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9"/>
  </p:notesMasterIdLst>
  <p:sldIdLst>
    <p:sldId id="256" r:id="rId3"/>
    <p:sldId id="630" r:id="rId4"/>
    <p:sldId id="639" r:id="rId5"/>
    <p:sldId id="640" r:id="rId6"/>
    <p:sldId id="633" r:id="rId7"/>
    <p:sldId id="546" r:id="rId8"/>
    <p:sldId id="547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76" r:id="rId37"/>
    <p:sldId id="577" r:id="rId38"/>
    <p:sldId id="578" r:id="rId39"/>
    <p:sldId id="579" r:id="rId40"/>
    <p:sldId id="580" r:id="rId41"/>
    <p:sldId id="581" r:id="rId42"/>
    <p:sldId id="582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660" r:id="rId52"/>
    <p:sldId id="641" r:id="rId53"/>
    <p:sldId id="642" r:id="rId54"/>
    <p:sldId id="643" r:id="rId55"/>
    <p:sldId id="644" r:id="rId56"/>
    <p:sldId id="645" r:id="rId57"/>
    <p:sldId id="646" r:id="rId58"/>
    <p:sldId id="647" r:id="rId59"/>
    <p:sldId id="648" r:id="rId60"/>
    <p:sldId id="649" r:id="rId61"/>
    <p:sldId id="650" r:id="rId62"/>
    <p:sldId id="651" r:id="rId63"/>
    <p:sldId id="652" r:id="rId64"/>
    <p:sldId id="653" r:id="rId65"/>
    <p:sldId id="654" r:id="rId66"/>
    <p:sldId id="655" r:id="rId67"/>
    <p:sldId id="656" r:id="rId68"/>
    <p:sldId id="657" r:id="rId69"/>
    <p:sldId id="658" r:id="rId70"/>
    <p:sldId id="659" r:id="rId71"/>
    <p:sldId id="661" r:id="rId72"/>
    <p:sldId id="634" r:id="rId73"/>
    <p:sldId id="635" r:id="rId74"/>
    <p:sldId id="636" r:id="rId75"/>
    <p:sldId id="637" r:id="rId76"/>
    <p:sldId id="638" r:id="rId77"/>
    <p:sldId id="266" r:id="rId78"/>
  </p:sldIdLst>
  <p:sldSz cx="9144000" cy="5143500" type="screen16x9"/>
  <p:notesSz cx="6858000" cy="9144000"/>
  <p:embeddedFontLst>
    <p:embeddedFont>
      <p:font typeface="Bebas Neue" panose="020B0604020202020204" charset="0"/>
      <p:regular r:id="rId80"/>
      <p:bold r:id="rId81"/>
    </p:embeddedFont>
    <p:embeddedFont>
      <p:font typeface="Overlock" panose="020B0604020202020204" charset="0"/>
      <p:regular r:id="rId82"/>
      <p:bold r:id="rId83"/>
      <p:italic r:id="rId84"/>
      <p:boldItalic r:id="rId85"/>
    </p:embeddedFont>
    <p:embeddedFont>
      <p:font typeface="Cambria" panose="02040503050406030204" pitchFamily="18" charset="0"/>
      <p:regular r:id="rId86"/>
      <p:bold r:id="rId87"/>
      <p:italic r:id="rId88"/>
      <p:boldItalic r:id="rId89"/>
    </p:embeddedFont>
    <p:embeddedFont>
      <p:font typeface="Roboto" panose="020B0604020202020204" charset="0"/>
      <p:regular r:id="rId90"/>
      <p:bold r:id="rId91"/>
      <p:italic r:id="rId92"/>
      <p:boldItalic r:id="rId93"/>
    </p:embeddedFont>
    <p:embeddedFont>
      <p:font typeface="Verdana" panose="020B0604030504040204" pitchFamily="34" charset="0"/>
      <p:regular r:id="rId94"/>
      <p:bold r:id="rId95"/>
      <p:italic r:id="rId96"/>
      <p:boldItalic r:id="rId97"/>
    </p:embeddedFont>
    <p:embeddedFont>
      <p:font typeface="Calibri" panose="020F0502020204030204" pitchFamily="34" charset="0"/>
      <p:regular r:id="rId98"/>
      <p:bold r:id="rId99"/>
      <p:italic r:id="rId100"/>
      <p:bold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44" autoAdjust="0"/>
  </p:normalViewPr>
  <p:slideViewPr>
    <p:cSldViewPr snapToGrid="0">
      <p:cViewPr>
        <p:scale>
          <a:sx n="70" d="100"/>
          <a:sy n="70" d="100"/>
        </p:scale>
        <p:origin x="1302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font" Target="fonts/font11.fntdata"/><Relationship Id="rId95" Type="http://schemas.openxmlformats.org/officeDocument/2006/relationships/font" Target="fonts/font16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font" Target="fonts/font15.fntdata"/><Relationship Id="rId99" Type="http://schemas.openxmlformats.org/officeDocument/2006/relationships/font" Target="fonts/font20.fntdata"/><Relationship Id="rId101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18.fntdata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8.fntdata"/><Relationship Id="rId61" Type="http://schemas.openxmlformats.org/officeDocument/2006/relationships/slide" Target="slides/slide59.xml"/><Relationship Id="rId82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21.fntdata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4.fntdata"/><Relationship Id="rId98" Type="http://schemas.openxmlformats.org/officeDocument/2006/relationships/font" Target="fonts/font19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852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65787741_0_1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65787741_0_1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975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847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8268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1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0935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3387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8200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8048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5266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5520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686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e65787741_0_1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e65787741_0_1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760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8780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5060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468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776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8279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1360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7772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1710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5948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375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e65787741_0_1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e65787741_0_1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48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4204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2049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345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1288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9194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1413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5067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97139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50883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 smtClean="0"/>
              <a:t>Penggabunggan</a:t>
            </a:r>
            <a:r>
              <a:rPr lang="en-US" dirty="0" smtClean="0"/>
              <a:t> CSS External,</a:t>
            </a:r>
            <a:r>
              <a:rPr lang="en-US" baseline="0" dirty="0" smtClean="0"/>
              <a:t> CSS Internal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CSS Inline</a:t>
            </a:r>
            <a:endParaRPr dirty="0"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807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e65787741_0_1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e65787741_0_1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67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8482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65717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9250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81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92361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4871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786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6552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Buat file </a:t>
            </a:r>
            <a:r>
              <a:rPr lang="en-US" b="1"/>
              <a:t>HTML baru</a:t>
            </a:r>
            <a:r>
              <a:rPr lang="en-US"/>
              <a:t>, ketikan perintah kode seperti berikut. Tahap ini adalah membuat tampilan pada layout.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3623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Selanjutnya tambahkan kode perintah berikut dibagian </a:t>
            </a:r>
            <a:r>
              <a:rPr lang="en-US" b="1"/>
              <a:t>body HTML</a:t>
            </a:r>
            <a:r>
              <a:rPr lang="en-US"/>
              <a:t>. Kode tersebut untuk membuat konten/isi pada layout.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987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517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00192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5109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Ada yang mengatakan, belajar javascript itu susah, karena saat melihat hasilnya di web browser, pesan </a:t>
            </a:r>
            <a:r>
              <a:rPr lang="en-US" i="1"/>
              <a:t>error</a:t>
            </a:r>
            <a:r>
              <a:rPr lang="en-US"/>
              <a:t>-nya tidak tampil. Pendapat ini tidak benar. Karena kita bisa melihatnya melalui </a:t>
            </a:r>
            <a:r>
              <a:rPr lang="en-US" i="1"/>
              <a:t>console</a:t>
            </a:r>
            <a:r>
              <a:rPr lang="en-US"/>
              <a:t>.</a:t>
            </a:r>
            <a:endParaRPr/>
          </a:p>
        </p:txBody>
      </p:sp>
      <p:sp>
        <p:nvSpPr>
          <p:cNvPr id="309" name="Google Shape;3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13523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77" name="Google Shape;37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83091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87" name="Google Shape;38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39926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4728"/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Perhatikan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</a:t>
            </a:r>
            <a:endParaRPr lang="en-US" sz="1100" dirty="0" smtClean="0">
              <a:latin typeface="Overlock" charset="0"/>
              <a:ea typeface="Cambria"/>
              <a:cs typeface="Cambria"/>
              <a:sym typeface="Cambria"/>
            </a:endParaRPr>
          </a:p>
          <a:p>
            <a:pPr marL="480478" indent="-285750">
              <a:buFont typeface="Wingdings" pitchFamily="2" charset="2"/>
              <a:buChar char="v"/>
            </a:pP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Atribut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onclick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merupakan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atribut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HTML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untuk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menyatakan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fungsi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yang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akan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dieksekusi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saat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elemen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itu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diklik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.</a:t>
            </a:r>
            <a:endParaRPr lang="en-US" sz="1100" dirty="0" smtClean="0">
              <a:latin typeface="Overlock" charset="0"/>
              <a:ea typeface="Cambria"/>
              <a:cs typeface="Cambria"/>
              <a:sym typeface="Cambria"/>
            </a:endParaRPr>
          </a:p>
          <a:p>
            <a:pPr marL="480478" indent="-285750">
              <a:buFont typeface="Wingdings" pitchFamily="2" charset="2"/>
              <a:buChar char="v"/>
            </a:pP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sebelumnya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kita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menjalankan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fungsi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Overlock" charset="0"/>
                <a:ea typeface="Cambria"/>
                <a:cs typeface="Cambria"/>
                <a:sym typeface="Cambria"/>
              </a:rPr>
              <a:t>alert().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Fungsi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merupakan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fungsi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untuk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menampilkan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dialog.</a:t>
            </a:r>
            <a:endParaRPr lang="en-US" sz="1100" dirty="0" smtClean="0">
              <a:latin typeface="Overlock" charset="0"/>
              <a:ea typeface="Cambria"/>
              <a:cs typeface="Cambria"/>
              <a:sym typeface="Cambria"/>
            </a:endParaRPr>
          </a:p>
          <a:p>
            <a:pPr marL="480478" indent="-285750">
              <a:buFont typeface="Wingdings" pitchFamily="2" charset="2"/>
              <a:buChar char="v"/>
            </a:pP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Lalu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atribut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href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kita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juga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memanggil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fungsi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Overlock" charset="0"/>
                <a:ea typeface="Cambria"/>
                <a:cs typeface="Cambria"/>
                <a:sym typeface="Cambria"/>
              </a:rPr>
              <a:t>alert()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dengan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didahului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:.</a:t>
            </a:r>
            <a:endParaRPr lang="en-US" sz="1100" dirty="0" smtClean="0">
              <a:latin typeface="Overlock" charset="0"/>
              <a:ea typeface="Cambria"/>
              <a:cs typeface="Cambria"/>
              <a:sym typeface="Cambria"/>
            </a:endParaRPr>
          </a:p>
          <a:p>
            <a:pPr marL="480478" indent="-285750">
              <a:buFont typeface="Wingdings" pitchFamily="2" charset="2"/>
              <a:buChar char="v"/>
            </a:pP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Atribut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href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sebenarnya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digunakan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untuk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mengisi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alamat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link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atau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URL.</a:t>
            </a:r>
            <a:r>
              <a:rPr lang="en-US" sz="1100" dirty="0" smtClean="0"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Karena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kita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ingin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memanggil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sana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maka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alamat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link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tersebut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kita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ubah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menjadi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: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lalu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diikuti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dengan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fungsi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yang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akan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1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dipanggil</a:t>
            </a:r>
            <a:r>
              <a:rPr lang="en-US" sz="11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.</a:t>
            </a:r>
            <a:endParaRPr lang="en-US" sz="1100" dirty="0" smtClean="0">
              <a:latin typeface="Overlock" charset="0"/>
              <a:ea typeface="Cambria"/>
              <a:cs typeface="Cambria"/>
              <a:sym typeface="Cambria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98" name="Google Shape;39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2219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31" name="Google Shape;43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34255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42" name="Google Shape;4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36816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54" name="Google Shape;45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96158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4531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42291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77463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73" name="Google Shape;87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35111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83" name="Google Shape;88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69835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38" name="Google Shape;938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52473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71" name="Google Shape;97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56388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65787741_0_1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65787741_0_1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9343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e65787741_0_11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e65787741_0_11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25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65787741_0_1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65787741_0_1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2469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e65787741_0_11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e65787741_0_11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370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e65787741_0_1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e65787741_0_1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61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59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e65787741_0_1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e65787741_0_1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067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405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1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Unicode Transformation Format-8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atau disingkat </a:t>
            </a:r>
            <a:r>
              <a:rPr lang="en-US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UTF-8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yang mendukung hampir 10.000 lebih karakter yang ada di dunia dan menjadi standarisasi karakter set dunia.</a:t>
            </a: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36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08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1371300" y="825756"/>
            <a:ext cx="7125600" cy="11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40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Vocational school graduate academy</a:t>
            </a:r>
            <a:endParaRPr sz="40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1371300" y="1844856"/>
            <a:ext cx="60606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Junior Web Developer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1"/>
          </p:nvPr>
        </p:nvSpPr>
        <p:spPr>
          <a:xfrm>
            <a:off x="1371300" y="3241525"/>
            <a:ext cx="62973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Lokasi Pelatihan</a:t>
            </a:r>
            <a:r>
              <a:rPr lang="id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4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Minahasa (Yaman Hotel)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300" y="2240320"/>
            <a:ext cx="56356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" sz="2000" b="1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Coach </a:t>
            </a:r>
            <a:r>
              <a:rPr lang="id" sz="2000" b="1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: </a:t>
            </a:r>
            <a:r>
              <a:rPr lang="en-US" sz="2000" b="1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Marson Budiman  </a:t>
            </a:r>
            <a:r>
              <a:rPr lang="id" sz="2000" b="1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dan Haris Kasman</a:t>
            </a:r>
            <a:endParaRPr lang="en-US" sz="2000"/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371300" y="2640430"/>
            <a:ext cx="1636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" sz="2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Hari #1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Cara </a:t>
            </a: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Eksekus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i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Dokumen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HTML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84343"/>
            <a:ext cx="822545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Dokumen</a:t>
            </a:r>
            <a:r>
              <a:rPr lang="en-US" sz="1800" dirty="0" smtClean="0">
                <a:latin typeface="Overlock" charset="0"/>
              </a:rPr>
              <a:t> HTML </a:t>
            </a:r>
            <a:r>
              <a:rPr lang="en-US" sz="1800" dirty="0" err="1" smtClean="0">
                <a:latin typeface="Overlock" charset="0"/>
              </a:rPr>
              <a:t>dijalankan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melalui</a:t>
            </a:r>
            <a:r>
              <a:rPr lang="en-US" sz="1800" dirty="0" smtClean="0">
                <a:latin typeface="Overlock" charset="0"/>
              </a:rPr>
              <a:t> browser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Anda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bisa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melakukan</a:t>
            </a:r>
            <a:r>
              <a:rPr lang="en-US" sz="1800" dirty="0" smtClean="0">
                <a:latin typeface="Overlock" charset="0"/>
              </a:rPr>
              <a:t> double </a:t>
            </a:r>
            <a:r>
              <a:rPr lang="en-US" sz="1800" dirty="0" err="1" smtClean="0">
                <a:latin typeface="Overlock" charset="0"/>
              </a:rPr>
              <a:t>klik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pada</a:t>
            </a:r>
            <a:r>
              <a:rPr lang="en-US" sz="1800" dirty="0" smtClean="0">
                <a:latin typeface="Overlock" charset="0"/>
              </a:rPr>
              <a:t> file HTML </a:t>
            </a:r>
            <a:r>
              <a:rPr lang="en-US" sz="1800" dirty="0" err="1" smtClean="0">
                <a:latin typeface="Overlock" charset="0"/>
              </a:rPr>
              <a:t>sehingga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terbuka</a:t>
            </a:r>
            <a:r>
              <a:rPr lang="en-US" sz="1800" dirty="0" smtClean="0">
                <a:latin typeface="Overlock" charset="0"/>
              </a:rPr>
              <a:t> di browser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1800" dirty="0">
              <a:latin typeface="Overlock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sz="1800" dirty="0" smtClean="0">
              <a:latin typeface="Overlock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sz="1800" dirty="0">
              <a:latin typeface="Overlock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sz="1800" dirty="0" smtClean="0">
              <a:latin typeface="Overlock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sz="1800" dirty="0">
              <a:latin typeface="Overlock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Hasilnya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seperti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ini</a:t>
            </a:r>
            <a:endParaRPr lang="en-US" sz="1800" dirty="0" smtClean="0">
              <a:latin typeface="Overlock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5" y="1303337"/>
            <a:ext cx="4448175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3" y="2965331"/>
            <a:ext cx="4520990" cy="2050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4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Struktur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HTML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Wingdings" pitchFamily="2" charset="2"/>
              <a:buChar char="v"/>
            </a:pPr>
            <a:r>
              <a:rPr lang="en-US" sz="1800" b="1" dirty="0">
                <a:latin typeface="Overlock" charset="0"/>
              </a:rPr>
              <a:t>DOCTYPE</a:t>
            </a:r>
            <a:r>
              <a:rPr lang="en-US" sz="1800" dirty="0">
                <a:latin typeface="Overlock" charset="0"/>
              </a:rPr>
              <a:t> </a:t>
            </a:r>
            <a:r>
              <a:rPr lang="en-US" sz="1800" dirty="0" err="1">
                <a:latin typeface="Overlock" charset="0"/>
              </a:rPr>
              <a:t>atau</a:t>
            </a:r>
            <a:r>
              <a:rPr lang="en-US" sz="1800" dirty="0">
                <a:latin typeface="Overlock" charset="0"/>
              </a:rPr>
              <a:t> </a:t>
            </a:r>
            <a:r>
              <a:rPr lang="en-US" sz="1800" b="1" i="1" dirty="0">
                <a:latin typeface="Overlock" charset="0"/>
              </a:rPr>
              <a:t>document type declaration (DTD)</a:t>
            </a:r>
            <a:r>
              <a:rPr lang="en-US" sz="1800" dirty="0">
                <a:latin typeface="Overlock" charset="0"/>
              </a:rPr>
              <a:t> </a:t>
            </a:r>
            <a:r>
              <a:rPr lang="en-US" sz="1800" dirty="0" err="1">
                <a:latin typeface="Overlock" charset="0"/>
              </a:rPr>
              <a:t>adalah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sebuah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keterangan</a:t>
            </a:r>
            <a:r>
              <a:rPr lang="en-US" sz="1800" dirty="0">
                <a:latin typeface="Overlock" charset="0"/>
              </a:rPr>
              <a:t> yang </a:t>
            </a:r>
            <a:r>
              <a:rPr lang="en-US" sz="1800" dirty="0" err="1">
                <a:latin typeface="Overlock" charset="0"/>
              </a:rPr>
              <a:t>ditulis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untuk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memberitahu</a:t>
            </a:r>
            <a:r>
              <a:rPr lang="en-US" sz="1800" dirty="0">
                <a:latin typeface="Overlock" charset="0"/>
              </a:rPr>
              <a:t> web browser </a:t>
            </a:r>
            <a:r>
              <a:rPr lang="en-US" sz="1800" dirty="0" err="1">
                <a:latin typeface="Overlock" charset="0"/>
              </a:rPr>
              <a:t>tentang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aturan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penulisan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dari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dokumen</a:t>
            </a:r>
            <a:r>
              <a:rPr lang="en-US" sz="1800" dirty="0">
                <a:latin typeface="Overlock" charset="0"/>
              </a:rPr>
              <a:t> yang </a:t>
            </a:r>
            <a:r>
              <a:rPr lang="en-US" sz="1800" dirty="0" err="1">
                <a:latin typeface="Overlock" charset="0"/>
              </a:rPr>
              <a:t>sedang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ditampilkan</a:t>
            </a:r>
            <a:r>
              <a:rPr lang="en-US" sz="1800" dirty="0">
                <a:latin typeface="Overlock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Pasangan</a:t>
            </a:r>
            <a:r>
              <a:rPr lang="en-US" sz="1800" dirty="0">
                <a:latin typeface="Overlock" charset="0"/>
              </a:rPr>
              <a:t> tag </a:t>
            </a:r>
            <a:r>
              <a:rPr lang="en-US" sz="1800" dirty="0" smtClean="0">
                <a:latin typeface="Overlock" charset="0"/>
              </a:rPr>
              <a:t>&lt;html&gt; </a:t>
            </a:r>
            <a:r>
              <a:rPr lang="en-US" sz="1800" dirty="0" err="1">
                <a:latin typeface="Overlock" charset="0"/>
              </a:rPr>
              <a:t>dan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smtClean="0">
                <a:latin typeface="Overlock" charset="0"/>
              </a:rPr>
              <a:t>&lt;/html&gt; </a:t>
            </a:r>
            <a:r>
              <a:rPr lang="en-US" sz="1800" dirty="0" err="1">
                <a:latin typeface="Overlock" charset="0"/>
              </a:rPr>
              <a:t>menandakan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bahwa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kode</a:t>
            </a:r>
            <a:r>
              <a:rPr lang="en-US" sz="1800" dirty="0">
                <a:latin typeface="Overlock" charset="0"/>
              </a:rPr>
              <a:t> yang </a:t>
            </a:r>
            <a:r>
              <a:rPr lang="en-US" sz="1800" dirty="0" err="1">
                <a:latin typeface="Overlock" charset="0"/>
              </a:rPr>
              <a:t>terdapat</a:t>
            </a:r>
            <a:r>
              <a:rPr lang="en-US" sz="1800" dirty="0">
                <a:latin typeface="Overlock" charset="0"/>
              </a:rPr>
              <a:t> di </a:t>
            </a:r>
            <a:r>
              <a:rPr lang="en-US" sz="1800" dirty="0" err="1">
                <a:latin typeface="Overlock" charset="0"/>
              </a:rPr>
              <a:t>dalamnya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adalah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kode</a:t>
            </a:r>
            <a:r>
              <a:rPr lang="en-US" sz="1800" dirty="0">
                <a:latin typeface="Overlock" charset="0"/>
              </a:rPr>
              <a:t> HTML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Bagian</a:t>
            </a:r>
            <a:r>
              <a:rPr lang="en-US" sz="1800" dirty="0">
                <a:latin typeface="Overlock" charset="0"/>
              </a:rPr>
              <a:t> yang </a:t>
            </a:r>
            <a:r>
              <a:rPr lang="en-US" sz="1800" dirty="0" err="1">
                <a:latin typeface="Overlock" charset="0"/>
              </a:rPr>
              <a:t>terdapat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dalam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smtClean="0">
                <a:latin typeface="Overlock" charset="0"/>
              </a:rPr>
              <a:t>&lt;html&gt; </a:t>
            </a:r>
            <a:r>
              <a:rPr lang="en-US" sz="1800" dirty="0" err="1">
                <a:latin typeface="Overlock" charset="0"/>
              </a:rPr>
              <a:t>dan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smtClean="0">
                <a:latin typeface="Overlock" charset="0"/>
              </a:rPr>
              <a:t>&lt;/html&gt; </a:t>
            </a:r>
            <a:r>
              <a:rPr lang="en-US" sz="1800" dirty="0" err="1">
                <a:latin typeface="Overlock" charset="0"/>
              </a:rPr>
              <a:t>umumnya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terbagi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atas</a:t>
            </a:r>
            <a:r>
              <a:rPr lang="en-US" sz="1800" dirty="0">
                <a:latin typeface="Overlock" charset="0"/>
              </a:rPr>
              <a:t> :</a:t>
            </a:r>
          </a:p>
          <a:p>
            <a:pPr marL="285750" lvl="4" indent="-285750" algn="just">
              <a:buFont typeface="Wingdings" pitchFamily="2" charset="2"/>
              <a:buChar char="v"/>
            </a:pPr>
            <a:endParaRPr lang="en-US" sz="1800" dirty="0" smtClean="0">
              <a:latin typeface="Overlock" charset="0"/>
            </a:endParaRPr>
          </a:p>
          <a:p>
            <a:pPr marL="342900" lvl="5" indent="-342900" algn="just">
              <a:buAutoNum type="arabicPeriod"/>
            </a:pPr>
            <a:r>
              <a:rPr lang="en-US" sz="1800" dirty="0" smtClean="0">
                <a:latin typeface="Overlock" charset="0"/>
              </a:rPr>
              <a:t>head, </a:t>
            </a:r>
            <a:r>
              <a:rPr lang="en-US" sz="1800" dirty="0" err="1">
                <a:latin typeface="Overlock" charset="0"/>
              </a:rPr>
              <a:t>ditandai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dengan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pasangan</a:t>
            </a:r>
            <a:r>
              <a:rPr lang="en-US" sz="1800" dirty="0">
                <a:latin typeface="Overlock" charset="0"/>
              </a:rPr>
              <a:t> tag </a:t>
            </a:r>
            <a:r>
              <a:rPr lang="en-US" sz="1800" dirty="0" smtClean="0">
                <a:latin typeface="Overlock" charset="0"/>
              </a:rPr>
              <a:t>&lt;</a:t>
            </a:r>
            <a:r>
              <a:rPr lang="en-US" sz="1800" dirty="0" err="1" smtClean="0">
                <a:latin typeface="Overlock" charset="0"/>
              </a:rPr>
              <a:t>heade</a:t>
            </a:r>
            <a:r>
              <a:rPr lang="en-US" sz="1800" dirty="0" smtClean="0">
                <a:latin typeface="Overlock" charset="0"/>
              </a:rPr>
              <a:t>&gt; </a:t>
            </a:r>
            <a:r>
              <a:rPr lang="en-US" sz="1800" dirty="0" err="1">
                <a:latin typeface="Overlock" charset="0"/>
              </a:rPr>
              <a:t>dan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smtClean="0">
                <a:latin typeface="Overlock" charset="0"/>
              </a:rPr>
              <a:t>&lt;/head&gt;</a:t>
            </a:r>
          </a:p>
          <a:p>
            <a:pPr marL="342900" lvl="5" algn="just"/>
            <a:r>
              <a:rPr lang="en-US" sz="1800" dirty="0" err="1" smtClean="0">
                <a:latin typeface="Overlock" charset="0"/>
              </a:rPr>
              <a:t>Bagian</a:t>
            </a:r>
            <a:r>
              <a:rPr lang="en-US" sz="1800" dirty="0" smtClean="0">
                <a:latin typeface="Overlock" charset="0"/>
              </a:rPr>
              <a:t> head </a:t>
            </a:r>
            <a:r>
              <a:rPr lang="en-US" sz="1800" dirty="0" err="1" smtClean="0">
                <a:latin typeface="Overlock" charset="0"/>
              </a:rPr>
              <a:t>berisi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informasi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tentang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dokumen</a:t>
            </a:r>
            <a:r>
              <a:rPr lang="en-US" sz="1800" dirty="0" smtClean="0">
                <a:latin typeface="Overlock" charset="0"/>
              </a:rPr>
              <a:t> HTML, </a:t>
            </a:r>
            <a:r>
              <a:rPr lang="en-US" sz="1800" dirty="0" err="1" smtClean="0">
                <a:latin typeface="Overlock" charset="0"/>
              </a:rPr>
              <a:t>memanggil</a:t>
            </a:r>
            <a:r>
              <a:rPr lang="en-US" sz="1800" dirty="0" smtClean="0">
                <a:latin typeface="Overlock" charset="0"/>
              </a:rPr>
              <a:t> CSS </a:t>
            </a:r>
            <a:r>
              <a:rPr lang="en-US" sz="1800" dirty="0" err="1" smtClean="0">
                <a:latin typeface="Overlock" charset="0"/>
              </a:rPr>
              <a:t>dan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Javascript</a:t>
            </a:r>
            <a:endParaRPr lang="en-US" sz="1800" dirty="0" smtClean="0">
              <a:latin typeface="Overlock" charset="0"/>
            </a:endParaRPr>
          </a:p>
          <a:p>
            <a:pPr marL="342900" lvl="5" indent="-342900" algn="just">
              <a:buFont typeface="+mj-lt"/>
              <a:buAutoNum type="arabicPeriod" startAt="2"/>
            </a:pPr>
            <a:r>
              <a:rPr lang="en-US" sz="1800" dirty="0" smtClean="0">
                <a:latin typeface="Overlock" charset="0"/>
              </a:rPr>
              <a:t>body, </a:t>
            </a:r>
            <a:r>
              <a:rPr lang="en-US" sz="1800" dirty="0" err="1">
                <a:latin typeface="Overlock" charset="0"/>
              </a:rPr>
              <a:t>ditandai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dengan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pasangan</a:t>
            </a:r>
            <a:r>
              <a:rPr lang="en-US" sz="1800" dirty="0">
                <a:latin typeface="Overlock" charset="0"/>
              </a:rPr>
              <a:t> tag </a:t>
            </a:r>
            <a:r>
              <a:rPr lang="en-US" sz="1800" dirty="0" smtClean="0">
                <a:latin typeface="Overlock" charset="0"/>
              </a:rPr>
              <a:t>&lt;body&gt; </a:t>
            </a:r>
            <a:r>
              <a:rPr lang="en-US" sz="1800" dirty="0" err="1">
                <a:latin typeface="Overlock" charset="0"/>
              </a:rPr>
              <a:t>dan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smtClean="0">
                <a:latin typeface="Overlock" charset="0"/>
              </a:rPr>
              <a:t>&lt;/body&gt;</a:t>
            </a:r>
          </a:p>
          <a:p>
            <a:pPr lvl="5" algn="just">
              <a:tabLst>
                <a:tab pos="342900" algn="l"/>
              </a:tabLst>
            </a:pPr>
            <a:r>
              <a:rPr lang="en-US" sz="1800" dirty="0" smtClean="0">
                <a:latin typeface="Overlock" charset="0"/>
              </a:rPr>
              <a:t>	</a:t>
            </a:r>
            <a:r>
              <a:rPr lang="en-US" sz="1800" dirty="0" err="1" smtClean="0">
                <a:latin typeface="Overlock" charset="0"/>
              </a:rPr>
              <a:t>Seluruh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bagian</a:t>
            </a:r>
            <a:r>
              <a:rPr lang="en-US" sz="1800" dirty="0" smtClean="0">
                <a:latin typeface="Overlock" charset="0"/>
              </a:rPr>
              <a:t> yang </a:t>
            </a:r>
            <a:r>
              <a:rPr lang="en-US" sz="1800" dirty="0" err="1" smtClean="0">
                <a:latin typeface="Overlock" charset="0"/>
              </a:rPr>
              <a:t>ada</a:t>
            </a:r>
            <a:r>
              <a:rPr lang="en-US" sz="1800" dirty="0" smtClean="0">
                <a:latin typeface="Overlock" charset="0"/>
              </a:rPr>
              <a:t> di body </a:t>
            </a:r>
            <a:r>
              <a:rPr lang="en-US" sz="1800" dirty="0" err="1" smtClean="0">
                <a:latin typeface="Overlock" charset="0"/>
              </a:rPr>
              <a:t>akan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ditampilkan</a:t>
            </a:r>
            <a:r>
              <a:rPr lang="en-US" sz="1800" dirty="0" smtClean="0">
                <a:latin typeface="Overlock" charset="0"/>
              </a:rPr>
              <a:t> di browser</a:t>
            </a:r>
            <a:endParaRPr lang="en-US" sz="1800" dirty="0">
              <a:latin typeface="Overlo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Paragraf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20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Jika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dokumen</a:t>
            </a:r>
            <a:r>
              <a:rPr lang="en-US" sz="1800" dirty="0" smtClean="0">
                <a:latin typeface="Overlock" charset="0"/>
              </a:rPr>
              <a:t> HTML </a:t>
            </a:r>
            <a:r>
              <a:rPr lang="en-US" sz="1800" dirty="0" err="1" smtClean="0">
                <a:latin typeface="Overlock" charset="0"/>
              </a:rPr>
              <a:t>berisi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teks</a:t>
            </a:r>
            <a:r>
              <a:rPr lang="en-US" sz="1800" dirty="0" smtClean="0">
                <a:latin typeface="Overlock" charset="0"/>
              </a:rPr>
              <a:t> yang </a:t>
            </a:r>
            <a:r>
              <a:rPr lang="en-US" sz="1800" dirty="0" err="1" smtClean="0">
                <a:latin typeface="Overlock" charset="0"/>
              </a:rPr>
              <a:t>cukup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panjang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maka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sangat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diperlukan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untuk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membaginya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kedalam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beberapa</a:t>
            </a:r>
            <a:r>
              <a:rPr lang="en-US" sz="1800" dirty="0">
                <a:latin typeface="Overlock" charset="0"/>
              </a:rPr>
              <a:t> paragraph </a:t>
            </a:r>
            <a:r>
              <a:rPr lang="en-US" sz="1800" dirty="0" err="1">
                <a:latin typeface="Overlock" charset="0"/>
              </a:rPr>
              <a:t>untuk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memudahkan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pembacaan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oleh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pengguna</a:t>
            </a:r>
            <a:r>
              <a:rPr lang="en-US" sz="1800" dirty="0">
                <a:latin typeface="Overlock" charset="0"/>
              </a:rPr>
              <a:t>. </a:t>
            </a:r>
            <a:endParaRPr lang="en-US" sz="1800" dirty="0" smtClean="0">
              <a:latin typeface="Overlock" charset="0"/>
            </a:endParaRP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Sintaks</a:t>
            </a:r>
            <a:endParaRPr lang="en-US" sz="1800" dirty="0">
              <a:latin typeface="Overlock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sz="1800" dirty="0">
                <a:latin typeface="Overlock" charset="0"/>
              </a:rPr>
              <a:t>	</a:t>
            </a:r>
            <a:r>
              <a:rPr lang="en-US" sz="1800" b="1" dirty="0" smtClean="0">
                <a:latin typeface="Overlock" charset="0"/>
                <a:cs typeface="Courier New" pitchFamily="49" charset="0"/>
              </a:rPr>
              <a:t>&lt;</a:t>
            </a:r>
            <a:r>
              <a:rPr lang="en-US" sz="1800" b="1" dirty="0">
                <a:latin typeface="Overlock" charset="0"/>
                <a:cs typeface="Courier New" pitchFamily="49" charset="0"/>
              </a:rPr>
              <a:t>p&gt;Isi </a:t>
            </a:r>
            <a:r>
              <a:rPr lang="en-US" sz="1800" b="1" dirty="0" err="1">
                <a:latin typeface="Overlock" charset="0"/>
                <a:cs typeface="Courier New" pitchFamily="49" charset="0"/>
              </a:rPr>
              <a:t>teks</a:t>
            </a:r>
            <a:r>
              <a:rPr lang="en-US" sz="1800" b="1" dirty="0">
                <a:latin typeface="Overlock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Overlock" charset="0"/>
                <a:cs typeface="Courier New" pitchFamily="49" charset="0"/>
              </a:rPr>
              <a:t>sebuah</a:t>
            </a:r>
            <a:r>
              <a:rPr lang="en-US" sz="1800" b="1" dirty="0">
                <a:latin typeface="Overlock" charset="0"/>
                <a:cs typeface="Courier New" pitchFamily="49" charset="0"/>
              </a:rPr>
              <a:t> paragraph &lt;/p&gt;</a:t>
            </a:r>
          </a:p>
          <a:p>
            <a:pPr algn="just">
              <a:lnSpc>
                <a:spcPct val="90000"/>
              </a:lnSpc>
              <a:buNone/>
            </a:pPr>
            <a:endParaRPr lang="en-US" sz="1800" dirty="0">
              <a:latin typeface="Overlock" charset="0"/>
            </a:endParaRP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Atribut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dan</a:t>
            </a:r>
            <a:r>
              <a:rPr lang="en-US" sz="1800" dirty="0">
                <a:latin typeface="Overlock" charset="0"/>
              </a:rPr>
              <a:t> value</a:t>
            </a:r>
          </a:p>
          <a:p>
            <a:pPr marL="571500" lvl="2" indent="-228600" algn="just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  <a:tab pos="519113" algn="l"/>
              </a:tabLst>
            </a:pPr>
            <a:r>
              <a:rPr lang="en-US" sz="1800" dirty="0" smtClean="0">
                <a:latin typeface="Overlock" charset="0"/>
              </a:rPr>
              <a:t>align = (left</a:t>
            </a:r>
            <a:r>
              <a:rPr lang="en-US" sz="1800" dirty="0">
                <a:latin typeface="Overlock" charset="0"/>
              </a:rPr>
              <a:t>, right, center, </a:t>
            </a:r>
            <a:r>
              <a:rPr lang="en-US" sz="1800" dirty="0" smtClean="0">
                <a:latin typeface="Overlock" charset="0"/>
              </a:rPr>
              <a:t>justify)</a:t>
            </a:r>
            <a:endParaRPr lang="en-US" sz="1800" dirty="0">
              <a:latin typeface="Overlo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Heading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20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</a:rPr>
              <a:t>HTML </a:t>
            </a:r>
            <a:r>
              <a:rPr lang="en-US" sz="1800" dirty="0" err="1">
                <a:latin typeface="Overlock" charset="0"/>
              </a:rPr>
              <a:t>menyediakan</a:t>
            </a:r>
            <a:r>
              <a:rPr lang="en-US" sz="1800" dirty="0">
                <a:latin typeface="Overlock" charset="0"/>
              </a:rPr>
              <a:t> 6 (</a:t>
            </a:r>
            <a:r>
              <a:rPr lang="en-US" sz="1800" dirty="0" err="1">
                <a:latin typeface="Overlock" charset="0"/>
              </a:rPr>
              <a:t>enam</a:t>
            </a:r>
            <a:r>
              <a:rPr lang="en-US" sz="1800" dirty="0">
                <a:latin typeface="Overlock" charset="0"/>
              </a:rPr>
              <a:t>) </a:t>
            </a:r>
            <a:r>
              <a:rPr lang="en-US" sz="1800" dirty="0" err="1">
                <a:latin typeface="Overlock" charset="0"/>
              </a:rPr>
              <a:t>buah</a:t>
            </a:r>
            <a:r>
              <a:rPr lang="en-US" sz="1800" dirty="0">
                <a:latin typeface="Overlock" charset="0"/>
              </a:rPr>
              <a:t> tag yang </a:t>
            </a:r>
            <a:r>
              <a:rPr lang="en-US" sz="1800" dirty="0" err="1">
                <a:latin typeface="Overlock" charset="0"/>
              </a:rPr>
              <a:t>digunakan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untuk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mengatur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ukuran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teks</a:t>
            </a:r>
            <a:r>
              <a:rPr lang="en-US" sz="1800" dirty="0">
                <a:latin typeface="Overlock" charset="0"/>
              </a:rPr>
              <a:t> yang </a:t>
            </a:r>
            <a:r>
              <a:rPr lang="en-US" sz="1800" dirty="0" err="1">
                <a:latin typeface="Overlock" charset="0"/>
              </a:rPr>
              <a:t>dijadikan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sebagai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judul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dalam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dokumen</a:t>
            </a:r>
            <a:r>
              <a:rPr lang="en-US" sz="1800" dirty="0" smtClean="0">
                <a:latin typeface="Overlock" charset="0"/>
              </a:rPr>
              <a:t> HTML</a:t>
            </a:r>
            <a:endParaRPr lang="en-US" sz="1800" dirty="0">
              <a:latin typeface="Overlock" charset="0"/>
            </a:endParaRP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Sintaks</a:t>
            </a:r>
            <a:endParaRPr lang="en-US" sz="1800" dirty="0">
              <a:latin typeface="Overlock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</a:rPr>
              <a:t>	</a:t>
            </a:r>
            <a:r>
              <a:rPr lang="en-US" sz="1800" b="1" dirty="0" smtClean="0">
                <a:latin typeface="Overlock" charset="0"/>
              </a:rPr>
              <a:t>&lt;</a:t>
            </a:r>
            <a:r>
              <a:rPr lang="en-US" sz="1800" b="1" dirty="0" err="1" smtClean="0">
                <a:latin typeface="Overlock" charset="0"/>
              </a:rPr>
              <a:t>hN</a:t>
            </a:r>
            <a:r>
              <a:rPr lang="en-US" sz="1800" b="1" dirty="0" smtClean="0">
                <a:latin typeface="Overlock" charset="0"/>
              </a:rPr>
              <a:t>&gt; </a:t>
            </a:r>
            <a:r>
              <a:rPr lang="en-US" sz="1800" b="1" dirty="0">
                <a:latin typeface="Overlock" charset="0"/>
              </a:rPr>
              <a:t>.. </a:t>
            </a:r>
            <a:r>
              <a:rPr lang="en-US" sz="1800" b="1" dirty="0" smtClean="0">
                <a:latin typeface="Overlock" charset="0"/>
              </a:rPr>
              <a:t>&lt;/</a:t>
            </a:r>
            <a:r>
              <a:rPr lang="en-US" sz="1800" b="1" dirty="0" err="1" smtClean="0">
                <a:latin typeface="Overlock" charset="0"/>
              </a:rPr>
              <a:t>hN</a:t>
            </a:r>
            <a:r>
              <a:rPr lang="en-US" sz="1800" b="1" dirty="0" smtClean="0">
                <a:latin typeface="Overlock" charset="0"/>
              </a:rPr>
              <a:t>&gt;</a:t>
            </a:r>
            <a:endParaRPr lang="en-US" sz="1800" b="1" dirty="0">
              <a:latin typeface="Overlock" charset="0"/>
            </a:endParaRP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</a:rPr>
              <a:t>N </a:t>
            </a:r>
            <a:r>
              <a:rPr lang="en-US" sz="1800" dirty="0" err="1" smtClean="0">
                <a:latin typeface="Overlock" charset="0"/>
              </a:rPr>
              <a:t>berisi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angka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antara</a:t>
            </a:r>
            <a:r>
              <a:rPr lang="en-US" sz="1800" dirty="0" smtClean="0">
                <a:latin typeface="Overlock" charset="0"/>
              </a:rPr>
              <a:t> 1 s/d 6, di </a:t>
            </a:r>
            <a:r>
              <a:rPr lang="en-US" sz="1800" dirty="0" err="1" smtClean="0">
                <a:latin typeface="Overlock" charset="0"/>
              </a:rPr>
              <a:t>mana</a:t>
            </a:r>
            <a:r>
              <a:rPr lang="en-US" sz="1800" dirty="0" smtClean="0">
                <a:latin typeface="Overlock" charset="0"/>
              </a:rPr>
              <a:t> 1 </a:t>
            </a:r>
            <a:r>
              <a:rPr lang="en-US" sz="1800" dirty="0" err="1" smtClean="0">
                <a:latin typeface="Overlock" charset="0"/>
              </a:rPr>
              <a:t>mempunyai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ukuran</a:t>
            </a:r>
            <a:r>
              <a:rPr lang="en-US" sz="1800" dirty="0" smtClean="0">
                <a:latin typeface="Overlock" charset="0"/>
              </a:rPr>
              <a:t> paling </a:t>
            </a:r>
            <a:r>
              <a:rPr lang="en-US" sz="1800" dirty="0" err="1" smtClean="0">
                <a:latin typeface="Overlock" charset="0"/>
              </a:rPr>
              <a:t>besar</a:t>
            </a:r>
            <a:r>
              <a:rPr lang="en-US" sz="1800" dirty="0" smtClean="0">
                <a:latin typeface="Overlock" charset="0"/>
              </a:rPr>
              <a:t> da 6 </a:t>
            </a:r>
            <a:r>
              <a:rPr lang="en-US" sz="1800" dirty="0" err="1" smtClean="0">
                <a:latin typeface="Overlock" charset="0"/>
              </a:rPr>
              <a:t>ukuran</a:t>
            </a:r>
            <a:r>
              <a:rPr lang="en-US" sz="1800" dirty="0" smtClean="0">
                <a:latin typeface="Overlock" charset="0"/>
              </a:rPr>
              <a:t> paling </a:t>
            </a:r>
            <a:r>
              <a:rPr lang="en-US" sz="1800" dirty="0" err="1" smtClean="0">
                <a:latin typeface="Overlock" charset="0"/>
              </a:rPr>
              <a:t>kecil</a:t>
            </a:r>
            <a:endParaRPr lang="en-US" sz="1800" dirty="0">
              <a:latin typeface="Overlock" charset="0"/>
            </a:endParaRP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Atribut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dan</a:t>
            </a:r>
            <a:r>
              <a:rPr lang="en-US" sz="1800" dirty="0">
                <a:latin typeface="Overlock" charset="0"/>
              </a:rPr>
              <a:t> value</a:t>
            </a:r>
          </a:p>
          <a:p>
            <a:pPr marL="628650" lvl="1" indent="-2857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>
                <a:latin typeface="Overlock" charset="0"/>
              </a:rPr>
              <a:t>Align </a:t>
            </a:r>
            <a:r>
              <a:rPr lang="en-US" sz="1800" dirty="0" smtClean="0">
                <a:latin typeface="Overlock" charset="0"/>
              </a:rPr>
              <a:t>= (left</a:t>
            </a:r>
            <a:r>
              <a:rPr lang="en-US" sz="1800" dirty="0">
                <a:latin typeface="Overlock" charset="0"/>
              </a:rPr>
              <a:t>, center, justify, </a:t>
            </a:r>
            <a:r>
              <a:rPr lang="en-US" sz="1800" dirty="0" smtClean="0">
                <a:latin typeface="Overlock" charset="0"/>
              </a:rPr>
              <a:t>center)</a:t>
            </a:r>
            <a:endParaRPr lang="en-US" sz="1800" dirty="0">
              <a:latin typeface="Overlo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6973628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Penggunaan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Paragraf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dan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Heading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" y="1166469"/>
            <a:ext cx="4632614" cy="25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433" y="1166469"/>
            <a:ext cx="4127325" cy="260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3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Horizontal Line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233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Untuk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mempercantik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halaman</a:t>
            </a:r>
            <a:r>
              <a:rPr lang="en-US" sz="1800" dirty="0">
                <a:latin typeface="Overlock" charset="0"/>
              </a:rPr>
              <a:t>, </a:t>
            </a:r>
            <a:r>
              <a:rPr lang="en-US" sz="1800" dirty="0" err="1">
                <a:latin typeface="Overlock" charset="0"/>
              </a:rPr>
              <a:t>seringkali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pembuat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dokumen</a:t>
            </a:r>
            <a:r>
              <a:rPr lang="en-US" sz="1800" dirty="0">
                <a:latin typeface="Overlock" charset="0"/>
              </a:rPr>
              <a:t> Web </a:t>
            </a:r>
            <a:r>
              <a:rPr lang="en-US" sz="1800" dirty="0" err="1">
                <a:latin typeface="Overlock" charset="0"/>
              </a:rPr>
              <a:t>menambahkan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garis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horisontal</a:t>
            </a:r>
            <a:r>
              <a:rPr lang="en-US" sz="1800" dirty="0">
                <a:latin typeface="Overlock" charset="0"/>
              </a:rPr>
              <a:t>. </a:t>
            </a:r>
            <a:endParaRPr lang="en-US" sz="1800" dirty="0" smtClean="0">
              <a:latin typeface="Overlock" charset="0"/>
            </a:endParaRP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Sintaks</a:t>
            </a:r>
            <a:endParaRPr lang="en-US" sz="1800" dirty="0" smtClean="0">
              <a:latin typeface="Overlock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>
                <a:latin typeface="Overlock" charset="0"/>
              </a:rPr>
              <a:t>	</a:t>
            </a:r>
            <a:r>
              <a:rPr lang="en-US" sz="1800" b="1" dirty="0" smtClean="0">
                <a:latin typeface="Overlock" charset="0"/>
              </a:rPr>
              <a:t>&lt;</a:t>
            </a:r>
            <a:r>
              <a:rPr lang="en-US" sz="1800" b="1" dirty="0" err="1" smtClean="0">
                <a:latin typeface="Overlock" charset="0"/>
              </a:rPr>
              <a:t>hr</a:t>
            </a:r>
            <a:r>
              <a:rPr lang="en-US" sz="1800" b="1" dirty="0" smtClean="0">
                <a:latin typeface="Overlock" charset="0"/>
              </a:rPr>
              <a:t>&gt;</a:t>
            </a:r>
            <a:endParaRPr lang="en-US" sz="1800" b="1" dirty="0">
              <a:latin typeface="Overlock" charset="0"/>
            </a:endParaRP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Atribut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dan</a:t>
            </a:r>
            <a:r>
              <a:rPr lang="en-US" sz="1800" dirty="0">
                <a:latin typeface="Overlock" charset="0"/>
              </a:rPr>
              <a:t> value</a:t>
            </a:r>
          </a:p>
          <a:p>
            <a:pPr marL="628650" lvl="2" indent="-2857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>
                <a:latin typeface="Overlock" charset="0"/>
              </a:rPr>
              <a:t>Width </a:t>
            </a:r>
            <a:r>
              <a:rPr lang="en-US" sz="1800" dirty="0" smtClean="0">
                <a:latin typeface="Overlock" charset="0"/>
              </a:rPr>
              <a:t>= </a:t>
            </a:r>
            <a:r>
              <a:rPr lang="en-US" sz="1800" dirty="0" err="1" smtClean="0">
                <a:latin typeface="Overlock" charset="0"/>
              </a:rPr>
              <a:t>ukuran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garis</a:t>
            </a:r>
            <a:r>
              <a:rPr lang="en-US" sz="1800" dirty="0">
                <a:latin typeface="Overlock" charset="0"/>
              </a:rPr>
              <a:t> (</a:t>
            </a:r>
            <a:r>
              <a:rPr lang="en-US" sz="1800" dirty="0" err="1">
                <a:latin typeface="Overlock" charset="0"/>
              </a:rPr>
              <a:t>satuan</a:t>
            </a:r>
            <a:r>
              <a:rPr lang="en-US" sz="1800" dirty="0">
                <a:latin typeface="Overlock" charset="0"/>
              </a:rPr>
              <a:t> pixel </a:t>
            </a:r>
            <a:r>
              <a:rPr lang="en-US" sz="1800" dirty="0" err="1">
                <a:latin typeface="Overlock" charset="0"/>
              </a:rPr>
              <a:t>atau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persentase</a:t>
            </a:r>
            <a:r>
              <a:rPr lang="en-US" sz="1800" dirty="0" smtClean="0">
                <a:latin typeface="Overlock" charset="0"/>
              </a:rPr>
              <a:t>)</a:t>
            </a:r>
          </a:p>
          <a:p>
            <a:pPr marL="628650" lvl="2" indent="-2857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Overlock" charset="0"/>
              </a:rPr>
              <a:t>Color = </a:t>
            </a:r>
            <a:r>
              <a:rPr lang="en-US" sz="1800" dirty="0" err="1">
                <a:latin typeface="Overlock" charset="0"/>
              </a:rPr>
              <a:t>warna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garis</a:t>
            </a:r>
            <a:r>
              <a:rPr lang="en-US" sz="1800" dirty="0" smtClean="0">
                <a:latin typeface="Overlock" charset="0"/>
              </a:rPr>
              <a:t> (</a:t>
            </a:r>
            <a:r>
              <a:rPr lang="en-US" sz="1800" dirty="0" err="1" smtClean="0">
                <a:latin typeface="Overlock" charset="0"/>
              </a:rPr>
              <a:t>gunakan</a:t>
            </a:r>
            <a:r>
              <a:rPr lang="en-US" sz="1800" dirty="0" smtClean="0">
                <a:latin typeface="Overlock" charset="0"/>
              </a:rPr>
              <a:t> color name/code </a:t>
            </a:r>
            <a:r>
              <a:rPr lang="en-US" sz="1800" dirty="0" err="1" smtClean="0">
                <a:latin typeface="Overlock" charset="0"/>
              </a:rPr>
              <a:t>hexa</a:t>
            </a:r>
            <a:r>
              <a:rPr lang="en-US" sz="1800" dirty="0" smtClean="0">
                <a:latin typeface="Overlock" charset="0"/>
              </a:rPr>
              <a:t>)</a:t>
            </a:r>
          </a:p>
          <a:p>
            <a:pPr marL="628650" lvl="2" indent="-2857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Overlock" charset="0"/>
              </a:rPr>
              <a:t>Size = </a:t>
            </a:r>
            <a:r>
              <a:rPr lang="en-US" sz="1800" dirty="0" err="1">
                <a:latin typeface="Overlock" charset="0"/>
              </a:rPr>
              <a:t>ketebalan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garis</a:t>
            </a:r>
            <a:r>
              <a:rPr lang="en-US" sz="1800" dirty="0">
                <a:latin typeface="Overlock" charset="0"/>
              </a:rPr>
              <a:t> (</a:t>
            </a:r>
            <a:r>
              <a:rPr lang="en-US" sz="1800" dirty="0" err="1">
                <a:latin typeface="Overlock" charset="0"/>
              </a:rPr>
              <a:t>satuan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smtClean="0">
                <a:latin typeface="Overlock" charset="0"/>
              </a:rPr>
              <a:t>pixel)</a:t>
            </a:r>
          </a:p>
          <a:p>
            <a:pPr marL="628650" lvl="2" indent="-2857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Overlock" charset="0"/>
              </a:rPr>
              <a:t>Align = </a:t>
            </a:r>
            <a:r>
              <a:rPr lang="en-US" sz="1800" dirty="0" err="1">
                <a:latin typeface="Overlock" charset="0"/>
              </a:rPr>
              <a:t>posisi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garis</a:t>
            </a:r>
            <a:r>
              <a:rPr lang="en-US" sz="1800" dirty="0" smtClean="0">
                <a:latin typeface="Overlock" charset="0"/>
              </a:rPr>
              <a:t> (</a:t>
            </a:r>
            <a:r>
              <a:rPr lang="en-US" sz="1800" dirty="0" err="1" smtClean="0">
                <a:latin typeface="Overlock" charset="0"/>
              </a:rPr>
              <a:t>left,right,center</a:t>
            </a:r>
            <a:r>
              <a:rPr lang="en-US" sz="1800" dirty="0">
                <a:latin typeface="Overlock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716973" y="3428356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Digunakan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untuk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memberikan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baris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baru</a:t>
            </a:r>
            <a:r>
              <a:rPr lang="en-US" sz="1800" dirty="0">
                <a:latin typeface="Overlock" charset="0"/>
              </a:rPr>
              <a:t> (enter) </a:t>
            </a:r>
            <a:r>
              <a:rPr lang="en-US" sz="1800" dirty="0" err="1">
                <a:latin typeface="Overlock" charset="0"/>
              </a:rPr>
              <a:t>pada</a:t>
            </a:r>
            <a:r>
              <a:rPr lang="en-US" sz="1800" dirty="0">
                <a:latin typeface="Overlock" charset="0"/>
              </a:rPr>
              <a:t> content website</a:t>
            </a: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Sintaks</a:t>
            </a:r>
            <a:endParaRPr lang="en-US" sz="1800" dirty="0">
              <a:latin typeface="Overlock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z="1800" dirty="0">
                <a:latin typeface="Overlock" charset="0"/>
              </a:rPr>
              <a:t>	</a:t>
            </a:r>
            <a:r>
              <a:rPr lang="en-US" sz="1800" b="1" dirty="0">
                <a:latin typeface="Overlock" charset="0"/>
              </a:rPr>
              <a:t>&lt;</a:t>
            </a:r>
            <a:r>
              <a:rPr lang="en-US" sz="1800" b="1" dirty="0" err="1">
                <a:latin typeface="Overlock" charset="0"/>
              </a:rPr>
              <a:t>br</a:t>
            </a:r>
            <a:r>
              <a:rPr lang="en-US" sz="1800" b="1" dirty="0">
                <a:latin typeface="Overlock" charset="0"/>
              </a:rPr>
              <a:t>&gt;</a:t>
            </a:r>
          </a:p>
        </p:txBody>
      </p:sp>
      <p:sp>
        <p:nvSpPr>
          <p:cNvPr id="14" name="Google Shape;123;p22"/>
          <p:cNvSpPr/>
          <p:nvPr/>
        </p:nvSpPr>
        <p:spPr>
          <a:xfrm>
            <a:off x="351962" y="2979849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Break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364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Font Style</a:t>
            </a:r>
            <a:endParaRPr sz="240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84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</a:rPr>
              <a:t>Tag yang </a:t>
            </a:r>
            <a:r>
              <a:rPr lang="en-US" sz="1800" dirty="0" err="1" smtClean="0">
                <a:latin typeface="Overlock" charset="0"/>
              </a:rPr>
              <a:t>digunakan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untuk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memberikan</a:t>
            </a:r>
            <a:r>
              <a:rPr lang="en-US" sz="1800" dirty="0" smtClean="0">
                <a:latin typeface="Overlock" charset="0"/>
              </a:rPr>
              <a:t> style </a:t>
            </a:r>
            <a:r>
              <a:rPr lang="en-US" sz="1800" dirty="0" err="1" smtClean="0">
                <a:latin typeface="Overlock" charset="0"/>
              </a:rPr>
              <a:t>pada</a:t>
            </a:r>
            <a:r>
              <a:rPr lang="en-US" sz="1800" dirty="0" smtClean="0">
                <a:latin typeface="Overlock" charset="0"/>
              </a:rPr>
              <a:t> text</a:t>
            </a:r>
          </a:p>
          <a:p>
            <a:pPr lvl="1" algn="just">
              <a:lnSpc>
                <a:spcPct val="90000"/>
              </a:lnSpc>
            </a:pPr>
            <a:endParaRPr lang="en-US" sz="1800" dirty="0">
              <a:latin typeface="Overlock" charset="0"/>
            </a:endParaRPr>
          </a:p>
          <a:p>
            <a:pPr lvl="1" algn="just">
              <a:lnSpc>
                <a:spcPct val="90000"/>
              </a:lnSpc>
            </a:pPr>
            <a:endParaRPr lang="en-US" sz="1800" dirty="0">
              <a:latin typeface="Overlock" charset="0"/>
            </a:endParaRPr>
          </a:p>
        </p:txBody>
      </p:sp>
      <p:graphicFrame>
        <p:nvGraphicFramePr>
          <p:cNvPr id="14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119838"/>
              </p:ext>
            </p:extLst>
          </p:nvPr>
        </p:nvGraphicFramePr>
        <p:xfrm>
          <a:off x="700703" y="1077142"/>
          <a:ext cx="6172200" cy="2560320"/>
        </p:xfrm>
        <a:graphic>
          <a:graphicData uri="http://schemas.openxmlformats.org/drawingml/2006/table">
            <a:tbl>
              <a:tblPr/>
              <a:tblGrid>
                <a:gridCol w="2032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Sintaks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verlo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&lt;b&gt;…&lt;/b&gt;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Menebalkan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 text (Bold)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&lt;i&gt;…&lt;/i&gt;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Memiringkan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 text(Italic)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&lt;u&gt;…&lt;/u&gt;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Menggarisbawahi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 text (Underline)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&lt;s&gt;…&lt;/s&gt;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Memberi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coretan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&lt;sup&gt;…&lt;/sup&gt;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Membuat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 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&lt;sub&gt;…&lt;/sub&gt;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Membuat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verlock" charset="0"/>
                        </a:rPr>
                        <a:t> subscript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0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Komentar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-204316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211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</a:rPr>
              <a:t>Tag </a:t>
            </a:r>
            <a:r>
              <a:rPr lang="en-US" sz="1800" dirty="0" err="1" smtClean="0">
                <a:latin typeface="Overlock" charset="0"/>
              </a:rPr>
              <a:t>komentar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digunakan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untuk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memberikan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keterangan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pada</a:t>
            </a:r>
            <a:r>
              <a:rPr lang="en-US" sz="1800" dirty="0" smtClean="0">
                <a:latin typeface="Overlock" charset="0"/>
              </a:rPr>
              <a:t> program</a:t>
            </a: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</a:rPr>
              <a:t>Tag yang </a:t>
            </a:r>
            <a:r>
              <a:rPr lang="en-US" sz="1800" dirty="0" err="1" smtClean="0">
                <a:latin typeface="Overlock" charset="0"/>
              </a:rPr>
              <a:t>berada</a:t>
            </a:r>
            <a:r>
              <a:rPr lang="en-US" sz="1800" dirty="0" smtClean="0">
                <a:latin typeface="Overlock" charset="0"/>
              </a:rPr>
              <a:t> di </a:t>
            </a:r>
            <a:r>
              <a:rPr lang="en-US" sz="1800" dirty="0" err="1" smtClean="0">
                <a:latin typeface="Overlock" charset="0"/>
              </a:rPr>
              <a:t>dalam</a:t>
            </a:r>
            <a:r>
              <a:rPr lang="en-US" sz="1800" dirty="0" smtClean="0">
                <a:latin typeface="Overlock" charset="0"/>
              </a:rPr>
              <a:t> tag </a:t>
            </a:r>
            <a:r>
              <a:rPr lang="en-US" sz="1800" dirty="0" err="1" smtClean="0">
                <a:latin typeface="Overlock" charset="0"/>
              </a:rPr>
              <a:t>komentar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tidak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akan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dieksekusi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oleh</a:t>
            </a:r>
            <a:r>
              <a:rPr lang="en-US" sz="1800" dirty="0" smtClean="0">
                <a:latin typeface="Overlock" charset="0"/>
              </a:rPr>
              <a:t> browser</a:t>
            </a: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Sintaks</a:t>
            </a:r>
            <a:endParaRPr lang="en-US" sz="1800" dirty="0" smtClean="0">
              <a:latin typeface="Overlock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>
                <a:latin typeface="Overlock" charset="0"/>
              </a:rPr>
              <a:t>	</a:t>
            </a:r>
            <a:r>
              <a:rPr lang="id-ID" sz="1800" dirty="0">
                <a:latin typeface="Overlock" charset="0"/>
                <a:cs typeface="Courier New" panose="02070309020205020404" pitchFamily="49" charset="0"/>
              </a:rPr>
              <a:t>&lt;!-- dan diakhiri dengan --&gt;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endParaRPr lang="en-US" sz="1800" dirty="0" smtClean="0">
              <a:latin typeface="Overlock" charset="0"/>
            </a:endParaRPr>
          </a:p>
          <a:p>
            <a:pPr lvl="3" algn="just">
              <a:lnSpc>
                <a:spcPct val="90000"/>
              </a:lnSpc>
            </a:pPr>
            <a:endParaRPr lang="en-US" sz="1800" dirty="0" smtClean="0">
              <a:latin typeface="Overlock" charset="0"/>
            </a:endParaRPr>
          </a:p>
          <a:p>
            <a:pPr lvl="1" algn="just">
              <a:lnSpc>
                <a:spcPct val="90000"/>
              </a:lnSpc>
            </a:pPr>
            <a:endParaRPr lang="en-US" sz="1800" dirty="0">
              <a:latin typeface="Overlock" charset="0"/>
            </a:endParaRPr>
          </a:p>
          <a:p>
            <a:pPr lvl="1" algn="just">
              <a:lnSpc>
                <a:spcPct val="90000"/>
              </a:lnSpc>
            </a:pPr>
            <a:endParaRPr lang="en-US" sz="1800" dirty="0">
              <a:latin typeface="Overlo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Program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9" y="612442"/>
            <a:ext cx="7537762" cy="24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4" y="3253251"/>
            <a:ext cx="5269604" cy="186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2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List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433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</a:rPr>
              <a:t>1. Unordered List (</a:t>
            </a:r>
            <a:r>
              <a:rPr lang="en-US" sz="1800" dirty="0" err="1" smtClean="0">
                <a:latin typeface="Overlock" charset="0"/>
              </a:rPr>
              <a:t>ul</a:t>
            </a:r>
            <a:r>
              <a:rPr lang="en-US" sz="1800" dirty="0" smtClean="0">
                <a:latin typeface="Overlock" charset="0"/>
              </a:rPr>
              <a:t>)</a:t>
            </a: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Menggunakan</a:t>
            </a:r>
            <a:r>
              <a:rPr lang="en-US" sz="1800" dirty="0" smtClean="0">
                <a:latin typeface="Overlock" charset="0"/>
              </a:rPr>
              <a:t> bullet </a:t>
            </a:r>
            <a:r>
              <a:rPr lang="en-US" sz="1800" dirty="0" err="1" smtClean="0">
                <a:latin typeface="Overlock" charset="0"/>
              </a:rPr>
              <a:t>sebagai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penanda</a:t>
            </a:r>
            <a:r>
              <a:rPr lang="en-US" sz="1800" dirty="0" smtClean="0">
                <a:latin typeface="Overlock" charset="0"/>
              </a:rPr>
              <a:t> item</a:t>
            </a: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Dibuat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menggunakan</a:t>
            </a:r>
            <a:r>
              <a:rPr lang="en-US" sz="1800" dirty="0" smtClean="0">
                <a:latin typeface="Overlock" charset="0"/>
              </a:rPr>
              <a:t> &lt;</a:t>
            </a:r>
            <a:r>
              <a:rPr lang="en-US" sz="1800" dirty="0" err="1" smtClean="0">
                <a:latin typeface="Overlock" charset="0"/>
              </a:rPr>
              <a:t>ul</a:t>
            </a:r>
            <a:r>
              <a:rPr lang="en-US" sz="1800" dirty="0" smtClean="0">
                <a:latin typeface="Overlock" charset="0"/>
              </a:rPr>
              <a:t>&gt;..&lt;/</a:t>
            </a:r>
            <a:r>
              <a:rPr lang="en-US" sz="1800" dirty="0" err="1" smtClean="0">
                <a:latin typeface="Overlock" charset="0"/>
              </a:rPr>
              <a:t>ul</a:t>
            </a:r>
            <a:r>
              <a:rPr lang="en-US" sz="1800" dirty="0" smtClean="0">
                <a:latin typeface="Overlock" charset="0"/>
              </a:rPr>
              <a:t>&gt;</a:t>
            </a: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</a:rPr>
              <a:t>Tag &lt;</a:t>
            </a:r>
            <a:r>
              <a:rPr lang="en-US" sz="1800" dirty="0" err="1" smtClean="0">
                <a:latin typeface="Overlock" charset="0"/>
              </a:rPr>
              <a:t>ul</a:t>
            </a:r>
            <a:r>
              <a:rPr lang="en-US" sz="1800" dirty="0" smtClean="0">
                <a:latin typeface="Overlock" charset="0"/>
              </a:rPr>
              <a:t>&gt; </a:t>
            </a:r>
            <a:r>
              <a:rPr lang="en-US" sz="1800" dirty="0" err="1" smtClean="0">
                <a:latin typeface="Overlock" charset="0"/>
              </a:rPr>
              <a:t>memiliki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atribut</a:t>
            </a:r>
            <a:r>
              <a:rPr lang="en-US" sz="1800" dirty="0" smtClean="0">
                <a:latin typeface="Overlock" charset="0"/>
              </a:rPr>
              <a:t> </a:t>
            </a:r>
          </a:p>
          <a:p>
            <a:pPr marL="742950" lvl="2" indent="-2857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Overlock" charset="0"/>
              </a:rPr>
              <a:t>type = circle, square, disc  </a:t>
            </a: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Masing-masing</a:t>
            </a:r>
            <a:r>
              <a:rPr lang="en-US" sz="1800" dirty="0" smtClean="0">
                <a:latin typeface="Overlock" charset="0"/>
              </a:rPr>
              <a:t> item </a:t>
            </a:r>
            <a:r>
              <a:rPr lang="en-US" sz="1800" dirty="0" err="1" smtClean="0">
                <a:latin typeface="Overlock" charset="0"/>
              </a:rPr>
              <a:t>dibuat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menggunakan</a:t>
            </a:r>
            <a:r>
              <a:rPr lang="en-US" sz="1800" dirty="0" smtClean="0">
                <a:latin typeface="Overlock" charset="0"/>
              </a:rPr>
              <a:t> &lt;li&gt;..&lt;/li&gt;</a:t>
            </a:r>
          </a:p>
          <a:p>
            <a:pPr lvl="1" algn="just">
              <a:lnSpc>
                <a:spcPct val="90000"/>
              </a:lnSpc>
            </a:pPr>
            <a:endParaRPr lang="en-US" sz="1800" dirty="0">
              <a:latin typeface="Overlock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</a:rPr>
              <a:t>2. Ordered </a:t>
            </a:r>
            <a:r>
              <a:rPr lang="en-US" sz="1800" dirty="0">
                <a:latin typeface="Overlock" charset="0"/>
              </a:rPr>
              <a:t>List </a:t>
            </a:r>
            <a:r>
              <a:rPr lang="en-US" sz="1800" dirty="0" smtClean="0">
                <a:latin typeface="Overlock" charset="0"/>
              </a:rPr>
              <a:t>(</a:t>
            </a:r>
            <a:r>
              <a:rPr lang="en-US" sz="1800" dirty="0" err="1" smtClean="0">
                <a:latin typeface="Overlock" charset="0"/>
              </a:rPr>
              <a:t>ol</a:t>
            </a:r>
            <a:r>
              <a:rPr lang="en-US" sz="1800" dirty="0">
                <a:latin typeface="Overlock" charset="0"/>
              </a:rPr>
              <a:t>)</a:t>
            </a: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Menggunakan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nomor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urut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sebagai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penanda</a:t>
            </a:r>
            <a:r>
              <a:rPr lang="en-US" sz="1800" dirty="0">
                <a:latin typeface="Overlock" charset="0"/>
              </a:rPr>
              <a:t> item</a:t>
            </a: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Dibuat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menggunakan</a:t>
            </a:r>
            <a:r>
              <a:rPr lang="en-US" sz="1800" dirty="0">
                <a:latin typeface="Overlock" charset="0"/>
              </a:rPr>
              <a:t> &lt;</a:t>
            </a:r>
            <a:r>
              <a:rPr lang="en-US" sz="1800" dirty="0" err="1">
                <a:latin typeface="Overlock" charset="0"/>
              </a:rPr>
              <a:t>ul</a:t>
            </a:r>
            <a:r>
              <a:rPr lang="en-US" sz="1800" dirty="0">
                <a:latin typeface="Overlock" charset="0"/>
              </a:rPr>
              <a:t>&gt;..&lt;/</a:t>
            </a:r>
            <a:r>
              <a:rPr lang="en-US" sz="1800" dirty="0" err="1">
                <a:latin typeface="Overlock" charset="0"/>
              </a:rPr>
              <a:t>ul</a:t>
            </a:r>
            <a:r>
              <a:rPr lang="en-US" sz="1800" dirty="0">
                <a:latin typeface="Overlock" charset="0"/>
              </a:rPr>
              <a:t>&gt;</a:t>
            </a: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</a:rPr>
              <a:t>Tag </a:t>
            </a:r>
            <a:r>
              <a:rPr lang="en-US" sz="1800" dirty="0" smtClean="0">
                <a:latin typeface="Overlock" charset="0"/>
              </a:rPr>
              <a:t>&lt;</a:t>
            </a:r>
            <a:r>
              <a:rPr lang="en-US" sz="1800" dirty="0" err="1" smtClean="0">
                <a:latin typeface="Overlock" charset="0"/>
              </a:rPr>
              <a:t>ol</a:t>
            </a:r>
            <a:r>
              <a:rPr lang="en-US" sz="1800" dirty="0" smtClean="0">
                <a:latin typeface="Overlock" charset="0"/>
              </a:rPr>
              <a:t>&gt; </a:t>
            </a:r>
            <a:r>
              <a:rPr lang="en-US" sz="1800" dirty="0" err="1">
                <a:latin typeface="Overlock" charset="0"/>
              </a:rPr>
              <a:t>memiliki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atribut</a:t>
            </a:r>
            <a:r>
              <a:rPr lang="en-US" sz="1800" dirty="0">
                <a:latin typeface="Overlock" charset="0"/>
              </a:rPr>
              <a:t> </a:t>
            </a:r>
            <a:endParaRPr lang="en-US" sz="1800" dirty="0" smtClean="0">
              <a:latin typeface="Overlock" charset="0"/>
            </a:endParaRPr>
          </a:p>
          <a:p>
            <a:pPr marL="457200" lvl="1" algn="just">
              <a:lnSpc>
                <a:spcPct val="90000"/>
              </a:lnSpc>
              <a:buFont typeface="Arial" pitchFamily="34" charset="0"/>
              <a:buChar char="•"/>
              <a:tabLst>
                <a:tab pos="690563" algn="l"/>
                <a:tab pos="796925" algn="l"/>
              </a:tabLst>
            </a:pPr>
            <a:r>
              <a:rPr lang="en-US" sz="1800" dirty="0">
                <a:latin typeface="Overlock" charset="0"/>
              </a:rPr>
              <a:t>		</a:t>
            </a:r>
            <a:r>
              <a:rPr lang="en-US" sz="1800" dirty="0" smtClean="0">
                <a:latin typeface="Overlock" charset="0"/>
              </a:rPr>
              <a:t>type = a,A,I,i,1</a:t>
            </a:r>
          </a:p>
          <a:p>
            <a:pPr marL="457200" lvl="1" algn="just">
              <a:lnSpc>
                <a:spcPct val="90000"/>
              </a:lnSpc>
              <a:buFont typeface="Arial" pitchFamily="34" charset="0"/>
              <a:buChar char="•"/>
              <a:tabLst>
                <a:tab pos="690563" algn="l"/>
                <a:tab pos="796925" algn="l"/>
              </a:tabLst>
            </a:pPr>
            <a:r>
              <a:rPr lang="en-US" sz="1800" dirty="0">
                <a:latin typeface="Overlock" charset="0"/>
              </a:rPr>
              <a:t> </a:t>
            </a:r>
            <a:r>
              <a:rPr lang="en-US" sz="1800" dirty="0" smtClean="0">
                <a:latin typeface="Overlock" charset="0"/>
              </a:rPr>
              <a:t>    start = </a:t>
            </a:r>
            <a:r>
              <a:rPr lang="en-US" sz="1800" dirty="0" err="1" smtClean="0">
                <a:latin typeface="Overlock" charset="0"/>
              </a:rPr>
              <a:t>angka</a:t>
            </a:r>
            <a:r>
              <a:rPr lang="en-US" sz="1800" dirty="0" smtClean="0">
                <a:latin typeface="Overlock" charset="0"/>
              </a:rPr>
              <a:t> (</a:t>
            </a:r>
            <a:r>
              <a:rPr lang="en-US" sz="1800" dirty="0" err="1" smtClean="0">
                <a:latin typeface="Overlock" charset="0"/>
              </a:rPr>
              <a:t>urutan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dimulai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dari</a:t>
            </a:r>
            <a:r>
              <a:rPr lang="en-US" sz="1800" dirty="0" smtClean="0">
                <a:latin typeface="Overlock" charset="0"/>
              </a:rPr>
              <a:t> no </a:t>
            </a:r>
            <a:r>
              <a:rPr lang="en-US" sz="1800" dirty="0" err="1" smtClean="0">
                <a:latin typeface="Overlock" charset="0"/>
              </a:rPr>
              <a:t>berapa</a:t>
            </a:r>
            <a:r>
              <a:rPr lang="en-US" sz="1800" dirty="0" smtClean="0">
                <a:latin typeface="Overlock" charset="0"/>
              </a:rPr>
              <a:t>)</a:t>
            </a:r>
            <a:endParaRPr lang="en-US" sz="1800" dirty="0">
              <a:latin typeface="Overlock" charset="0"/>
            </a:endParaRPr>
          </a:p>
          <a:p>
            <a:pPr marL="342900" lvl="1" indent="-3429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Masing-masing</a:t>
            </a:r>
            <a:r>
              <a:rPr lang="en-US" sz="1800" dirty="0">
                <a:latin typeface="Overlock" charset="0"/>
              </a:rPr>
              <a:t> item </a:t>
            </a:r>
            <a:r>
              <a:rPr lang="en-US" sz="1800" dirty="0" err="1">
                <a:latin typeface="Overlock" charset="0"/>
              </a:rPr>
              <a:t>dibuat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menggunakan</a:t>
            </a:r>
            <a:r>
              <a:rPr lang="en-US" sz="1800" dirty="0">
                <a:latin typeface="Overlock" charset="0"/>
              </a:rPr>
              <a:t> &lt;li&gt;..&lt;/li&gt;</a:t>
            </a:r>
          </a:p>
          <a:p>
            <a:pPr lvl="1" algn="just">
              <a:lnSpc>
                <a:spcPct val="90000"/>
              </a:lnSpc>
            </a:pPr>
            <a:endParaRPr lang="en-US" sz="1800" dirty="0">
              <a:latin typeface="Overlock" charset="0"/>
            </a:endParaRPr>
          </a:p>
          <a:p>
            <a:pPr lvl="1" algn="just">
              <a:lnSpc>
                <a:spcPct val="90000"/>
              </a:lnSpc>
            </a:pPr>
            <a:endParaRPr lang="en-US" sz="1800" dirty="0">
              <a:latin typeface="Overlock" charset="0"/>
            </a:endParaRPr>
          </a:p>
          <a:p>
            <a:pPr lvl="1" algn="just">
              <a:lnSpc>
                <a:spcPct val="90000"/>
              </a:lnSpc>
            </a:pPr>
            <a:endParaRPr lang="en-US" sz="1800" dirty="0">
              <a:latin typeface="Overlo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ctrTitle"/>
          </p:nvPr>
        </p:nvSpPr>
        <p:spPr>
          <a:xfrm>
            <a:off x="171652" y="598775"/>
            <a:ext cx="2258400" cy="3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52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Profil Pengajar</a:t>
            </a:r>
            <a:endParaRPr sz="252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/>
          <p:nvPr/>
        </p:nvSpPr>
        <p:spPr>
          <a:xfrm>
            <a:off x="278600" y="910700"/>
            <a:ext cx="1686900" cy="21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633500" y="17318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Photo Pengajar</a:t>
            </a:r>
            <a:endParaRPr sz="900"/>
          </a:p>
        </p:txBody>
      </p:sp>
      <p:sp>
        <p:nvSpPr>
          <p:cNvPr id="113" name="Google Shape;113;p26"/>
          <p:cNvSpPr txBox="1"/>
          <p:nvPr/>
        </p:nvSpPr>
        <p:spPr>
          <a:xfrm>
            <a:off x="2138525" y="800125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197750" y="3145100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  <p:extLst>
      <p:ext uri="{BB962C8B-B14F-4D97-AF65-F5344CB8AC3E}">
        <p14:creationId xmlns:p14="http://schemas.microsoft.com/office/powerpoint/2010/main" val="16544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298752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Program List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81" y="827843"/>
            <a:ext cx="3922983" cy="411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850" y="1207853"/>
            <a:ext cx="4420730" cy="291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5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Hyperlink / Link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15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</a:rPr>
              <a:t>Link </a:t>
            </a:r>
            <a:r>
              <a:rPr lang="en-US" sz="1800" dirty="0" err="1" smtClean="0">
                <a:latin typeface="Overlock" charset="0"/>
              </a:rPr>
              <a:t>adalah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sebuah</a:t>
            </a:r>
            <a:r>
              <a:rPr lang="en-US" sz="1800" dirty="0" smtClean="0">
                <a:latin typeface="Overlock" charset="0"/>
              </a:rPr>
              <a:t> text </a:t>
            </a:r>
            <a:r>
              <a:rPr lang="en-US" sz="1800" dirty="0" err="1" smtClean="0">
                <a:latin typeface="Overlock" charset="0"/>
              </a:rPr>
              <a:t>atau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gambar</a:t>
            </a:r>
            <a:r>
              <a:rPr lang="en-US" sz="1800" dirty="0" smtClean="0">
                <a:latin typeface="Overlock" charset="0"/>
              </a:rPr>
              <a:t> yang </a:t>
            </a:r>
            <a:r>
              <a:rPr lang="en-US" sz="1800" dirty="0" err="1" smtClean="0">
                <a:latin typeface="Overlock" charset="0"/>
              </a:rPr>
              <a:t>bisa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diklik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menuju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ke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halaman</a:t>
            </a:r>
            <a:r>
              <a:rPr lang="en-US" sz="1800" dirty="0" smtClean="0">
                <a:latin typeface="Overlock" charset="0"/>
              </a:rPr>
              <a:t> lain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Untuk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membuat</a:t>
            </a:r>
            <a:r>
              <a:rPr lang="en-US" sz="1800" dirty="0">
                <a:latin typeface="Overlock" charset="0"/>
              </a:rPr>
              <a:t> link, </a:t>
            </a:r>
            <a:r>
              <a:rPr lang="en-US" sz="1800" dirty="0" err="1">
                <a:latin typeface="Overlock" charset="0"/>
              </a:rPr>
              <a:t>diperlukan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dua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hal</a:t>
            </a:r>
            <a:r>
              <a:rPr lang="en-US" sz="1800" dirty="0">
                <a:latin typeface="Overlock" charset="0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</a:rPr>
              <a:t>      1. </a:t>
            </a:r>
            <a:r>
              <a:rPr lang="en-US" sz="1800" dirty="0" err="1" smtClean="0">
                <a:latin typeface="Overlock" charset="0"/>
              </a:rPr>
              <a:t>Nama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>
                <a:latin typeface="Overlock" charset="0"/>
              </a:rPr>
              <a:t>file </a:t>
            </a:r>
            <a:r>
              <a:rPr lang="en-US" sz="1800" dirty="0" err="1" smtClean="0">
                <a:latin typeface="Overlock" charset="0"/>
              </a:rPr>
              <a:t>atau</a:t>
            </a:r>
            <a:r>
              <a:rPr lang="en-US" sz="1800" dirty="0" smtClean="0">
                <a:latin typeface="Overlock" charset="0"/>
              </a:rPr>
              <a:t> URL </a:t>
            </a:r>
            <a:r>
              <a:rPr lang="en-US" sz="1800" dirty="0">
                <a:latin typeface="Overlock" charset="0"/>
              </a:rPr>
              <a:t>yang </a:t>
            </a:r>
            <a:r>
              <a:rPr lang="en-US" sz="1800" dirty="0" err="1">
                <a:latin typeface="Overlock" charset="0"/>
              </a:rPr>
              <a:t>ingin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ditautkan</a:t>
            </a:r>
            <a:endParaRPr lang="en-US" sz="1800" dirty="0">
              <a:latin typeface="Overlock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</a:rPr>
              <a:t>      2. </a:t>
            </a:r>
            <a:r>
              <a:rPr lang="en-US" sz="1800" dirty="0" err="1" smtClean="0">
                <a:latin typeface="Overlock" charset="0"/>
              </a:rPr>
              <a:t>Teks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atau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gambar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>
                <a:latin typeface="Overlock" charset="0"/>
              </a:rPr>
              <a:t>yang </a:t>
            </a:r>
            <a:r>
              <a:rPr lang="en-US" sz="1800" dirty="0" err="1">
                <a:latin typeface="Overlock" charset="0"/>
              </a:rPr>
              <a:t>akan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berfungsi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sebagai</a:t>
            </a:r>
            <a:r>
              <a:rPr lang="en-US" sz="1800" dirty="0">
                <a:latin typeface="Overlock" charset="0"/>
              </a:rPr>
              <a:t> link yang </a:t>
            </a:r>
            <a:r>
              <a:rPr lang="en-US" sz="1800" dirty="0" err="1">
                <a:latin typeface="Overlock" charset="0"/>
              </a:rPr>
              <a:t>dapat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diklik</a:t>
            </a:r>
            <a:r>
              <a:rPr lang="en-US" sz="1800" dirty="0">
                <a:latin typeface="Overlock" charset="0"/>
              </a:rPr>
              <a:t>. </a:t>
            </a:r>
            <a:endParaRPr lang="en-US" sz="1800" dirty="0" smtClean="0">
              <a:latin typeface="Overlock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Sintaks</a:t>
            </a:r>
            <a:endParaRPr lang="en-US" sz="1800" dirty="0" smtClean="0">
              <a:latin typeface="Overlock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z="1800" dirty="0">
                <a:latin typeface="Overlock" charset="0"/>
              </a:rPr>
              <a:t>	</a:t>
            </a:r>
            <a:r>
              <a:rPr lang="id-ID" sz="1800" b="1" dirty="0">
                <a:latin typeface="Overlock" charset="0"/>
                <a:cs typeface="Courier New" panose="02070309020205020404" pitchFamily="49" charset="0"/>
              </a:rPr>
              <a:t>&lt;a href="url_file_tujuan"&gt;Teks&lt;/a</a:t>
            </a:r>
            <a:r>
              <a:rPr lang="id-ID" sz="1800" b="1" dirty="0" smtClean="0">
                <a:latin typeface="Overlock" charset="0"/>
                <a:cs typeface="Courier New" panose="02070309020205020404" pitchFamily="49" charset="0"/>
              </a:rPr>
              <a:t>&gt;</a:t>
            </a:r>
            <a:endParaRPr lang="en-US" sz="1800" b="1" dirty="0">
              <a:latin typeface="Overlock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Penggunaan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Link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b="1" dirty="0" err="1" smtClean="0">
                <a:latin typeface="Overlock" charset="0"/>
                <a:cs typeface="Courier New" panose="02070309020205020404" pitchFamily="49" charset="0"/>
              </a:rPr>
              <a:t>Simpan</a:t>
            </a: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Overlock" charset="0"/>
                <a:cs typeface="Courier New" panose="02070309020205020404" pitchFamily="49" charset="0"/>
              </a:rPr>
              <a:t>nama</a:t>
            </a: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 menu.html</a:t>
            </a:r>
            <a:endParaRPr lang="en-US" sz="1800" b="1" dirty="0">
              <a:latin typeface="Overlock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019175"/>
            <a:ext cx="85534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8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Penggunaan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Link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720398" y="1037953"/>
            <a:ext cx="3409645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just">
              <a:lnSpc>
                <a:spcPct val="90000"/>
              </a:lnSpc>
            </a:pP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Simpan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nama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profil.html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4" y="610437"/>
            <a:ext cx="47720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937823"/>
            <a:ext cx="47720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Google Shape;135;p23"/>
          <p:cNvSpPr/>
          <p:nvPr/>
        </p:nvSpPr>
        <p:spPr>
          <a:xfrm>
            <a:off x="852475" y="3926994"/>
            <a:ext cx="3450839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just">
              <a:lnSpc>
                <a:spcPct val="90000"/>
              </a:lnSpc>
            </a:pP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Simpan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nama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kontak.html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843148" y="1379545"/>
            <a:ext cx="3336966" cy="32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995548" y="4354751"/>
            <a:ext cx="3336966" cy="32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Gambar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333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Sebuah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dokumen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HTML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dapat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disisipkan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gambar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di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dalamnya</a:t>
            </a:r>
            <a:endParaRPr lang="en-US" sz="1800" dirty="0" smtClean="0">
              <a:latin typeface="Overlock" charset="0"/>
              <a:cs typeface="Courier New" panose="02070309020205020404" pitchFamily="49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Untuk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menyisipkan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gambar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dapat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memanfaatkan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tag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&lt;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&gt;. 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Format file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gambar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bisa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ditampilkan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yaitu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jpeg, gif,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jpeg,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png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webp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Atribut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Value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lokasi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penyimpanan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file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gambar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Width =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lebar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gambar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(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satuan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pixel)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Height =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tinggi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gambar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(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satuan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pixel)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Alt =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alternatif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text 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Contoh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penggunaan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: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&lt;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IMG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=“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gambar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/logo.gif” width=“78” height=“79” 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alt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=“logo”&gt;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Tabel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Terdiri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dari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satu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atau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lebih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baris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kolom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.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Digunakan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untuk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merapikan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tampilan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data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dan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membuat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layout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0484" y="1654935"/>
            <a:ext cx="4791710" cy="253365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6" y="1732437"/>
            <a:ext cx="4037676" cy="21886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51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Istilah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Dalam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Tabel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183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Caption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Keterangan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tentang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tabel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atau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judul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tabel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biasanya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ditampilkan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di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atas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tabel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)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Table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row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  <a:sym typeface="Wingdings" pitchFamily="2" charset="2"/>
              </a:rPr>
              <a:t>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Baris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dalam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tabel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Table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heading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  <a:sym typeface="Wingdings" pitchFamily="2" charset="2"/>
              </a:rPr>
              <a:t>judul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  <a:sym typeface="Wingdings" pitchFamily="2" charset="2"/>
              </a:rPr>
              <a:t>kolom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  <a:sym typeface="Wingdings" pitchFamily="2" charset="2"/>
              </a:rPr>
              <a:t>tabel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Secara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umum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, browser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meletakkan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isi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di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tengah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mencetak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teks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dalam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huruf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tebal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Table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cell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  <a:sym typeface="Wingdings" pitchFamily="2" charset="2"/>
              </a:rPr>
              <a:t>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kotak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individu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dalam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tabel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 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Table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data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isi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dalam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tabel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itu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sendiri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09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Program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Tabel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26" y="824961"/>
            <a:ext cx="8937893" cy="423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2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Hasil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1" y="937161"/>
            <a:ext cx="73628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5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Form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408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Form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digunakan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untuk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mengumpulkan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informasi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dari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user. 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Untuk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membuat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form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digunakan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tag &lt;form&gt;…&lt;/form&gt;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Sebuah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form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bisa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memiliki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beberapa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element form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Data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diinput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pada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form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biasanya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dikirim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ke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server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saat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submit 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button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diklik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oleh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user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Bentuk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umum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pembuatan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form</a:t>
            </a:r>
          </a:p>
          <a:p>
            <a:pPr lvl="1" algn="just">
              <a:lnSpc>
                <a:spcPct val="90000"/>
              </a:lnSpc>
            </a:pP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	&lt;form 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method=“post/get” action=“” name=“”&gt;</a:t>
            </a:r>
          </a:p>
          <a:p>
            <a:pPr lvl="1" algn="just">
              <a:lnSpc>
                <a:spcPct val="90000"/>
              </a:lnSpc>
            </a:pP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	//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di </a:t>
            </a:r>
            <a:r>
              <a:rPr lang="en-US" sz="1800" b="1" dirty="0" err="1">
                <a:latin typeface="Overlock" charset="0"/>
                <a:cs typeface="Courier New" panose="02070309020205020404" pitchFamily="49" charset="0"/>
              </a:rPr>
              <a:t>dalam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Overlock" charset="0"/>
                <a:cs typeface="Courier New" panose="02070309020205020404" pitchFamily="49" charset="0"/>
              </a:rPr>
              <a:t>sini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Overlock" charset="0"/>
                <a:cs typeface="Courier New" panose="02070309020205020404" pitchFamily="49" charset="0"/>
              </a:rPr>
              <a:t>berisi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 element form</a:t>
            </a:r>
          </a:p>
          <a:p>
            <a:pPr lvl="1" algn="just">
              <a:lnSpc>
                <a:spcPct val="90000"/>
              </a:lnSpc>
            </a:pP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	&lt;/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form&gt;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Keterangan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- METHOD 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=&gt;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menentukan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bagaimana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data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inputan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form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dikirim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 Ada 2 method yang 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dipakai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yaitu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GET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POST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- ACTION 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=&gt;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menentukan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di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mana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data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inputan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form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diproses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Jika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action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dikosongkan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berarti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proses form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terjadi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pada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halaman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sama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- NAME 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=&gt;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menentukan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nama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form. 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b="1" dirty="0">
              <a:latin typeface="Overlock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8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127750" y="479025"/>
            <a:ext cx="8935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Course Definition</a:t>
            </a: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81650" y="871425"/>
            <a:ext cx="8803800" cy="133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5" name="Google Shape;125;p27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0916C-461F-499B-90E6-E3347DEC443F}"/>
              </a:ext>
            </a:extLst>
          </p:cNvPr>
          <p:cNvSpPr txBox="1"/>
          <p:nvPr/>
        </p:nvSpPr>
        <p:spPr>
          <a:xfrm>
            <a:off x="442686" y="1211943"/>
            <a:ext cx="79030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web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mendemonstrasikan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web </a:t>
            </a:r>
            <a:r>
              <a:rPr lang="en-US" dirty="0" err="1"/>
              <a:t>sederhana</a:t>
            </a:r>
            <a:r>
              <a:rPr lang="en-US" dirty="0"/>
              <a:t> (HTML, CSS, Bootstrap, PHP scripting)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menu program </a:t>
            </a:r>
            <a:r>
              <a:rPr lang="en-US" dirty="0" err="1"/>
              <a:t>dengan</a:t>
            </a:r>
            <a:r>
              <a:rPr lang="en-US" dirty="0"/>
              <a:t> 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, input, edit,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scripting PHP </a:t>
            </a:r>
            <a:r>
              <a:rPr lang="en-US" dirty="0" err="1"/>
              <a:t>dan</a:t>
            </a:r>
            <a:r>
              <a:rPr lang="en-US" dirty="0"/>
              <a:t> Database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,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u="sng" dirty="0" err="1"/>
              <a:t>bukti</a:t>
            </a:r>
            <a:r>
              <a:rPr lang="en-US" b="1" u="sng" dirty="0"/>
              <a:t> </a:t>
            </a:r>
            <a:r>
              <a:rPr lang="en-US" b="1" u="sng" dirty="0" err="1"/>
              <a:t>kompetensi</a:t>
            </a:r>
            <a:r>
              <a:rPr lang="en-US" b="1" u="sng" dirty="0"/>
              <a:t> </a:t>
            </a:r>
            <a:r>
              <a:rPr lang="en-US" b="1" u="sng" dirty="0" err="1"/>
              <a:t>hasil</a:t>
            </a:r>
            <a:r>
              <a:rPr lang="en-US" b="1" u="sng" dirty="0"/>
              <a:t> </a:t>
            </a:r>
            <a:r>
              <a:rPr lang="en-US" b="1" u="sng" dirty="0" err="1"/>
              <a:t>pembelajaran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Element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Form HTML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314" name="Picture 2" descr="https://lh4.googleusercontent.com/Mtk8J4n8TcF17OmHvt3vAOt3RUzNz4cqcMsLMIDc9WIZ2-uDg4mSQxQpMwH86W_mHb7ZAjbWbfw2PV9n3_c1UuuWmxSsHdse6spo5v8FWLLld7VJ2HKOksQdWmsaTj4LSSzuxo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6" y="835308"/>
            <a:ext cx="7963408" cy="412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23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Atribut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Umum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Tag Input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85" y="998639"/>
            <a:ext cx="4993808" cy="41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23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Program Form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6" y="774024"/>
            <a:ext cx="8062916" cy="432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15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Hasil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0" y="774024"/>
            <a:ext cx="49149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386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13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Pengenalan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CSS	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CSS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Singkatan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dari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Cascading Style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Sheets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Penulisan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Rules CSS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  <p:pic>
        <p:nvPicPr>
          <p:cNvPr id="14" name="Content Placeholder 3"/>
          <p:cNvPicPr>
            <a:picLocks noGr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4021" y="1247938"/>
            <a:ext cx="4824536" cy="18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5" name="Google Shape;135;p23"/>
          <p:cNvSpPr/>
          <p:nvPr/>
        </p:nvSpPr>
        <p:spPr>
          <a:xfrm>
            <a:off x="571080" y="3386393"/>
            <a:ext cx="822545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1800" b="1" dirty="0" err="1">
                <a:latin typeface="Overlock" charset="0"/>
              </a:rPr>
              <a:t>Penjelasan</a:t>
            </a:r>
            <a:endParaRPr lang="en-US" sz="1800" b="1" dirty="0">
              <a:latin typeface="Overlock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 dirty="0">
                <a:latin typeface="Overlock" charset="0"/>
              </a:rPr>
              <a:t>Selector </a:t>
            </a:r>
            <a:r>
              <a:rPr lang="en-US" sz="1800" dirty="0" err="1">
                <a:latin typeface="Overlock" charset="0"/>
              </a:rPr>
              <a:t>bisa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berupa</a:t>
            </a:r>
            <a:r>
              <a:rPr lang="en-US" sz="1800" dirty="0">
                <a:latin typeface="Overlock" charset="0"/>
              </a:rPr>
              <a:t> tag HTML , id selector </a:t>
            </a:r>
            <a:r>
              <a:rPr lang="en-US" sz="1800" dirty="0" err="1">
                <a:latin typeface="Overlock" charset="0"/>
              </a:rPr>
              <a:t>dan</a:t>
            </a:r>
            <a:r>
              <a:rPr lang="en-US" sz="1800" dirty="0">
                <a:latin typeface="Overlock" charset="0"/>
              </a:rPr>
              <a:t> class selector.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 dirty="0" err="1">
                <a:latin typeface="Overlock" charset="0"/>
              </a:rPr>
              <a:t>Bagian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deklarasi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terdiri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dari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pasangan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i="1" dirty="0">
                <a:latin typeface="Overlock" charset="0"/>
              </a:rPr>
              <a:t>property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i="1" dirty="0">
                <a:latin typeface="Overlock" charset="0"/>
              </a:rPr>
              <a:t>value</a:t>
            </a:r>
            <a:r>
              <a:rPr lang="en-US" sz="1800" dirty="0">
                <a:latin typeface="Overlock" charset="0"/>
              </a:rPr>
              <a:t>. </a:t>
            </a:r>
            <a:r>
              <a:rPr lang="en-US" sz="1800" dirty="0" err="1">
                <a:latin typeface="Overlock" charset="0"/>
              </a:rPr>
              <a:t>Dalam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sebuah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deklarasi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bisa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terdiri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dari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satu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aturan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atau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lebih</a:t>
            </a:r>
            <a:r>
              <a:rPr lang="en-US" sz="1800" dirty="0">
                <a:latin typeface="Overlock" charset="0"/>
              </a:rPr>
              <a:t>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 dirty="0" err="1">
                <a:latin typeface="Overlock" charset="0"/>
              </a:rPr>
              <a:t>Setiap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aturannya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dipisahkan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oleh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titik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koma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smtClean="0">
                <a:latin typeface="Overlock" charset="0"/>
              </a:rPr>
              <a:t>(;).</a:t>
            </a:r>
            <a:endParaRPr lang="en-US" sz="1800" dirty="0">
              <a:latin typeface="Overlo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37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Menambahkan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CSS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ke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HTML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10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Ada 3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cara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menambahkan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CSS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ke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HTML</a:t>
            </a:r>
          </a:p>
          <a:p>
            <a:pPr marL="342900" lvl="3" indent="1588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External style sheets</a:t>
            </a:r>
          </a:p>
          <a:p>
            <a:pPr marL="342900" lvl="3" indent="1588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Internal style sheets</a:t>
            </a:r>
          </a:p>
          <a:p>
            <a:pPr marL="342900" lvl="3" indent="1588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Inline style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37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External style sheets</a:t>
            </a: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233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Aturan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CSS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dibuat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dalam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file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terpisah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disimpan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ekstention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.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css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 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Biasanya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aturan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CSS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dibuat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cara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ini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adalah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aturan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umum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berlaku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untuk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semua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dokumen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HTML. 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File CSS external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dipanggil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pada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bagian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&lt;head&gt; 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html&gt;</a:t>
            </a:r>
          </a:p>
          <a:p>
            <a:pPr lvl="1" algn="just">
              <a:lnSpc>
                <a:spcPct val="9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	&lt;</a:t>
            </a:r>
            <a:r>
              <a:rPr lang="en-US" sz="1800" b="1" dirty="0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head&gt;</a:t>
            </a:r>
          </a:p>
          <a:p>
            <a:pPr lvl="1" algn="just">
              <a:lnSpc>
                <a:spcPct val="9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	&lt;</a:t>
            </a:r>
            <a:r>
              <a:rPr lang="en-US" sz="1800" b="1" dirty="0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link </a:t>
            </a:r>
            <a:r>
              <a:rPr lang="en-US" sz="1800" b="1" dirty="0" err="1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rel</a:t>
            </a:r>
            <a:r>
              <a:rPr lang="en-US" sz="1800" b="1" dirty="0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=’</a:t>
            </a:r>
            <a:r>
              <a:rPr lang="en-US" sz="1800" b="1" dirty="0" err="1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stylesheet</a:t>
            </a:r>
            <a:r>
              <a:rPr lang="en-US" sz="1800" b="1" dirty="0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’ </a:t>
            </a:r>
            <a:r>
              <a:rPr lang="en-US" sz="1800" b="1" dirty="0" err="1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href</a:t>
            </a:r>
            <a:r>
              <a:rPr lang="en-US" sz="1800" b="1" dirty="0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=’namafile.css’&gt;</a:t>
            </a:r>
          </a:p>
          <a:p>
            <a:pPr lvl="1" algn="just">
              <a:lnSpc>
                <a:spcPct val="9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	&lt;/</a:t>
            </a:r>
            <a:r>
              <a:rPr lang="en-US" sz="1800" b="1" dirty="0">
                <a:solidFill>
                  <a:schemeClr val="tx1"/>
                </a:solidFill>
                <a:latin typeface="Overlock" charset="0"/>
                <a:cs typeface="Courier New" panose="02070309020205020404" pitchFamily="49" charset="0"/>
              </a:rPr>
              <a:t>head&gt;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72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Internal style 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sheets</a:t>
            </a: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308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Aturan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CSS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dijadikan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satu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dalam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dokumen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HTML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Biasanya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aturan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CSS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dibuat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cara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ini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adalah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aturan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khusus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hanya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berlaku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untuk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1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dokumen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HTML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saja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Contoh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penggunaan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internal style sheets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html&gt;</a:t>
            </a:r>
          </a:p>
          <a:p>
            <a:pPr lvl="2" algn="just">
              <a:lnSpc>
                <a:spcPct val="90000"/>
              </a:lnSpc>
            </a:pP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	&lt;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head&gt;</a:t>
            </a:r>
          </a:p>
          <a:p>
            <a:pPr lvl="2" algn="just">
              <a:lnSpc>
                <a:spcPct val="90000"/>
              </a:lnSpc>
            </a:pP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	&lt;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style type=’text/</a:t>
            </a:r>
            <a:r>
              <a:rPr lang="en-US" sz="1800" b="1" dirty="0" err="1">
                <a:latin typeface="Overlock" charset="0"/>
                <a:cs typeface="Courier New" panose="02070309020205020404" pitchFamily="49" charset="0"/>
              </a:rPr>
              <a:t>css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’&gt;</a:t>
            </a:r>
          </a:p>
          <a:p>
            <a:pPr lvl="2" algn="just">
              <a:lnSpc>
                <a:spcPct val="90000"/>
              </a:lnSpc>
            </a:pP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	/* 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rules </a:t>
            </a:r>
            <a:r>
              <a:rPr lang="en-US" sz="1800" b="1" dirty="0" err="1">
                <a:latin typeface="Overlock" charset="0"/>
                <a:cs typeface="Courier New" panose="02070309020205020404" pitchFamily="49" charset="0"/>
              </a:rPr>
              <a:t>css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Overlock" charset="0"/>
                <a:cs typeface="Courier New" panose="02070309020205020404" pitchFamily="49" charset="0"/>
              </a:rPr>
              <a:t>diletakkan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Overlock" charset="0"/>
                <a:cs typeface="Courier New" panose="02070309020205020404" pitchFamily="49" charset="0"/>
              </a:rPr>
              <a:t>sini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 */</a:t>
            </a:r>
          </a:p>
          <a:p>
            <a:pPr lvl="2" algn="just">
              <a:lnSpc>
                <a:spcPct val="90000"/>
              </a:lnSpc>
            </a:pP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	&lt;/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style&gt;</a:t>
            </a:r>
          </a:p>
          <a:p>
            <a:pPr lvl="2" algn="just">
              <a:lnSpc>
                <a:spcPct val="90000"/>
              </a:lnSpc>
            </a:pP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	&lt;/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head&gt;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95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Inline Style</a:t>
            </a:r>
            <a:endParaRPr lang="en-US" sz="1350" b="1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Aturan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CSS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diletakkan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di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dalam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tag HTML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membutuhkan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saja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 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Aturan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CSS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diletakkan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pada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tag HTML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diinginkan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menambahkan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atribut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pada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tag HTML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dimaksud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Contoh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penggunaan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inline style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Overlock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h1 style="property : value; </a:t>
            </a:r>
            <a:r>
              <a:rPr lang="en-US" sz="1800" b="1" dirty="0" err="1">
                <a:latin typeface="Overlock" charset="0"/>
                <a:cs typeface="Courier New" panose="02070309020205020404" pitchFamily="49" charset="0"/>
              </a:rPr>
              <a:t>proverty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: value"&gt;</a:t>
            </a:r>
            <a:r>
              <a:rPr lang="en-US" sz="1800" b="1" dirty="0" err="1">
                <a:latin typeface="Overlock" charset="0"/>
                <a:cs typeface="Courier New" panose="02070309020205020404" pitchFamily="49" charset="0"/>
              </a:rPr>
              <a:t>Judul</a:t>
            </a:r>
            <a:r>
              <a:rPr lang="en-US" sz="1800" b="1" dirty="0">
                <a:latin typeface="Overlock" charset="0"/>
                <a:cs typeface="Courier New" panose="02070309020205020404" pitchFamily="49" charset="0"/>
              </a:rPr>
              <a:t> website&lt;/h1&gt;</a:t>
            </a:r>
          </a:p>
        </p:txBody>
      </p:sp>
    </p:spTree>
    <p:extLst>
      <p:ext uri="{BB962C8B-B14F-4D97-AF65-F5344CB8AC3E}">
        <p14:creationId xmlns:p14="http://schemas.microsoft.com/office/powerpoint/2010/main" val="363312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127750" y="479025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5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Learning Objective</a:t>
            </a:r>
            <a:endParaRPr sz="1350" b="1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0456F-7DBD-4316-981C-4B5FB7DCBD19}"/>
              </a:ext>
            </a:extLst>
          </p:cNvPr>
          <p:cNvSpPr txBox="1"/>
          <p:nvPr/>
        </p:nvSpPr>
        <p:spPr>
          <a:xfrm>
            <a:off x="234050" y="928805"/>
            <a:ext cx="7903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 </a:t>
            </a:r>
            <a:r>
              <a:rPr lang="en-US" dirty="0" err="1"/>
              <a:t>pengetahuan</a:t>
            </a:r>
            <a:r>
              <a:rPr lang="en-US" dirty="0"/>
              <a:t> ,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 unit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6365B-8B3C-4FFC-9BD6-FE62B11FE9DF}"/>
              </a:ext>
            </a:extLst>
          </p:cNvPr>
          <p:cNvSpPr/>
          <p:nvPr/>
        </p:nvSpPr>
        <p:spPr>
          <a:xfrm>
            <a:off x="234050" y="4019724"/>
            <a:ext cx="78221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Narrow"/>
              </a:rPr>
              <a:t>sesuai</a:t>
            </a:r>
            <a:r>
              <a:rPr lang="en-US" dirty="0">
                <a:latin typeface="ArialNarrow"/>
              </a:rPr>
              <a:t> </a:t>
            </a:r>
            <a:r>
              <a:rPr lang="en-US" dirty="0" err="1">
                <a:latin typeface="ArialNarrow"/>
              </a:rPr>
              <a:t>dengan</a:t>
            </a:r>
            <a:r>
              <a:rPr lang="en-US" dirty="0">
                <a:latin typeface="ArialNarrow"/>
              </a:rPr>
              <a:t> </a:t>
            </a:r>
            <a:r>
              <a:rPr lang="en-US" dirty="0" err="1">
                <a:latin typeface="ArialNarrow"/>
              </a:rPr>
              <a:t>persyaratan</a:t>
            </a:r>
            <a:r>
              <a:rPr lang="en-US" dirty="0">
                <a:latin typeface="ArialNarrow"/>
              </a:rPr>
              <a:t> </a:t>
            </a:r>
            <a:r>
              <a:rPr lang="en-US" dirty="0" err="1">
                <a:latin typeface="ArialNarrow"/>
              </a:rPr>
              <a:t>tempat</a:t>
            </a:r>
            <a:r>
              <a:rPr lang="en-US" dirty="0">
                <a:latin typeface="ArialNarrow"/>
              </a:rPr>
              <a:t> </a:t>
            </a:r>
            <a:r>
              <a:rPr lang="en-US" dirty="0" err="1">
                <a:latin typeface="ArialNarrow"/>
              </a:rPr>
              <a:t>kerja</a:t>
            </a:r>
            <a:r>
              <a:rPr lang="en-US" dirty="0">
                <a:latin typeface="ArialNarrow"/>
              </a:rPr>
              <a:t> </a:t>
            </a:r>
            <a:r>
              <a:rPr lang="en-US" dirty="0" err="1">
                <a:latin typeface="ArialNarrow"/>
              </a:rPr>
              <a:t>dalam</a:t>
            </a:r>
            <a:r>
              <a:rPr lang="en-US" dirty="0">
                <a:latin typeface="ArialNarrow"/>
              </a:rPr>
              <a:t> </a:t>
            </a:r>
            <a:r>
              <a:rPr lang="en-US" b="1" dirty="0">
                <a:latin typeface="ArialNarrow-Bold"/>
              </a:rPr>
              <a:t>lima </a:t>
            </a:r>
            <a:r>
              <a:rPr lang="en-US" b="1" dirty="0" err="1">
                <a:latin typeface="ArialNarrow-Bold"/>
              </a:rPr>
              <a:t>dimensi</a:t>
            </a:r>
            <a:r>
              <a:rPr lang="en-US" b="1" dirty="0">
                <a:latin typeface="ArialNarrow-Bold"/>
              </a:rPr>
              <a:t> </a:t>
            </a:r>
            <a:r>
              <a:rPr lang="en-US" b="1" dirty="0" err="1">
                <a:latin typeface="ArialNarrow-Bold"/>
              </a:rPr>
              <a:t>kompetensi</a:t>
            </a:r>
            <a:r>
              <a:rPr lang="en-US" b="1" dirty="0">
                <a:latin typeface="ArialNarrow-Bold"/>
              </a:rPr>
              <a:t> </a:t>
            </a:r>
            <a:r>
              <a:rPr lang="en-US" dirty="0">
                <a:latin typeface="ArialNarrow"/>
              </a:rPr>
              <a:t>(</a:t>
            </a:r>
            <a:r>
              <a:rPr lang="en-US" i="1" dirty="0">
                <a:latin typeface="ArialNarrow-Italic"/>
              </a:rPr>
              <a:t>task</a:t>
            </a:r>
          </a:p>
          <a:p>
            <a:r>
              <a:rPr lang="en-US" i="1" dirty="0">
                <a:latin typeface="ArialNarrow-Italic"/>
              </a:rPr>
              <a:t>skills, task management skills, contingency management skills, jobs/roles</a:t>
            </a:r>
          </a:p>
          <a:p>
            <a:r>
              <a:rPr lang="sv-SE" i="1" dirty="0">
                <a:latin typeface="ArialNarrow-Italic"/>
              </a:rPr>
              <a:t>environment skills, </a:t>
            </a:r>
            <a:r>
              <a:rPr lang="sv-SE" dirty="0">
                <a:latin typeface="ArialNarrow"/>
              </a:rPr>
              <a:t>dan </a:t>
            </a:r>
            <a:r>
              <a:rPr lang="sv-SE" i="1" dirty="0">
                <a:latin typeface="ArialNarrow-Italic"/>
              </a:rPr>
              <a:t>transfer skills</a:t>
            </a:r>
            <a:r>
              <a:rPr lang="sv-SE" dirty="0">
                <a:latin typeface="ArialNarrow"/>
              </a:rPr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22254"/>
              </p:ext>
            </p:extLst>
          </p:nvPr>
        </p:nvGraphicFramePr>
        <p:xfrm>
          <a:off x="403761" y="1667469"/>
          <a:ext cx="7315200" cy="956978"/>
        </p:xfrm>
        <a:graphic>
          <a:graphicData uri="http://schemas.openxmlformats.org/drawingml/2006/table">
            <a:tbl>
              <a:tblPr firstRow="1" firstCol="1" bandRow="1"/>
              <a:tblGrid>
                <a:gridCol w="760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5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7495" marR="674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Kode Unit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7495" marR="674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Judul Unit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7495" marR="674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1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7495" marR="674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J.620100.005.02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7495" marR="674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Mengimplementasikan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 user interface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7495" marR="674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2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7495" marR="674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J.620100.010.01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7495" marR="674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Menerapkan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perintah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eksekusi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bahasa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pemrograman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berbasis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teks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grafik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dan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 multimedia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67495" marR="674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Penerapan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CSS</a:t>
            </a:r>
            <a:endParaRPr lang="en-US" sz="1350" b="1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7" y="1056905"/>
            <a:ext cx="4468323" cy="332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94" y="1547812"/>
            <a:ext cx="44577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90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Hasil</a:t>
            </a:r>
            <a:endParaRPr lang="en-US" sz="1350" b="1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1" y="774024"/>
            <a:ext cx="6653852" cy="37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41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Selector CSS</a:t>
            </a:r>
            <a:endParaRPr lang="en-US" sz="1350" b="1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10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Element Selector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Class Selector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ID Selector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Group Selector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60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Element Selector</a:t>
            </a:r>
            <a:endParaRPr lang="en-US" sz="1350" b="1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15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Deklarasi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element selector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berupa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tag html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property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digunakan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oleh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semua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tag html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tersebut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Contoh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penulisan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tabLst>
                <a:tab pos="463550" algn="l"/>
              </a:tabLst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P{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color:red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;}		=&gt;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semua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element P (paragraph)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berwarna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merah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tabLst>
                <a:tab pos="463550" algn="l"/>
              </a:tabLst>
            </a:pP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h2{font-size:20px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;} =&gt;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semua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element h2 (heading 2) </a:t>
            </a:r>
            <a:r>
              <a:rPr lang="en-US" sz="1800" dirty="0" err="1" smtClean="0">
                <a:latin typeface="Overlock" charset="0"/>
                <a:cs typeface="Courier New" panose="02070309020205020404" pitchFamily="49" charset="0"/>
              </a:rPr>
              <a:t>berukuran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20px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14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Class Selector</a:t>
            </a:r>
            <a:endParaRPr lang="en-US" sz="1350" b="1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Deklarasi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class selector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diawali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tanda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titik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(.)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diikuti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nama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selector. 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Tambahkan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atribut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class=‘NAMASELECTOR’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pada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tag HTML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ingin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menggunakannya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Dalam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dokumen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HTML, class selector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dapat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digunakan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berulang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kali.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Contoh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deklarasi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.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judulmerah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{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color:red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; font : 12pt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arial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bold;} 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Cara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penggunaan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&lt;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p class=’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judulmerah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’&gt;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Artikel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terbaru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&lt;/p&gt;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&lt;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a class=’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judulmerah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’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href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=’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download.php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’&gt;Download&lt;/a&gt;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68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ID Selector</a:t>
            </a:r>
            <a:endParaRPr lang="en-US" sz="1350" b="1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dirty="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</a:t>
            </a:r>
            <a:r>
              <a:rPr lang="en-US" sz="1500" dirty="0" err="1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Jadi</a:t>
            </a:r>
            <a:r>
              <a:rPr lang="en-US" sz="1500" dirty="0" err="1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 dirty="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20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Deklarasi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id selector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diawali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tanda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pagar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(#)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diikuti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nama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selector. 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Tambahkan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atribut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id=‘NAMASELECTOR’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pada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tag HTML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diinginkan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 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Dalam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sebuah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dokumen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HTML, id selector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hanya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dapat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digunakan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1 kali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saja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Contoh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deklarasi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#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footer{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color:white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background-color:blue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;}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Contoh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penggunaan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&lt;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div id=’footer’&gt;Copyright &amp;copy; 2015&lt;/p&gt;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79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Grup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Selector</a:t>
            </a:r>
            <a:endParaRPr lang="en-US" sz="1350" b="1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183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Jika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terdapat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selector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aturan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yang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sama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dapat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dibuat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deklarasinya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sekaligus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 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Tuliskan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beberapa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selector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sekaligus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dengan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tanda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koma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(,)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sebagai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pemisah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. 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Sebagai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contoh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jika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element h1,h2,h3,h4,h5,h6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memiliki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aturan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huruf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warna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merah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maka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penulisannya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sebagai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berikut</a:t>
            </a:r>
            <a:endParaRPr lang="en-US" sz="1800" dirty="0">
              <a:latin typeface="Overlock" charset="0"/>
              <a:cs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smtClean="0">
                <a:latin typeface="Overlock" charset="0"/>
                <a:cs typeface="Courier New" panose="02070309020205020404" pitchFamily="49" charset="0"/>
              </a:rPr>
              <a:t>	h1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, h2, h3, h4, h5, h6{ </a:t>
            </a:r>
            <a:r>
              <a:rPr lang="en-US" sz="1800" dirty="0" err="1">
                <a:latin typeface="Overlock" charset="0"/>
                <a:cs typeface="Courier New" panose="02070309020205020404" pitchFamily="49" charset="0"/>
              </a:rPr>
              <a:t>color:red</a:t>
            </a:r>
            <a:r>
              <a:rPr lang="en-US" sz="1800" dirty="0">
                <a:latin typeface="Overlock" charset="0"/>
                <a:cs typeface="Courier New" panose="02070309020205020404" pitchFamily="49" charset="0"/>
              </a:rPr>
              <a:t>;}</a:t>
            </a:r>
          </a:p>
          <a:p>
            <a:pPr marL="285750" lvl="1" indent="-285750" algn="just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Overlock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24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Penggunaan</a:t>
            </a:r>
            <a:r>
              <a:rPr lang="en-US" sz="1350" b="1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Selector</a:t>
            </a:r>
            <a:endParaRPr lang="en-US" sz="1350" b="1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07" y="750532"/>
            <a:ext cx="6001245" cy="421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618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Hasil</a:t>
            </a:r>
            <a:endParaRPr lang="en-US" sz="1350" b="1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" y="774024"/>
            <a:ext cx="8766753" cy="34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61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331181" y="225625"/>
            <a:ext cx="565021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>
                <a:solidFill>
                  <a:srgbClr val="002060"/>
                </a:solidFill>
                <a:latin typeface="Overlock" charset="0"/>
                <a:sym typeface="Arial"/>
              </a:rPr>
              <a:t>Membuat</a:t>
            </a:r>
            <a:r>
              <a:rPr lang="en-US" sz="1350" b="1" i="0" u="none" strike="noStrike" cap="none" dirty="0">
                <a:solidFill>
                  <a:srgbClr val="002060"/>
                </a:solidFill>
                <a:latin typeface="Overlock" charset="0"/>
                <a:sym typeface="Arial"/>
              </a:rPr>
              <a:t> </a:t>
            </a:r>
            <a:r>
              <a:rPr lang="en-US" sz="1350" b="1" i="0" u="none" strike="noStrike" cap="none" dirty="0" smtClean="0">
                <a:solidFill>
                  <a:srgbClr val="002060"/>
                </a:solidFill>
                <a:latin typeface="Overlock" charset="0"/>
                <a:sym typeface="Arial"/>
              </a:rPr>
              <a:t>Style Layout (CSS)	</a:t>
            </a:r>
            <a:r>
              <a:rPr lang="en-US" sz="1350" b="1" i="0" u="none" strike="noStrike" cap="none" dirty="0">
                <a:solidFill>
                  <a:srgbClr val="002060"/>
                </a:solidFill>
                <a:latin typeface="Overlock" charset="0"/>
                <a:sym typeface="Arial"/>
              </a:rPr>
              <a:t>				</a:t>
            </a:r>
            <a:endParaRPr sz="1350" dirty="0">
              <a:latin typeface="Overlock" charset="0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331180" y="876953"/>
            <a:ext cx="846402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8"/>
          <p:cNvSpPr txBox="1"/>
          <p:nvPr/>
        </p:nvSpPr>
        <p:spPr>
          <a:xfrm>
            <a:off x="348792" y="722050"/>
            <a:ext cx="4122468" cy="41572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{box-sizing: border-box;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}body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font-family: Arial, Helvetica, sans-serif;}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Style the header 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{background-color: #666;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30px;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text-align: center;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font-size: 35px;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color: white;}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Create two columns/boxes that floats next to each other 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float: left;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width: 30%;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height: 300px; /* only for demonstration, should be removed 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background: #ccc;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20px;}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Style the list inside the menu 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list-style-type: none;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0;}</a:t>
            </a:r>
            <a:endParaRPr dirty="0"/>
          </a:p>
        </p:txBody>
      </p:sp>
      <p:sp>
        <p:nvSpPr>
          <p:cNvPr id="357" name="Google Shape;357;p38"/>
          <p:cNvSpPr txBox="1"/>
          <p:nvPr/>
        </p:nvSpPr>
        <p:spPr>
          <a:xfrm>
            <a:off x="4488871" y="720893"/>
            <a:ext cx="4122468" cy="41572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article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float: left;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20px;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width: 70%;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background-color: #f1f1f1;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height: 300px; /* only for demonstration, should be removed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/* Clear floats after the columns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section:after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content: "";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table;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clear: both;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/* Style the footer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footer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background-color: #777;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10px;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text-align: center;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color: white;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@media (max-width: 600px)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nav, article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width: 100%;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height: auto;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/>
          </a:p>
        </p:txBody>
      </p:sp>
      <p:sp>
        <p:nvSpPr>
          <p:cNvPr id="10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24039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27750" y="479025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Learning Objective</a:t>
            </a: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81650" y="871425"/>
            <a:ext cx="8803800" cy="330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In this course you will:</a:t>
            </a:r>
            <a:endParaRPr sz="1200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</a:t>
            </a:r>
            <a:r>
              <a:rPr lang="id" sz="1200" dirty="0" smtClean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. Mempelajari cara pembuatan website dengan HTML</a:t>
            </a:r>
            <a:endParaRPr sz="1200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</a:t>
            </a:r>
            <a:r>
              <a:rPr lang="id" sz="1200" dirty="0" smtClean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. Mempelajari cara membuat layout web dengan CSS</a:t>
            </a:r>
          </a:p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 sz="1200" dirty="0" smtClean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C. Membuat halaman web interaktif dengan javascript</a:t>
            </a:r>
            <a:endParaRPr sz="1200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0261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331181" y="225625"/>
            <a:ext cx="565021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Membuat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Layout							</a:t>
            </a:r>
            <a:endParaRPr dirty="0"/>
          </a:p>
        </p:txBody>
      </p:sp>
      <p:sp>
        <p:nvSpPr>
          <p:cNvPr id="367" name="Google Shape;367;p39"/>
          <p:cNvSpPr/>
          <p:nvPr/>
        </p:nvSpPr>
        <p:spPr>
          <a:xfrm>
            <a:off x="331180" y="876953"/>
            <a:ext cx="424082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&lt;h2&gt;Kota di Indonesia&lt;/h2&gt;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&lt;nav&gt;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&lt;ul&gt;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&lt;li&gt;&lt;a href="#"&gt;Jakarta&lt;/a&gt;&lt;/li&gt;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&lt;li&gt;&lt;a href="#"&gt;Depok&lt;/a&gt;&lt;/li&gt;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&lt;li&gt;&lt;a href="#"&gt;Surabaya&lt;/a&gt;&lt;/li&gt;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&lt;/ul&gt;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&lt;/nav&gt;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&lt;h1&gt;Jakarta&lt;/h1&gt;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&lt;p&gt;Ibu kota Jakarta merupakan suatu wialayah yang padat penduduk dan menjadi pusat pemeritahan Republik Indonesia.&lt;/p&gt;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&lt;p&gt;DKI Jakarta mempunyai banyak tempat rekreasi seperti Pulau Seribu, Taman Impian Jaya Ancol, dan juga beberapa pulau yag ada disekitar teluk Jakarta. &lt;/p&gt;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&lt;footer&gt;&lt;p&gt;Footer&lt;/p&gt;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&lt;/footer&gt;</a:t>
            </a:r>
            <a:endParaRPr sz="1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3876822" y="1859075"/>
            <a:ext cx="679583" cy="3689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8325" y="1072817"/>
            <a:ext cx="3752684" cy="217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271609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2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Pengenalan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just"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Bahasa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pemograman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web yang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bersifat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Client Side Programming Language (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pemrosesan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dilakukan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oleh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client / browser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).</a:t>
            </a:r>
          </a:p>
          <a:p>
            <a:pPr marL="342900" indent="-342900" algn="just"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awalnya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bernama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Mocha,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lalu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berubah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menjadi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LiveScript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saat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browser Netscape Navigator 2.0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rilis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versi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beta (September 1995).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Namun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setelah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itu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dinamai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ulang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menjadi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.</a:t>
            </a:r>
            <a:endParaRPr lang="en-US" sz="1800" dirty="0">
              <a:solidFill>
                <a:schemeClr val="tx1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marL="342900" lvl="0" indent="-342900" algn="just"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Digunakan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untk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membuat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web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menjadi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interaktif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dinamik</a:t>
            </a:r>
            <a:endParaRPr lang="en-US" sz="1800" dirty="0" smtClean="0">
              <a:solidFill>
                <a:schemeClr val="tx1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marL="342900" lvl="0" indent="-342900" algn="just"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Penulisan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perintah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bersifat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case sensitive</a:t>
            </a:r>
          </a:p>
          <a:p>
            <a:pPr marL="342900" lvl="0" indent="-342900" algn="just"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Penggunaan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titik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koma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(;)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akhir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baris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bersifat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optional</a:t>
            </a:r>
            <a:endParaRPr lang="en-US" sz="1800" dirty="0">
              <a:solidFill>
                <a:schemeClr val="tx1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marL="342900" lvl="0" indent="-342900" algn="just">
              <a:buClr>
                <a:srgbClr val="0C0C0C"/>
              </a:buClr>
              <a:buSzPts val="1700"/>
              <a:buFont typeface="Cambria"/>
              <a:buChar char="❖"/>
            </a:pPr>
            <a:endParaRPr lang="en-US" sz="1800" dirty="0">
              <a:solidFill>
                <a:schemeClr val="tx1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862528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Kegunaan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Wingdings" pitchFamily="2" charset="2"/>
              <a:buChar char="v"/>
            </a:pPr>
            <a:r>
              <a:rPr lang="id-ID" sz="1800" dirty="0">
                <a:latin typeface="Overlock" charset="0"/>
              </a:rPr>
              <a:t>Animasi sederhana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id-ID" sz="1800" dirty="0">
                <a:latin typeface="Overlock" charset="0"/>
              </a:rPr>
              <a:t>Validasi form inputan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id-ID" sz="1800" dirty="0">
                <a:latin typeface="Overlock" charset="0"/>
              </a:rPr>
              <a:t>Menampilkan pop up window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id-ID" sz="1800" dirty="0">
                <a:latin typeface="Overlock" charset="0"/>
              </a:rPr>
              <a:t>Menampilkan dialog konfirmasi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id-ID" sz="1800" dirty="0">
                <a:latin typeface="Overlock" charset="0"/>
              </a:rPr>
              <a:t>Menampilkan alert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id-ID" sz="1800" dirty="0">
                <a:latin typeface="Overlock" charset="0"/>
              </a:rPr>
              <a:t>Menangani event handler pada objek HTML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id-ID" sz="1800" dirty="0">
                <a:latin typeface="Overlock" charset="0"/>
              </a:rPr>
              <a:t>AJAX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id-ID" sz="1800" dirty="0">
                <a:latin typeface="Overlock" charset="0"/>
              </a:rPr>
              <a:t>Membuat halaman web yang interaktif</a:t>
            </a:r>
          </a:p>
        </p:txBody>
      </p:sp>
    </p:spTree>
    <p:extLst>
      <p:ext uri="{BB962C8B-B14F-4D97-AF65-F5344CB8AC3E}">
        <p14:creationId xmlns:p14="http://schemas.microsoft.com/office/powerpoint/2010/main" val="791977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331181" y="310021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Mengenal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Console JavaScript</a:t>
            </a:r>
            <a:endParaRPr sz="1350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331181" y="876953"/>
            <a:ext cx="843367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36550" algn="just"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7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Console </a:t>
            </a:r>
            <a:r>
              <a:rPr lang="en-US" sz="17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7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7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dapat</a:t>
            </a:r>
            <a:r>
              <a:rPr lang="en-US" sz="17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7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buka</a:t>
            </a:r>
            <a:r>
              <a:rPr lang="en-US" sz="17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7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melalui</a:t>
            </a:r>
            <a:r>
              <a:rPr lang="en-US" sz="17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Inspect Element </a:t>
            </a:r>
            <a:r>
              <a:rPr lang="en-US" sz="17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Wingdings" pitchFamily="2" charset="2"/>
              </a:rPr>
              <a:t></a:t>
            </a:r>
            <a:r>
              <a:rPr lang="en-US" sz="17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7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Console</a:t>
            </a:r>
            <a:r>
              <a:rPr lang="en-US" sz="17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.</a:t>
            </a:r>
          </a:p>
          <a:p>
            <a:pPr marL="342900" indent="-336550" algn="just"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7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7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7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bagian</a:t>
            </a:r>
            <a:r>
              <a:rPr lang="en-US" sz="17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7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ini</a:t>
            </a:r>
            <a:r>
              <a:rPr lang="en-US" sz="17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7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juga</a:t>
            </a:r>
            <a:r>
              <a:rPr lang="en-US" sz="17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7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akan</a:t>
            </a:r>
            <a:r>
              <a:rPr lang="en-US" sz="17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7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ditampilkan</a:t>
            </a:r>
            <a:r>
              <a:rPr lang="en-US" sz="17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7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pesan</a:t>
            </a:r>
            <a:r>
              <a:rPr lang="en-US" sz="17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error </a:t>
            </a:r>
            <a:r>
              <a:rPr lang="en-US" sz="17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endParaRPr sz="1700" dirty="0">
              <a:solidFill>
                <a:srgbClr val="0C0C0C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745" y="1524628"/>
            <a:ext cx="5663768" cy="3457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726371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405609" y="455117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Cara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Menulis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di HTML</a:t>
            </a:r>
            <a:endParaRPr sz="1350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42"/>
          <p:cNvSpPr/>
          <p:nvPr/>
        </p:nvSpPr>
        <p:spPr>
          <a:xfrm>
            <a:off x="331181" y="876953"/>
            <a:ext cx="8433679" cy="244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94728"/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atas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kita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sudah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menulis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dalam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HTML.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194728"/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Cara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tersebut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merupakan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cara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penulisan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 </a:t>
            </a:r>
            <a:r>
              <a:rPr lang="en-US" sz="1800" i="1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embeded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 (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ditempel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).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194728"/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Masih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ada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beberapa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cara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lagi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yang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perlu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kita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ketahui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: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194728"/>
            <a:endParaRPr sz="1800" dirty="0">
              <a:solidFill>
                <a:srgbClr val="0C0C0C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marL="457200" indent="-342900">
              <a:lnSpc>
                <a:spcPct val="150000"/>
              </a:lnSpc>
              <a:buClr>
                <a:srgbClr val="0C0C0C"/>
              </a:buClr>
              <a:buSzPts val="1800"/>
              <a:buFont typeface="Cambria"/>
              <a:buAutoNum type="arabicPeriod"/>
            </a:pP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Embed (</a:t>
            </a:r>
            <a:r>
              <a:rPr lang="en-US" sz="18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ditempel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langsung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File HTML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)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457200" indent="-342900">
              <a:lnSpc>
                <a:spcPct val="150000"/>
              </a:lnSpc>
              <a:buClr>
                <a:srgbClr val="0C0C0C"/>
              </a:buClr>
              <a:buSzPts val="1800"/>
              <a:buFont typeface="Cambria"/>
              <a:buAutoNum type="arabicPeriod"/>
            </a:pP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Inline (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ditulis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atribut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HTML)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457200" indent="-342900">
              <a:lnSpc>
                <a:spcPct val="150000"/>
              </a:lnSpc>
              <a:buClr>
                <a:srgbClr val="0C0C0C"/>
              </a:buClr>
              <a:buSzPts val="1800"/>
              <a:buFont typeface="Cambria"/>
              <a:buAutoNum type="arabicPeriod"/>
            </a:pP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Eksternal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(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ditulis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terpisah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dengan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file HTML)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6300102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331182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Penulisan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dengan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Embed</a:t>
            </a:r>
            <a:endParaRPr sz="1350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43"/>
          <p:cNvSpPr/>
          <p:nvPr/>
        </p:nvSpPr>
        <p:spPr>
          <a:xfrm>
            <a:off x="331182" y="876952"/>
            <a:ext cx="417787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0478" indent="-285750">
              <a:buFont typeface="Wingdings" pitchFamily="2" charset="2"/>
              <a:buChar char="v"/>
            </a:pP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cara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kita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menggunakan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tag script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untuk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menempelkan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(embed)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HTML. Tag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dapat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ditulis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dalam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tag head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body.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537628" indent="-342900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Penulisan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tag</a:t>
            </a:r>
          </a:p>
          <a:p>
            <a:pPr marL="194728" lvl="2"/>
            <a:r>
              <a:rPr lang="en-US" sz="1800" b="1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&lt;Script&gt;</a:t>
            </a:r>
          </a:p>
          <a:p>
            <a:pPr marL="194728" lvl="2"/>
            <a:r>
              <a:rPr lang="en-US" sz="1800" b="1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800" b="1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b="1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b="1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800" b="1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sini</a:t>
            </a:r>
            <a:endParaRPr lang="en-US" sz="1800" b="1" dirty="0" smtClean="0">
              <a:solidFill>
                <a:srgbClr val="0C0C0C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marL="194728" lvl="2"/>
            <a:r>
              <a:rPr lang="en-US" sz="1800" b="1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&lt;/script&gt;</a:t>
            </a:r>
            <a:endParaRPr b="1" dirty="0">
              <a:latin typeface="Overlock" charset="0"/>
              <a:ea typeface="Cambria"/>
              <a:cs typeface="Cambria"/>
              <a:sym typeface="Cambria"/>
            </a:endParaRPr>
          </a:p>
        </p:txBody>
      </p:sp>
      <p:pic>
        <p:nvPicPr>
          <p:cNvPr id="395" name="Google Shape;39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9055" y="949706"/>
            <a:ext cx="4196044" cy="376890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576423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331181" y="34255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Penulisan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Inline</a:t>
            </a:r>
            <a:endParaRPr sz="1350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44"/>
          <p:cNvSpPr/>
          <p:nvPr/>
        </p:nvSpPr>
        <p:spPr>
          <a:xfrm>
            <a:off x="331181" y="876952"/>
            <a:ext cx="844705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0478" indent="-285750">
              <a:buFont typeface="Wingdings" pitchFamily="2" charset="2"/>
              <a:buChar char="v"/>
            </a:pP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cara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kita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akan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menulis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dalam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atribut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HTML. Cara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biasanya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digunakan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untuk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memanggil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suatu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fungsi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 </a:t>
            </a:r>
            <a:r>
              <a:rPr lang="en-US" sz="1800" i="1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event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 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tertentu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.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194728"/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Misal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: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saat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link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diklik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.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194728"/>
            <a:endParaRPr sz="1800" dirty="0">
              <a:solidFill>
                <a:srgbClr val="0C0C0C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marL="194728"/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Contoh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: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194728"/>
            <a:endParaRPr sz="1800" dirty="0">
              <a:solidFill>
                <a:srgbClr val="0C0C0C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marL="194728"/>
            <a:endParaRPr sz="1800" dirty="0">
              <a:solidFill>
                <a:srgbClr val="0C0C0C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marL="480478" indent="-285750">
              <a:buFont typeface="Wingdings" pitchFamily="2" charset="2"/>
              <a:buChar char="v"/>
            </a:pP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atau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bisa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juga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seperti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: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194728"/>
            <a:endParaRPr sz="1800" dirty="0">
              <a:solidFill>
                <a:srgbClr val="0C0C0C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pic>
        <p:nvPicPr>
          <p:cNvPr id="406" name="Google Shape;40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7724" y="2214988"/>
            <a:ext cx="6060493" cy="556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68" y="3508889"/>
            <a:ext cx="6114603" cy="46068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5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3476192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331180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Penulisan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Eksternal</a:t>
            </a:r>
            <a:endParaRPr sz="1350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p47"/>
          <p:cNvSpPr/>
          <p:nvPr/>
        </p:nvSpPr>
        <p:spPr>
          <a:xfrm>
            <a:off x="331181" y="876952"/>
            <a:ext cx="844705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0478" indent="-285750">
              <a:buFont typeface="Wingdings" pitchFamily="2" charset="2"/>
              <a:buChar char="v"/>
            </a:pP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cara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kita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akan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menulis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secara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terpisah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dengan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file HTML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.</a:t>
            </a:r>
          </a:p>
          <a:p>
            <a:pPr marL="480478" indent="-285750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dibuat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dalam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file lain </a:t>
            </a:r>
            <a:r>
              <a:rPr lang="en-US" sz="18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dengan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ekstention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.</a:t>
            </a:r>
            <a:r>
              <a:rPr lang="en-US" sz="18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js</a:t>
            </a:r>
            <a:endParaRPr sz="1800" dirty="0">
              <a:solidFill>
                <a:srgbClr val="0C0C0C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marL="480478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Cara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biasanya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digunakan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pada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proyek-proyek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besar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karena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diyakini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—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dengan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cara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ini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—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dapat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lebih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mudah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mengelola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project.</a:t>
            </a:r>
            <a:r>
              <a:rPr lang="en-US" dirty="0" smtClean="0"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uat</a:t>
            </a:r>
            <a:r>
              <a:rPr lang="en-US" sz="1800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dua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file,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yaitu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: file HTML </a:t>
            </a:r>
            <a:r>
              <a:rPr lang="en-US" sz="1800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dan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194728"/>
            <a:endParaRPr sz="1800" dirty="0">
              <a:solidFill>
                <a:srgbClr val="0C0C0C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pic>
        <p:nvPicPr>
          <p:cNvPr id="439" name="Google Shape;4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211" y="2988655"/>
            <a:ext cx="3829143" cy="17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0389977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endParaRPr>
              <a:latin typeface="Overlock" charset="0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8"/>
          <p:cNvSpPr/>
          <p:nvPr/>
        </p:nvSpPr>
        <p:spPr>
          <a:xfrm>
            <a:off x="330278" y="34255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b="1" dirty="0" err="1">
                <a:solidFill>
                  <a:srgbClr val="243A62"/>
                </a:solidFill>
                <a:latin typeface="Overlock" charset="0"/>
              </a:rPr>
              <a:t>Penulisan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</a:rPr>
              <a:t>Kode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</a:rPr>
              <a:t>javascript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</a:rPr>
              <a:t>Eksternal</a:t>
            </a:r>
            <a:endParaRPr sz="1350" dirty="0">
              <a:solidFill>
                <a:srgbClr val="243A62"/>
              </a:solidFill>
              <a:latin typeface="Overlock" charset="0"/>
            </a:endParaRPr>
          </a:p>
        </p:txBody>
      </p:sp>
      <p:sp>
        <p:nvSpPr>
          <p:cNvPr id="449" name="Google Shape;449;p48"/>
          <p:cNvSpPr/>
          <p:nvPr/>
        </p:nvSpPr>
        <p:spPr>
          <a:xfrm>
            <a:off x="331181" y="876952"/>
            <a:ext cx="844705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94728"/>
            <a:r>
              <a:rPr lang="en-US" sz="1800">
                <a:solidFill>
                  <a:srgbClr val="0C0C0C"/>
                </a:solidFill>
                <a:latin typeface="Overlock" charset="0"/>
                <a:ea typeface="Verdana"/>
                <a:cs typeface="Verdana"/>
                <a:sym typeface="Verdana"/>
              </a:rPr>
              <a:t>Isi file kode-program.js:</a:t>
            </a:r>
            <a:endParaRPr>
              <a:latin typeface="Overlock" charset="0"/>
            </a:endParaRPr>
          </a:p>
          <a:p>
            <a:pPr marL="194728"/>
            <a:endParaRPr sz="1800">
              <a:solidFill>
                <a:srgbClr val="0C0C0C"/>
              </a:solidFill>
              <a:latin typeface="Overlock" charset="0"/>
              <a:ea typeface="Verdana"/>
              <a:cs typeface="Verdana"/>
              <a:sym typeface="Verdana"/>
            </a:endParaRPr>
          </a:p>
          <a:p>
            <a:pPr marL="194728"/>
            <a:endParaRPr sz="1800">
              <a:solidFill>
                <a:srgbClr val="0C0C0C"/>
              </a:solidFill>
              <a:latin typeface="Overlock" charset="0"/>
              <a:ea typeface="Verdana"/>
              <a:cs typeface="Verdana"/>
              <a:sym typeface="Verdana"/>
            </a:endParaRPr>
          </a:p>
          <a:p>
            <a:pPr marL="194728"/>
            <a:endParaRPr sz="1800">
              <a:solidFill>
                <a:srgbClr val="0C0C0C"/>
              </a:solidFill>
              <a:latin typeface="Overlock" charset="0"/>
              <a:ea typeface="Verdana"/>
              <a:cs typeface="Verdana"/>
              <a:sym typeface="Verdana"/>
            </a:endParaRPr>
          </a:p>
          <a:p>
            <a:pPr marL="194728"/>
            <a:r>
              <a:rPr lang="en-US" sz="1800">
                <a:solidFill>
                  <a:srgbClr val="0C0C0C"/>
                </a:solidFill>
                <a:latin typeface="Overlock" charset="0"/>
                <a:ea typeface="Verdana"/>
                <a:cs typeface="Verdana"/>
                <a:sym typeface="Verdana"/>
              </a:rPr>
              <a:t>Isi file index.html: </a:t>
            </a:r>
            <a:endParaRPr sz="1800">
              <a:solidFill>
                <a:srgbClr val="0C0C0C"/>
              </a:solidFill>
              <a:latin typeface="Overlock" charset="0"/>
              <a:ea typeface="Verdana"/>
              <a:cs typeface="Verdana"/>
              <a:sym typeface="Verdana"/>
            </a:endParaRPr>
          </a:p>
        </p:txBody>
      </p:sp>
      <p:pic>
        <p:nvPicPr>
          <p:cNvPr id="450" name="Google Shape;45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786" y="1307194"/>
            <a:ext cx="5103005" cy="47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983" y="2354239"/>
            <a:ext cx="5104808" cy="27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verlock" charset="0"/>
            </a:endParaRPr>
          </a:p>
        </p:txBody>
      </p:sp>
      <p:pic>
        <p:nvPicPr>
          <p:cNvPr id="11" name="Google Shape;15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24816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Review Tools </a:t>
            </a:r>
            <a:r>
              <a:rPr lang="en-US" sz="1350" b="1" i="0" u="none" strike="noStrike" cap="none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Dasar</a:t>
            </a:r>
            <a:r>
              <a:rPr lang="en-US" sz="1350" b="1" i="0" u="none" strike="noStrike" cap="none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i="0" u="none" strike="noStrike" cap="none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Pemrograman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31180" y="876953"/>
            <a:ext cx="443759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mbria"/>
              <a:buChar char="❖"/>
            </a:pP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XAMPP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adalah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perangkat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yang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menggabungkan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tiga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aplikasi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kedalam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satu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paket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yaitu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Apache, MySQL,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PHPMyAdmin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.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mbria"/>
              <a:buChar char="❖"/>
            </a:pP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Apache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adalah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server web yang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dapat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dijalankan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banyak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sistem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operasi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, yang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berguna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untuk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melayani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memfungsikan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situs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web.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mbria"/>
              <a:buChar char="❖"/>
            </a:pP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MySQL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adalah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sebuah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perangkat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lunak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sistem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manajemen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basis data SQL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atau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DBMS yang multithread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multi-user.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mbria"/>
              <a:buChar char="❖"/>
            </a:pP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PHP: Hypertext Preprocessor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adalah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bahasa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skrip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yang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dapat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ditanamkan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atau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disisipkan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ke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dalam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HTML.</a:t>
            </a:r>
            <a:endParaRPr dirty="0">
              <a:latin typeface="Overlock" charset="0"/>
              <a:ea typeface="Cambria"/>
              <a:cs typeface="Cambria"/>
              <a:sym typeface="Cambria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15758"/>
          <a:stretch/>
        </p:blipFill>
        <p:spPr>
          <a:xfrm>
            <a:off x="4906993" y="899879"/>
            <a:ext cx="4079663" cy="22854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469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9"/>
          <p:cNvSpPr/>
          <p:nvPr/>
        </p:nvSpPr>
        <p:spPr>
          <a:xfrm>
            <a:off x="331180" y="344145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Penulisan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Kode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r>
              <a:rPr lang="en-US" sz="1350" b="1" dirty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dirty="0" err="1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Eksternal</a:t>
            </a:r>
            <a:endParaRPr sz="1350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49"/>
          <p:cNvSpPr/>
          <p:nvPr/>
        </p:nvSpPr>
        <p:spPr>
          <a:xfrm>
            <a:off x="331181" y="876952"/>
            <a:ext cx="84470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94728"/>
            <a:r>
              <a:rPr lang="en-US" sz="1800" dirty="0" err="1">
                <a:solidFill>
                  <a:srgbClr val="0C0C0C"/>
                </a:solidFill>
                <a:latin typeface="Overlock" charset="0"/>
                <a:ea typeface="Verdana"/>
                <a:cs typeface="Verdana"/>
                <a:sym typeface="Verdana"/>
              </a:rPr>
              <a:t>Hasilnya</a:t>
            </a:r>
            <a:r>
              <a:rPr lang="en-US" sz="1800" dirty="0">
                <a:solidFill>
                  <a:srgbClr val="0C0C0C"/>
                </a:solidFill>
                <a:latin typeface="Overlock" charset="0"/>
                <a:ea typeface="Verdana"/>
                <a:cs typeface="Verdana"/>
                <a:sym typeface="Verdana"/>
              </a:rPr>
              <a:t>:</a:t>
            </a:r>
            <a:endParaRPr dirty="0">
              <a:latin typeface="Overlock" charset="0"/>
            </a:endParaRPr>
          </a:p>
        </p:txBody>
      </p:sp>
      <p:pic>
        <p:nvPicPr>
          <p:cNvPr id="462" name="Google Shape;462;p49" descr="Contoh Program Javascript ekstern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507" y="1368163"/>
            <a:ext cx="6658406" cy="35054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46799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Variabel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Javascript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Variabel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berguna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untuk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menampung</a:t>
            </a:r>
            <a:r>
              <a:rPr lang="en-US" sz="1800" dirty="0">
                <a:latin typeface="Overlock" charset="0"/>
              </a:rPr>
              <a:t> data, value </a:t>
            </a:r>
            <a:r>
              <a:rPr lang="en-US" sz="1800" dirty="0" err="1">
                <a:latin typeface="Overlock" charset="0"/>
              </a:rPr>
              <a:t>atau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informasi</a:t>
            </a:r>
            <a:r>
              <a:rPr lang="en-US" sz="1800" dirty="0">
                <a:latin typeface="Overlock" charset="0"/>
              </a:rPr>
              <a:t>.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 err="1">
                <a:latin typeface="Overlock" charset="0"/>
              </a:rPr>
              <a:t>Aturan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penamaan</a:t>
            </a:r>
            <a:r>
              <a:rPr lang="en-US" sz="1800" dirty="0">
                <a:latin typeface="Overlock" charset="0"/>
              </a:rPr>
              <a:t> variable  </a:t>
            </a:r>
          </a:p>
          <a:p>
            <a:pPr marL="285750" lvl="1" algn="just">
              <a:buFont typeface="Arial" pitchFamily="34" charset="0"/>
              <a:buChar char="•"/>
              <a:tabLst>
                <a:tab pos="628650" algn="l"/>
              </a:tabLst>
            </a:pPr>
            <a:r>
              <a:rPr lang="en-US" sz="1800" dirty="0">
                <a:latin typeface="Overlock" charset="0"/>
              </a:rPr>
              <a:t> </a:t>
            </a:r>
            <a:r>
              <a:rPr lang="en-US" sz="1800" dirty="0" smtClean="0">
                <a:latin typeface="Overlock" charset="0"/>
              </a:rPr>
              <a:t>Tidak </a:t>
            </a:r>
            <a:r>
              <a:rPr lang="en-US" sz="1800" dirty="0" err="1">
                <a:latin typeface="Overlock" charset="0"/>
              </a:rPr>
              <a:t>boleh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sama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dengan</a:t>
            </a:r>
            <a:r>
              <a:rPr lang="en-US" sz="1800" dirty="0">
                <a:latin typeface="Overlock" charset="0"/>
              </a:rPr>
              <a:t> reserved </a:t>
            </a:r>
            <a:r>
              <a:rPr lang="en-US" sz="1800" dirty="0" smtClean="0">
                <a:latin typeface="Overlock" charset="0"/>
              </a:rPr>
              <a:t>word</a:t>
            </a:r>
          </a:p>
          <a:p>
            <a:pPr marL="285750" lvl="1" algn="just">
              <a:buFont typeface="Arial" pitchFamily="34" charset="0"/>
              <a:buChar char="•"/>
              <a:tabLst>
                <a:tab pos="628650" algn="l"/>
              </a:tabLst>
            </a:pP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Bersifat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>
                <a:latin typeface="Overlock" charset="0"/>
              </a:rPr>
              <a:t>case </a:t>
            </a:r>
            <a:r>
              <a:rPr lang="en-US" sz="1800" dirty="0" smtClean="0">
                <a:latin typeface="Overlock" charset="0"/>
              </a:rPr>
              <a:t>sensitive</a:t>
            </a:r>
          </a:p>
          <a:p>
            <a:pPr marL="285750" lvl="1" algn="just">
              <a:buFont typeface="Arial" pitchFamily="34" charset="0"/>
              <a:buChar char="•"/>
              <a:tabLst>
                <a:tab pos="628650" algn="l"/>
              </a:tabLst>
            </a:pPr>
            <a:r>
              <a:rPr lang="en-US" sz="1800" dirty="0" smtClean="0">
                <a:latin typeface="Overlock" charset="0"/>
              </a:rPr>
              <a:t> Tidak </a:t>
            </a:r>
            <a:r>
              <a:rPr lang="en-US" sz="1800" dirty="0" err="1">
                <a:latin typeface="Overlock" charset="0"/>
              </a:rPr>
              <a:t>boleh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ada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spasi</a:t>
            </a:r>
            <a:endParaRPr lang="en-US" sz="1800" dirty="0" smtClean="0">
              <a:latin typeface="Overlock" charset="0"/>
            </a:endParaRPr>
          </a:p>
          <a:p>
            <a:pPr marL="285750" lvl="1" algn="just">
              <a:buFont typeface="Arial" pitchFamily="34" charset="0"/>
              <a:buChar char="•"/>
              <a:tabLst>
                <a:tab pos="628650" algn="l"/>
              </a:tabLst>
            </a:pP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Diawali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oleh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huruf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atau</a:t>
            </a:r>
            <a:r>
              <a:rPr lang="en-US" sz="1800" dirty="0">
                <a:latin typeface="Overlock" charset="0"/>
              </a:rPr>
              <a:t> underscore </a:t>
            </a:r>
            <a:endParaRPr lang="en-US" sz="1800" dirty="0" smtClean="0">
              <a:latin typeface="Overlock" charset="0"/>
            </a:endParaRPr>
          </a:p>
          <a:p>
            <a:pPr marL="285750" lvl="1" algn="just">
              <a:buFont typeface="Arial" pitchFamily="34" charset="0"/>
              <a:buChar char="•"/>
              <a:tabLst>
                <a:tab pos="628650" algn="l"/>
              </a:tabLst>
            </a:pP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Boleh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diawali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dengan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var</a:t>
            </a:r>
            <a:r>
              <a:rPr lang="en-US" sz="1800" dirty="0">
                <a:latin typeface="Overlock" charset="0"/>
              </a:rPr>
              <a:t>, </a:t>
            </a:r>
            <a:r>
              <a:rPr lang="en-US" sz="1800" dirty="0" err="1">
                <a:latin typeface="Overlock" charset="0"/>
              </a:rPr>
              <a:t>ataupun</a:t>
            </a:r>
            <a:r>
              <a:rPr lang="en-US" sz="1800" dirty="0">
                <a:latin typeface="Overlock" charset="0"/>
              </a:rPr>
              <a:t> </a:t>
            </a:r>
            <a:r>
              <a:rPr lang="en-US" sz="1800" dirty="0" err="1">
                <a:latin typeface="Overlock" charset="0"/>
              </a:rPr>
              <a:t>tidak</a:t>
            </a:r>
            <a:r>
              <a:rPr lang="en-US" sz="1800" dirty="0">
                <a:latin typeface="Overlock" charset="0"/>
              </a:rPr>
              <a:t>. </a:t>
            </a:r>
          </a:p>
          <a:p>
            <a:pPr marL="285750" lvl="1" indent="-285750" algn="just">
              <a:buFont typeface="Wingdings" pitchFamily="2" charset="2"/>
              <a:buChar char="v"/>
              <a:tabLst>
                <a:tab pos="628650" algn="l"/>
              </a:tabLst>
            </a:pPr>
            <a:r>
              <a:rPr lang="en-US" sz="1800" dirty="0" err="1" smtClean="0">
                <a:latin typeface="Overlock" charset="0"/>
              </a:rPr>
              <a:t>Contoh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deklarasi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variabel</a:t>
            </a:r>
            <a:endParaRPr lang="en-US" sz="1800" dirty="0">
              <a:latin typeface="Overlock" charset="0"/>
            </a:endParaRPr>
          </a:p>
          <a:p>
            <a:pPr algn="just"/>
            <a:r>
              <a:rPr lang="en-US" sz="1800" dirty="0" smtClean="0">
                <a:latin typeface="Overlock" charset="0"/>
              </a:rPr>
              <a:t>	x </a:t>
            </a:r>
            <a:r>
              <a:rPr lang="en-US" sz="1800" dirty="0">
                <a:latin typeface="Overlock" charset="0"/>
              </a:rPr>
              <a:t>= 0;</a:t>
            </a:r>
          </a:p>
          <a:p>
            <a:pPr algn="just"/>
            <a:r>
              <a:rPr lang="en-US" sz="1800" dirty="0" smtClean="0">
                <a:latin typeface="Overlock" charset="0"/>
              </a:rPr>
              <a:t>	</a:t>
            </a:r>
            <a:r>
              <a:rPr lang="en-US" sz="1800" dirty="0" err="1" smtClean="0">
                <a:latin typeface="Overlock" charset="0"/>
              </a:rPr>
              <a:t>var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>
                <a:latin typeface="Overlock" charset="0"/>
              </a:rPr>
              <a:t>total = 100</a:t>
            </a:r>
            <a:r>
              <a:rPr lang="en-US" sz="1800" dirty="0" smtClean="0">
                <a:latin typeface="Overlock" charset="0"/>
              </a:rPr>
              <a:t>;</a:t>
            </a:r>
          </a:p>
          <a:p>
            <a:pPr algn="just"/>
            <a:r>
              <a:rPr lang="en-US" sz="1800" dirty="0" smtClean="0">
                <a:latin typeface="Overlock" charset="0"/>
              </a:rPr>
              <a:t>	</a:t>
            </a:r>
            <a:r>
              <a:rPr lang="en-US" sz="1800" dirty="0" err="1" smtClean="0">
                <a:latin typeface="Overlock" charset="0"/>
              </a:rPr>
              <a:t>nama_saya</a:t>
            </a:r>
            <a:r>
              <a:rPr lang="en-US" sz="1800" dirty="0" smtClean="0">
                <a:latin typeface="Overlock" charset="0"/>
              </a:rPr>
              <a:t> = “Budi”</a:t>
            </a:r>
            <a:endParaRPr lang="en-US" sz="1800" dirty="0">
              <a:latin typeface="Overlo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02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Komentar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/ Remark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Wingdings" pitchFamily="2" charset="2"/>
              <a:buChar char="v"/>
            </a:pPr>
            <a:r>
              <a:rPr lang="sv-SE" sz="1800" dirty="0" smtClean="0">
                <a:latin typeface="Overlock" charset="0"/>
              </a:rPr>
              <a:t>Komentar digunakan untuk memberikan keterangan pada program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sv-SE" sz="1800" dirty="0" smtClean="0">
                <a:latin typeface="Overlock" charset="0"/>
              </a:rPr>
              <a:t>Semua perintah yang berada di dalam komentar tidak akan dieksekusi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sv-SE" sz="1800" dirty="0" smtClean="0">
                <a:latin typeface="Overlock" charset="0"/>
              </a:rPr>
              <a:t>Untuk menambahkan komentar dapat menggunakan </a:t>
            </a:r>
            <a:endParaRPr lang="sv-SE" sz="1800" dirty="0">
              <a:latin typeface="Overlock" charset="0"/>
            </a:endParaRPr>
          </a:p>
          <a:p>
            <a:pPr algn="just"/>
            <a:r>
              <a:rPr lang="sv-SE" sz="1800" dirty="0" smtClean="0">
                <a:latin typeface="Overlock" charset="0"/>
              </a:rPr>
              <a:t>	// </a:t>
            </a:r>
            <a:r>
              <a:rPr lang="sv-SE" sz="1800" dirty="0">
                <a:latin typeface="Overlock" charset="0"/>
              </a:rPr>
              <a:t>, jika komentar hanya terdiri dari satu baris</a:t>
            </a:r>
          </a:p>
          <a:p>
            <a:pPr lvl="1" algn="just"/>
            <a:r>
              <a:rPr lang="sv-SE" sz="1800" dirty="0" smtClean="0">
                <a:latin typeface="Overlock" charset="0"/>
              </a:rPr>
              <a:t>	/* </a:t>
            </a:r>
            <a:r>
              <a:rPr lang="sv-SE" sz="1800" dirty="0">
                <a:latin typeface="Overlock" charset="0"/>
              </a:rPr>
              <a:t>… */ , jika komentar lebih dari satu baris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sv-SE" sz="1800" dirty="0">
              <a:latin typeface="Overlo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60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7"/>
          <p:cNvSpPr/>
          <p:nvPr/>
        </p:nvSpPr>
        <p:spPr>
          <a:xfrm>
            <a:off x="331181" y="353772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 smtClean="0">
                <a:solidFill>
                  <a:srgbClr val="243A62"/>
                </a:solidFill>
                <a:latin typeface="Cambria" pitchFamily="18" charset="0"/>
              </a:rPr>
              <a:t>Dialog </a:t>
            </a:r>
            <a:r>
              <a:rPr lang="en-US" sz="2400" b="1" dirty="0" err="1" smtClean="0">
                <a:solidFill>
                  <a:srgbClr val="243A62"/>
                </a:solidFill>
                <a:latin typeface="Cambria" pitchFamily="18" charset="0"/>
              </a:rPr>
              <a:t>Javascript</a:t>
            </a:r>
            <a:endParaRPr sz="2400" dirty="0">
              <a:solidFill>
                <a:srgbClr val="243A62"/>
              </a:solidFill>
              <a:latin typeface="Cambria" pitchFamily="18" charset="0"/>
            </a:endParaRPr>
          </a:p>
        </p:txBody>
      </p:sp>
      <p:sp>
        <p:nvSpPr>
          <p:cNvPr id="880" name="Google Shape;880;p87"/>
          <p:cNvSpPr/>
          <p:nvPr/>
        </p:nvSpPr>
        <p:spPr>
          <a:xfrm>
            <a:off x="331181" y="876952"/>
            <a:ext cx="8373907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0478" indent="-285750" algn="just">
              <a:buFont typeface="Wingdings" pitchFamily="2" charset="2"/>
              <a:buChar char="v"/>
            </a:pP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Jendela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dialog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merupakan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jendela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yang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digunakan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untuk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berinteraksi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dengan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pengguna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. </a:t>
            </a:r>
            <a:endParaRPr lang="en-US" sz="1800" dirty="0" smtClean="0">
              <a:solidFill>
                <a:srgbClr val="0C0C0C"/>
              </a:solidFill>
              <a:latin typeface="Cambria" pitchFamily="18" charset="0"/>
              <a:ea typeface="Verdana"/>
              <a:cs typeface="Verdana"/>
              <a:sym typeface="Verdana"/>
            </a:endParaRPr>
          </a:p>
          <a:p>
            <a:pPr marL="480478" indent="-285750" algn="just">
              <a:buFont typeface="Wingdings" pitchFamily="2" charset="2"/>
              <a:buChar char="v"/>
            </a:pPr>
            <a:r>
              <a:rPr lang="en-US" sz="1800" dirty="0" smtClean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Ada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tiga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macam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jendela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dialog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pada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Javascript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:</a:t>
            </a:r>
            <a:endParaRPr sz="1800" dirty="0">
              <a:latin typeface="Cambria" pitchFamily="18" charset="0"/>
            </a:endParaRPr>
          </a:p>
          <a:p>
            <a:pPr marL="708025" indent="-244475" algn="just">
              <a:lnSpc>
                <a:spcPct val="150000"/>
              </a:lnSpc>
              <a:buClr>
                <a:srgbClr val="002060"/>
              </a:buClr>
              <a:buSzPts val="1300"/>
              <a:buFont typeface="Arial"/>
              <a:buAutoNum type="arabicPeriod"/>
            </a:pP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Jendela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dialog alert();</a:t>
            </a:r>
            <a:endParaRPr sz="1800" dirty="0">
              <a:latin typeface="Cambria" pitchFamily="18" charset="0"/>
            </a:endParaRPr>
          </a:p>
          <a:p>
            <a:pPr marL="708025" indent="-244475" algn="just">
              <a:lnSpc>
                <a:spcPct val="150000"/>
              </a:lnSpc>
              <a:buClr>
                <a:srgbClr val="002060"/>
              </a:buClr>
              <a:buSzPts val="1300"/>
              <a:buFont typeface="Arial"/>
              <a:buAutoNum type="arabicPeriod"/>
            </a:pP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Jendela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dialog confirm();</a:t>
            </a:r>
            <a:endParaRPr sz="1800" dirty="0">
              <a:latin typeface="Cambria" pitchFamily="18" charset="0"/>
            </a:endParaRPr>
          </a:p>
          <a:p>
            <a:pPr marL="708025" indent="-244475" algn="just">
              <a:lnSpc>
                <a:spcPct val="150000"/>
              </a:lnSpc>
              <a:buClr>
                <a:srgbClr val="002060"/>
              </a:buClr>
              <a:buSzPts val="1300"/>
              <a:buFont typeface="Arial"/>
              <a:buAutoNum type="arabicPeriod"/>
            </a:pP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Jendela</a:t>
            </a:r>
            <a:r>
              <a:rPr lang="en-US" sz="1800" dirty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 dialog </a:t>
            </a:r>
            <a:r>
              <a:rPr lang="en-US" sz="1800" dirty="0" err="1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promp</a:t>
            </a:r>
            <a:r>
              <a:rPr lang="en-US" sz="1800" dirty="0" smtClean="0">
                <a:solidFill>
                  <a:srgbClr val="0C0C0C"/>
                </a:solidFill>
                <a:latin typeface="Cambria" pitchFamily="18" charset="0"/>
                <a:ea typeface="Verdana"/>
                <a:cs typeface="Verdana"/>
                <a:sym typeface="Verdana"/>
              </a:rPr>
              <a:t>();</a:t>
            </a:r>
            <a:endParaRPr sz="1800" dirty="0">
              <a:latin typeface="Cambria" pitchFamily="18" charset="0"/>
            </a:endParaRPr>
          </a:p>
        </p:txBody>
      </p:sp>
      <p:sp>
        <p:nvSpPr>
          <p:cNvPr id="8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290909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88"/>
          <p:cNvSpPr/>
          <p:nvPr/>
        </p:nvSpPr>
        <p:spPr>
          <a:xfrm>
            <a:off x="331181" y="326296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 smtClean="0">
                <a:solidFill>
                  <a:srgbClr val="243A62"/>
                </a:solidFill>
                <a:latin typeface="Cambria" pitchFamily="18" charset="0"/>
              </a:rPr>
              <a:t>Dialog </a:t>
            </a:r>
            <a:r>
              <a:rPr lang="en-US" sz="2400" b="1" dirty="0">
                <a:solidFill>
                  <a:srgbClr val="243A62"/>
                </a:solidFill>
                <a:latin typeface="Cambria" pitchFamily="18" charset="0"/>
              </a:rPr>
              <a:t>Alert</a:t>
            </a:r>
            <a:endParaRPr sz="2400" dirty="0">
              <a:solidFill>
                <a:srgbClr val="243A62"/>
              </a:solidFill>
              <a:latin typeface="Cambria" pitchFamily="18" charset="0"/>
            </a:endParaRPr>
          </a:p>
        </p:txBody>
      </p:sp>
      <p:sp>
        <p:nvSpPr>
          <p:cNvPr id="890" name="Google Shape;890;p88"/>
          <p:cNvSpPr/>
          <p:nvPr/>
        </p:nvSpPr>
        <p:spPr>
          <a:xfrm>
            <a:off x="331181" y="876952"/>
            <a:ext cx="837390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0478" indent="-285750" algn="just">
              <a:buFont typeface="Wingdings" pitchFamily="2" charset="2"/>
              <a:buChar char="v"/>
            </a:pP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Dialog </a:t>
            </a:r>
            <a:r>
              <a:rPr lang="en-US" sz="18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alert()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biasanya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digunakan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untuk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menampilkan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pesan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peringatan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atau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informasi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lang="en-US" sz="1800" dirty="0" smtClean="0">
              <a:solidFill>
                <a:srgbClr val="0C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80478" indent="-285750" algn="just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Tombol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yang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muncul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hanya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1,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yaitu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OK</a:t>
            </a:r>
          </a:p>
          <a:p>
            <a:pPr marL="480478" indent="-285750" algn="just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Contoh</a:t>
            </a:r>
            <a:endParaRPr lang="en-US" sz="1800" dirty="0" smtClean="0">
              <a:solidFill>
                <a:srgbClr val="0C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94728" algn="just"/>
            <a:r>
              <a:rPr lang="en-US" sz="1800" b="1" dirty="0" smtClean="0">
                <a:latin typeface="Courier New" pitchFamily="49" charset="0"/>
              </a:rPr>
              <a:t>	alert</a:t>
            </a:r>
            <a:r>
              <a:rPr lang="en-US" sz="1800" b="1" dirty="0">
                <a:latin typeface="Courier New" pitchFamily="49" charset="0"/>
              </a:rPr>
              <a:t>("</a:t>
            </a:r>
            <a:r>
              <a:rPr lang="en-US" sz="1800" b="1" dirty="0" err="1">
                <a:latin typeface="Courier New" pitchFamily="49" charset="0"/>
              </a:rPr>
              <a:t>Selamat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Datang</a:t>
            </a:r>
            <a:r>
              <a:rPr lang="en-US" sz="1800" b="1" dirty="0">
                <a:latin typeface="Courier New" pitchFamily="49" charset="0"/>
              </a:rPr>
              <a:t>");</a:t>
            </a:r>
          </a:p>
          <a:p>
            <a:pPr marL="194728" algn="just"/>
            <a:endParaRPr sz="1800" dirty="0">
              <a:solidFill>
                <a:srgbClr val="0C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6" y="2631238"/>
            <a:ext cx="4276725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642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9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93"/>
          <p:cNvSpPr/>
          <p:nvPr/>
        </p:nvSpPr>
        <p:spPr>
          <a:xfrm>
            <a:off x="363720" y="31240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 smtClean="0">
                <a:solidFill>
                  <a:srgbClr val="243A62"/>
                </a:solidFill>
                <a:latin typeface="Cambria" pitchFamily="18" charset="0"/>
              </a:rPr>
              <a:t>Dialog </a:t>
            </a:r>
            <a:r>
              <a:rPr lang="en-US" sz="2400" b="1" dirty="0">
                <a:solidFill>
                  <a:srgbClr val="243A62"/>
                </a:solidFill>
                <a:latin typeface="Cambria" pitchFamily="18" charset="0"/>
              </a:rPr>
              <a:t>Confirm</a:t>
            </a:r>
            <a:endParaRPr sz="2400" dirty="0">
              <a:solidFill>
                <a:srgbClr val="243A62"/>
              </a:solidFill>
              <a:latin typeface="Cambria" pitchFamily="18" charset="0"/>
            </a:endParaRPr>
          </a:p>
        </p:txBody>
      </p:sp>
      <p:sp>
        <p:nvSpPr>
          <p:cNvPr id="945" name="Google Shape;945;p93"/>
          <p:cNvSpPr/>
          <p:nvPr/>
        </p:nvSpPr>
        <p:spPr>
          <a:xfrm>
            <a:off x="331181" y="876952"/>
            <a:ext cx="837390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0478" indent="-285750" algn="just">
              <a:buFont typeface="Wingdings" pitchFamily="2" charset="2"/>
              <a:buChar char="v"/>
            </a:pP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Dialog </a:t>
            </a:r>
            <a:r>
              <a:rPr lang="en-US" sz="18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confirm()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digunakan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untuk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melakukan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konfirmasi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dalam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melakukan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tindakan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tertentu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480478" indent="-285750" algn="just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Tombol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yang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muncul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pada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dialog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ini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adalah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OK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Cancel</a:t>
            </a:r>
          </a:p>
          <a:p>
            <a:pPr marL="480478" indent="-285750" algn="just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Contoh</a:t>
            </a:r>
            <a:endParaRPr lang="en-US" sz="1800" dirty="0" smtClean="0">
              <a:solidFill>
                <a:srgbClr val="0C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94728" lvl="1" algn="just"/>
            <a:r>
              <a:rPr lang="en-US" sz="1800" b="1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	confirm('</a:t>
            </a:r>
            <a:r>
              <a:rPr lang="en-US" sz="1800" b="1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apakah</a:t>
            </a:r>
            <a:r>
              <a:rPr lang="en-US" sz="1800" b="1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anda</a:t>
            </a:r>
            <a:r>
              <a:rPr lang="en-US" sz="1800" b="1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yakin</a:t>
            </a:r>
            <a:r>
              <a:rPr lang="en-US" sz="1800" b="1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akan</a:t>
            </a:r>
            <a:r>
              <a:rPr lang="en-US" sz="1800" b="1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menghapusnya</a:t>
            </a:r>
            <a:r>
              <a:rPr lang="en-US" sz="1800" b="1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?');</a:t>
            </a:r>
            <a:endParaRPr b="1" dirty="0"/>
          </a:p>
          <a:p>
            <a:pPr marL="194728"/>
            <a:endParaRPr sz="1800" b="1" dirty="0">
              <a:solidFill>
                <a:srgbClr val="0C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3" y="2631238"/>
            <a:ext cx="4295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9724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9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96"/>
          <p:cNvSpPr/>
          <p:nvPr/>
        </p:nvSpPr>
        <p:spPr>
          <a:xfrm>
            <a:off x="331181" y="31240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 smtClean="0">
                <a:solidFill>
                  <a:srgbClr val="243A62"/>
                </a:solidFill>
                <a:latin typeface="Cambria" pitchFamily="18" charset="0"/>
              </a:rPr>
              <a:t>Dialog </a:t>
            </a:r>
            <a:r>
              <a:rPr lang="en-US" sz="2400" b="1" dirty="0">
                <a:solidFill>
                  <a:srgbClr val="243A62"/>
                </a:solidFill>
                <a:latin typeface="Cambria" pitchFamily="18" charset="0"/>
              </a:rPr>
              <a:t>Prompt</a:t>
            </a:r>
            <a:endParaRPr sz="2400" dirty="0">
              <a:solidFill>
                <a:srgbClr val="243A62"/>
              </a:solidFill>
              <a:latin typeface="Cambria" pitchFamily="18" charset="0"/>
            </a:endParaRPr>
          </a:p>
        </p:txBody>
      </p:sp>
      <p:sp>
        <p:nvSpPr>
          <p:cNvPr id="978" name="Google Shape;978;p96"/>
          <p:cNvSpPr/>
          <p:nvPr/>
        </p:nvSpPr>
        <p:spPr>
          <a:xfrm>
            <a:off x="331181" y="876952"/>
            <a:ext cx="8361557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0478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Dialog </a:t>
            </a:r>
            <a:r>
              <a:rPr lang="en-US" sz="18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prompt()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berfungsi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untuk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mengambil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inputan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dari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pengguna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lang="en-US" dirty="0" smtClean="0">
              <a:ea typeface="Verdana"/>
            </a:endParaRPr>
          </a:p>
          <a:p>
            <a:pPr marL="480478" indent="-285750">
              <a:buFont typeface="Wingdings" pitchFamily="2" charset="2"/>
              <a:buChar char="v"/>
            </a:pP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Dialog </a:t>
            </a:r>
            <a:r>
              <a:rPr lang="en-US" sz="18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prompt()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akan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mengembalikan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sebuah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nilai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string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dari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apa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yang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diinputkan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oleh</a:t>
            </a:r>
            <a:r>
              <a:rPr lang="en-US" sz="1800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pengguna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480478" indent="-285750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Inputan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pengguna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bisa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disimpan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ke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dalam</a:t>
            </a:r>
            <a:r>
              <a:rPr lang="en-US" sz="1800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variabel</a:t>
            </a:r>
            <a:endParaRPr lang="en-US" sz="1800" dirty="0" smtClean="0">
              <a:solidFill>
                <a:srgbClr val="0C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80478" indent="-285750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Contoh</a:t>
            </a:r>
            <a:endParaRPr lang="en-US" sz="1800" dirty="0" smtClean="0">
              <a:solidFill>
                <a:srgbClr val="0C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94728"/>
            <a:r>
              <a:rPr lang="en-US" sz="1800" b="1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 b="1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prompt(‘</a:t>
            </a:r>
            <a:r>
              <a:rPr lang="en-US" sz="1800" b="1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siapa</a:t>
            </a:r>
            <a:r>
              <a:rPr lang="en-US" sz="1800" b="1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nama</a:t>
            </a:r>
            <a:r>
              <a:rPr lang="en-US" sz="1800" b="1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anda</a:t>
            </a:r>
            <a:r>
              <a:rPr lang="en-US" sz="1800" b="1" dirty="0" smtClean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?’);</a:t>
            </a:r>
            <a:endParaRPr b="1" dirty="0"/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9" y="3082450"/>
            <a:ext cx="43053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716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892" y="155091"/>
            <a:ext cx="7886700" cy="994200"/>
          </a:xfrm>
        </p:spPr>
        <p:txBody>
          <a:bodyPr/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Validasi</a:t>
            </a: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 Form </a:t>
            </a:r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Dengan</a:t>
            </a: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Javascript</a:t>
            </a:r>
            <a:endParaRPr lang="en-US" sz="24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4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0" y="1245477"/>
            <a:ext cx="7516675" cy="371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0914" y="949576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form2.html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94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892" y="155091"/>
            <a:ext cx="7886700" cy="994200"/>
          </a:xfrm>
        </p:spPr>
        <p:txBody>
          <a:bodyPr/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Validasi</a:t>
            </a: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 Form </a:t>
            </a:r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Dengan</a:t>
            </a: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Javascript</a:t>
            </a:r>
            <a:endParaRPr lang="en-US" sz="24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4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914" y="949576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validasi.js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4" y="1280884"/>
            <a:ext cx="5224462" cy="358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060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892" y="155091"/>
            <a:ext cx="7886700" cy="994200"/>
          </a:xfrm>
        </p:spPr>
        <p:txBody>
          <a:bodyPr/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Hasil</a:t>
            </a: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4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914" y="94957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12" y="1304925"/>
            <a:ext cx="3561855" cy="183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70" y="1304925"/>
            <a:ext cx="3561855" cy="183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44670" y="935270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Pesan</a:t>
            </a:r>
            <a:r>
              <a:rPr lang="en-US" dirty="0" smtClean="0"/>
              <a:t> error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0" y="3544921"/>
            <a:ext cx="2936504" cy="151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2190" y="3205959"/>
            <a:ext cx="302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Pesan</a:t>
            </a:r>
            <a:r>
              <a:rPr lang="en-US" dirty="0" smtClean="0"/>
              <a:t> error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Review Tools </a:t>
            </a: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Dasar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Pemrograman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2" y="657047"/>
            <a:ext cx="443759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HTML (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HyperText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Markup Language)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yaitu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bahasa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pemrograman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standar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yang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digunakan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untuk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membuat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sebuah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halaman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web, yang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kemudian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dapat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diakses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untuk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menampilkan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berbagai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informasi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dalam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sebuah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penjelajah</a:t>
            </a: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web Internet (Browser).</a:t>
            </a:r>
            <a:endParaRPr sz="1800" dirty="0" smtClean="0">
              <a:latin typeface="Overlock" charset="0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i="0" u="none" strike="noStrike" cap="none" dirty="0" smtClean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CSS 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(Cascading Style Sheets)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berisi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rangkaian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instruksi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yang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menentukan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bagiamana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suatu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text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akan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tertampil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halaman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web.</a:t>
            </a:r>
            <a:endParaRPr sz="1800" dirty="0">
              <a:latin typeface="Overlock" charset="0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JavaScript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adalah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bahasa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pemrograman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web yang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bersifat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Client Side Programming Language, yang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pemrosesannya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dilakukan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oleh</a:t>
            </a:r>
            <a:r>
              <a:rPr lang="en-US" sz="1800" i="0" u="none" strike="noStrike" cap="none" dirty="0">
                <a:solidFill>
                  <a:srgbClr val="0C0C0C"/>
                </a:solidFill>
                <a:latin typeface="Overlock" charset="0"/>
                <a:ea typeface="Cambria"/>
                <a:cs typeface="Cambria"/>
                <a:sym typeface="Cambria"/>
              </a:rPr>
              <a:t> client.</a:t>
            </a:r>
            <a:endParaRPr sz="1800" dirty="0">
              <a:latin typeface="Overlock" charset="0"/>
              <a:ea typeface="Cambria"/>
              <a:cs typeface="Cambria"/>
              <a:sym typeface="Cambria"/>
            </a:endParaRPr>
          </a:p>
        </p:txBody>
      </p:sp>
      <p:pic>
        <p:nvPicPr>
          <p:cNvPr id="14" name="Google Shape;13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9257" y="774024"/>
            <a:ext cx="3869045" cy="3869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0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892" y="155091"/>
            <a:ext cx="7886700" cy="994200"/>
          </a:xfrm>
        </p:spPr>
        <p:txBody>
          <a:bodyPr/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Latihan</a:t>
            </a:r>
            <a:endParaRPr lang="en-US" sz="24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4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766" y="1223158"/>
            <a:ext cx="2489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Lihat</a:t>
            </a:r>
            <a:r>
              <a:rPr lang="en-US" b="1" dirty="0" smtClean="0"/>
              <a:t> File </a:t>
            </a:r>
            <a:r>
              <a:rPr lang="en-US" b="1" dirty="0" err="1" smtClean="0"/>
              <a:t>Tugas</a:t>
            </a:r>
            <a:r>
              <a:rPr lang="en-US" b="1" dirty="0" smtClean="0"/>
              <a:t> </a:t>
            </a:r>
            <a:r>
              <a:rPr lang="en-US" b="1" dirty="0" err="1" smtClean="0"/>
              <a:t>Praktek</a:t>
            </a:r>
            <a:r>
              <a:rPr lang="en-US" b="1" dirty="0" smtClean="0"/>
              <a:t> 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64751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 txBox="1"/>
          <p:nvPr/>
        </p:nvSpPr>
        <p:spPr>
          <a:xfrm>
            <a:off x="127750" y="479025"/>
            <a:ext cx="8935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Referensi </a:t>
            </a: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81650" y="871425"/>
            <a:ext cx="8803800" cy="2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050" y="1080655"/>
            <a:ext cx="8423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Lemay</a:t>
            </a:r>
            <a:r>
              <a:rPr lang="en-US" dirty="0"/>
              <a:t>, L., Coburn, R., </a:t>
            </a:r>
            <a:r>
              <a:rPr lang="en-US" dirty="0" smtClean="0"/>
              <a:t>and </a:t>
            </a:r>
            <a:r>
              <a:rPr lang="en-US" dirty="0" err="1" smtClean="0"/>
              <a:t>Kyrnin</a:t>
            </a:r>
            <a:r>
              <a:rPr lang="en-US" dirty="0"/>
              <a:t>, J. (2016). </a:t>
            </a:r>
            <a:r>
              <a:rPr lang="en-US" dirty="0" err="1"/>
              <a:t>Sams</a:t>
            </a:r>
            <a:r>
              <a:rPr lang="en-US" dirty="0"/>
              <a:t> </a:t>
            </a:r>
            <a:r>
              <a:rPr lang="en-US" dirty="0" smtClean="0"/>
              <a:t>Teach Yourself </a:t>
            </a:r>
            <a:r>
              <a:rPr lang="en-US" dirty="0"/>
              <a:t>HTML, CSS &amp; </a:t>
            </a:r>
            <a:r>
              <a:rPr lang="en-US" dirty="0" smtClean="0"/>
              <a:t>JavaScript Web </a:t>
            </a:r>
            <a:r>
              <a:rPr lang="en-US" dirty="0"/>
              <a:t>Publishing in One Hour </a:t>
            </a:r>
            <a:r>
              <a:rPr lang="en-US" dirty="0" smtClean="0"/>
              <a:t>a Day</a:t>
            </a:r>
            <a:r>
              <a:rPr lang="en-US" dirty="0"/>
              <a:t>, Seventh Edition. </a:t>
            </a:r>
            <a:r>
              <a:rPr lang="en-US" dirty="0" smtClean="0"/>
              <a:t>Pearson Education</a:t>
            </a:r>
            <a:r>
              <a:rPr lang="en-US" dirty="0"/>
              <a:t>, Inc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s-ES" dirty="0" smtClean="0"/>
              <a:t>HTML</a:t>
            </a:r>
            <a:r>
              <a:rPr lang="es-ES" dirty="0"/>
              <a:t> Tutorial, </a:t>
            </a:r>
            <a:r>
              <a:rPr lang="es-ES" dirty="0" err="1"/>
              <a:t>diakses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laman </a:t>
            </a:r>
            <a:r>
              <a:rPr lang="es-ES" dirty="0" smtClean="0"/>
              <a:t>https</a:t>
            </a:r>
            <a:r>
              <a:rPr lang="es-ES" dirty="0"/>
              <a:t>://</a:t>
            </a:r>
            <a:r>
              <a:rPr lang="es-ES" dirty="0" smtClean="0"/>
              <a:t>www.w3schools.com/html/, </a:t>
            </a:r>
            <a:r>
              <a:rPr lang="es-ES" dirty="0"/>
              <a:t>pada </a:t>
            </a:r>
            <a:r>
              <a:rPr lang="es-ES" dirty="0" smtClean="0"/>
              <a:t>23 </a:t>
            </a:r>
            <a:r>
              <a:rPr lang="es-ES" dirty="0" err="1" smtClean="0"/>
              <a:t>Februari</a:t>
            </a:r>
            <a:r>
              <a:rPr lang="es-ES" dirty="0" smtClean="0"/>
              <a:t> 2021</a:t>
            </a:r>
            <a:endParaRPr lang="es-ES" dirty="0"/>
          </a:p>
          <a:p>
            <a:r>
              <a:rPr lang="es-ES" dirty="0" smtClean="0"/>
              <a:t>3. CSS</a:t>
            </a:r>
            <a:r>
              <a:rPr lang="es-ES" dirty="0"/>
              <a:t> Tutorial, </a:t>
            </a:r>
            <a:r>
              <a:rPr lang="es-ES" dirty="0" err="1"/>
              <a:t>diakses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laman https://</a:t>
            </a:r>
            <a:r>
              <a:rPr lang="es-ES" dirty="0" smtClean="0"/>
              <a:t>www.w3schools.com/css/, </a:t>
            </a:r>
            <a:r>
              <a:rPr lang="es-ES" dirty="0"/>
              <a:t>pada 23 </a:t>
            </a:r>
            <a:r>
              <a:rPr lang="es-ES" dirty="0" err="1"/>
              <a:t>Februari</a:t>
            </a:r>
            <a:r>
              <a:rPr lang="es-ES" dirty="0"/>
              <a:t> 2021</a:t>
            </a:r>
          </a:p>
          <a:p>
            <a:r>
              <a:rPr lang="es-ES" dirty="0" smtClean="0"/>
              <a:t>4. </a:t>
            </a:r>
            <a:r>
              <a:rPr lang="es-ES" dirty="0" err="1" smtClean="0"/>
              <a:t>Javacript</a:t>
            </a:r>
            <a:r>
              <a:rPr lang="es-ES" dirty="0"/>
              <a:t> Tutorial, </a:t>
            </a:r>
            <a:r>
              <a:rPr lang="es-ES" dirty="0" err="1"/>
              <a:t>diakses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laman https://www.w3schools.com/js/, pada 23 </a:t>
            </a:r>
            <a:r>
              <a:rPr lang="es-ES" dirty="0" err="1"/>
              <a:t>Februari</a:t>
            </a:r>
            <a:r>
              <a:rPr lang="es-ES" dirty="0"/>
              <a:t>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806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127750" y="479025"/>
            <a:ext cx="8935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5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Tools / Lab Online </a:t>
            </a:r>
            <a:endParaRPr sz="1350" b="1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81650" y="871425"/>
            <a:ext cx="8803800" cy="2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750" y="1038636"/>
            <a:ext cx="490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Sublime Text</a:t>
            </a:r>
          </a:p>
          <a:p>
            <a:pPr marL="342900" indent="-342900">
              <a:buAutoNum type="arabicPeriod"/>
            </a:pPr>
            <a:r>
              <a:rPr lang="en-US" dirty="0" smtClean="0"/>
              <a:t>Web Browser (Google Chrome/Mozilla Firefox)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735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127750" y="479025"/>
            <a:ext cx="8935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Summary</a:t>
            </a: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81650" y="871425"/>
            <a:ext cx="8803800" cy="2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0" name="Google Shape;180;p32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260" y="1318161"/>
            <a:ext cx="6157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HTML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</a:t>
            </a:r>
          </a:p>
          <a:p>
            <a:pPr marL="342900" indent="-342900">
              <a:buAutoNum type="arabicPeriod"/>
            </a:pPr>
            <a:r>
              <a:rPr lang="en-US" dirty="0" smtClean="0"/>
              <a:t>CSS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website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interaktif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998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127750" y="479025"/>
            <a:ext cx="8935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Team Teaching</a:t>
            </a: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81650" y="871425"/>
            <a:ext cx="8803800" cy="2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1" name="Google Shape;191;p33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6347983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127750" y="479025"/>
            <a:ext cx="8935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Quiz / Games</a:t>
            </a: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81650" y="871425"/>
            <a:ext cx="8803800" cy="2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4455393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570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Terima Kasih</a:t>
            </a:r>
            <a:endParaRPr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425" y="2616975"/>
            <a:ext cx="5938276" cy="1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>
            <a:spLocks noGrp="1"/>
          </p:cNvSpPr>
          <p:nvPr>
            <p:ph type="subTitle" idx="1"/>
          </p:nvPr>
        </p:nvSpPr>
        <p:spPr>
          <a:xfrm>
            <a:off x="3406000" y="1582625"/>
            <a:ext cx="31203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27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27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Pengenalan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HTML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367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just"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HTML (Hypertext Markup Language)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merupakan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bahasa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pemrograman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digunakan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menentukan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konten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struktur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halaman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web. </a:t>
            </a:r>
          </a:p>
          <a:p>
            <a:pPr marL="342900" lvl="0" indent="-342900" algn="just"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Elemen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dokumen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HTML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ditunjukkan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menggunakan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tag. </a:t>
            </a:r>
            <a:endParaRPr lang="en-US" sz="1800" dirty="0" smtClean="0">
              <a:solidFill>
                <a:schemeClr val="tx1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marL="342900" lvl="0" indent="-342900" algn="just"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Penulisan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tag HTML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seperti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bawah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ini</a:t>
            </a:r>
            <a:endParaRPr lang="en-US" sz="1800" dirty="0">
              <a:solidFill>
                <a:schemeClr val="tx1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lvl="0" algn="just">
              <a:buClr>
                <a:srgbClr val="0C0C0C"/>
              </a:buClr>
              <a:buSzPts val="1700"/>
            </a:pP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&lt;tag&gt; </a:t>
            </a:r>
            <a:r>
              <a:rPr lang="en-US" sz="1800" b="1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text </a:t>
            </a:r>
            <a:r>
              <a:rPr lang="en-US" sz="1800" b="1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&lt;/tag</a:t>
            </a:r>
            <a:r>
              <a:rPr lang="en-US" sz="1800" b="1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&gt;</a:t>
            </a:r>
          </a:p>
          <a:p>
            <a:pPr marL="342900" lvl="0" indent="-342900" algn="just">
              <a:buClr>
                <a:srgbClr val="0C0C0C"/>
              </a:buClr>
              <a:buSzPts val="1700"/>
              <a:buFont typeface="Cambria"/>
              <a:buChar char="❖"/>
            </a:pP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Beberapa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tag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memiliki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teks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tambahan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dalamnya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memberikan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informasi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tambahan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tentang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tag,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disebut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atribut</a:t>
            </a:r>
            <a:r>
              <a:rPr lang="en-US" sz="1800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.</a:t>
            </a:r>
          </a:p>
          <a:p>
            <a:pPr lvl="0" algn="just">
              <a:buClr>
                <a:srgbClr val="0C0C0C"/>
              </a:buClr>
              <a:buSzPts val="1700"/>
            </a:pPr>
            <a:r>
              <a:rPr lang="en-US" sz="1800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&lt;tag atribut1="nilai1“ atribut2=“nilai2”&gt; </a:t>
            </a:r>
            <a:r>
              <a:rPr lang="en-US" sz="1800" b="1" dirty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text </a:t>
            </a:r>
            <a:r>
              <a:rPr lang="en-US" sz="1800" b="1" dirty="0" smtClean="0">
                <a:solidFill>
                  <a:schemeClr val="tx1"/>
                </a:solidFill>
                <a:latin typeface="Overlock" charset="0"/>
                <a:ea typeface="Cambria"/>
                <a:cs typeface="Cambria"/>
                <a:sym typeface="Cambria"/>
              </a:rPr>
              <a:t>&lt;/tag&gt;</a:t>
            </a:r>
            <a:endParaRPr lang="en-US" sz="1800" b="1" dirty="0">
              <a:solidFill>
                <a:schemeClr val="tx1"/>
              </a:solidFill>
              <a:latin typeface="Overlock" charset="0"/>
              <a:ea typeface="Cambria"/>
              <a:cs typeface="Cambria"/>
              <a:sym typeface="Cambria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Nama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tag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boleh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ditulis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huruf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kecil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huruf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kapital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ataupun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kombinasi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antara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huruf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kecil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dan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huruf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kapital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. </a:t>
            </a:r>
            <a:endParaRPr lang="en-US" sz="1800" dirty="0" smtClean="0">
              <a:solidFill>
                <a:schemeClr val="tx1"/>
              </a:solidFill>
              <a:latin typeface="Overlock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chemeClr val="tx1"/>
                </a:solidFill>
                <a:latin typeface="Overlock" charset="0"/>
              </a:rPr>
              <a:t>Teks</a:t>
            </a:r>
            <a:r>
              <a:rPr lang="en-US" sz="1800" dirty="0" smtClean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editor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membuat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file HTML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diantaranya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Notepad++, Sublime Text, </a:t>
            </a:r>
            <a:r>
              <a:rPr lang="en-US" sz="1800" dirty="0" err="1">
                <a:solidFill>
                  <a:schemeClr val="tx1"/>
                </a:solidFill>
                <a:latin typeface="Overlock" charset="0"/>
              </a:rPr>
              <a:t>atau</a:t>
            </a:r>
            <a:r>
              <a:rPr lang="en-US" sz="1800" dirty="0">
                <a:solidFill>
                  <a:schemeClr val="tx1"/>
                </a:solidFill>
                <a:latin typeface="Overlock" charset="0"/>
              </a:rPr>
              <a:t> Visual Studio Code. </a:t>
            </a:r>
            <a:endParaRPr lang="id-ID" sz="1800" dirty="0">
              <a:solidFill>
                <a:schemeClr val="tx1"/>
              </a:solidFill>
              <a:latin typeface="Overlock" charset="0"/>
            </a:endParaRPr>
          </a:p>
          <a:p>
            <a:pPr marL="342900" lvl="0" indent="-342900" algn="just">
              <a:buClr>
                <a:srgbClr val="0C0C0C"/>
              </a:buClr>
              <a:buSzPts val="1700"/>
              <a:buFont typeface="Cambria"/>
              <a:buChar char="❖"/>
            </a:pPr>
            <a:endParaRPr lang="en-US" sz="1700" dirty="0">
              <a:solidFill>
                <a:srgbClr val="0C0C0C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953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1181" y="312400"/>
            <a:ext cx="5650217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 err="1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Struktur</a:t>
            </a:r>
            <a:r>
              <a:rPr lang="en-US" sz="1350" b="1" i="0" u="none" strike="noStrike" cap="none" dirty="0" smtClean="0">
                <a:solidFill>
                  <a:srgbClr val="243A62"/>
                </a:solidFill>
                <a:latin typeface="Overlock" charset="0"/>
                <a:ea typeface="Cambria"/>
                <a:cs typeface="Cambria"/>
                <a:sym typeface="Cambria"/>
              </a:rPr>
              <a:t> HTML</a:t>
            </a:r>
            <a:endParaRPr sz="1350" i="0" u="none" strike="noStrike" cap="none" dirty="0">
              <a:solidFill>
                <a:srgbClr val="243A62"/>
              </a:solidFill>
              <a:latin typeface="Overlock" charset="0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2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3;p30"/>
          <p:cNvSpPr txBox="1">
            <a:spLocks/>
          </p:cNvSpPr>
          <p:nvPr/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8;p30"/>
          <p:cNvSpPr txBox="1">
            <a:spLocks/>
          </p:cNvSpPr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Font typeface="Arial"/>
              <a:buNone/>
            </a:pPr>
            <a:r>
              <a:rPr lang="en-US" sz="1500" smtClean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 smtClean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lang="en-US"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135;p23"/>
          <p:cNvSpPr/>
          <p:nvPr/>
        </p:nvSpPr>
        <p:spPr>
          <a:xfrm>
            <a:off x="418681" y="657047"/>
            <a:ext cx="82254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Wingdings" pitchFamily="2" charset="2"/>
              <a:buChar char="v"/>
            </a:pPr>
            <a:r>
              <a:rPr lang="id-ID" sz="1800" dirty="0">
                <a:latin typeface="Overlock" charset="0"/>
              </a:rPr>
              <a:t>HTML mendefinisikan tiga tag yang digunakan untuk menentukan struktur keseluruhan</a:t>
            </a:r>
            <a:r>
              <a:rPr lang="en-US" sz="1800" dirty="0">
                <a:latin typeface="Overlock" charset="0"/>
              </a:rPr>
              <a:t>,</a:t>
            </a:r>
            <a:r>
              <a:rPr lang="id-ID" sz="1800" dirty="0">
                <a:latin typeface="Overlock" charset="0"/>
              </a:rPr>
              <a:t> yaitu &lt;html&gt;, &lt;head&gt;, dan &lt;body</a:t>
            </a:r>
            <a:r>
              <a:rPr lang="id-ID" sz="1800" dirty="0" smtClean="0">
                <a:latin typeface="Overlock" charset="0"/>
              </a:rPr>
              <a:t>&gt;</a:t>
            </a:r>
            <a:endParaRPr lang="en-US" sz="1800" dirty="0" smtClean="0">
              <a:latin typeface="Overlock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 err="1" smtClean="0">
                <a:latin typeface="Overlock" charset="0"/>
              </a:rPr>
              <a:t>Contoh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Penulisan</a:t>
            </a:r>
            <a:r>
              <a:rPr lang="en-US" sz="1800" dirty="0" smtClean="0">
                <a:latin typeface="Overlock" charset="0"/>
              </a:rPr>
              <a:t> </a:t>
            </a:r>
            <a:r>
              <a:rPr lang="en-US" sz="1800" dirty="0" err="1" smtClean="0">
                <a:latin typeface="Overlock" charset="0"/>
              </a:rPr>
              <a:t>dokumen</a:t>
            </a:r>
            <a:r>
              <a:rPr lang="en-US" sz="1800" dirty="0" smtClean="0">
                <a:latin typeface="Overlock" charset="0"/>
              </a:rPr>
              <a:t> HTML </a:t>
            </a:r>
            <a:r>
              <a:rPr lang="en-US" sz="1800" dirty="0" err="1" smtClean="0">
                <a:latin typeface="Overlock" charset="0"/>
              </a:rPr>
              <a:t>sederhana</a:t>
            </a:r>
            <a:endParaRPr lang="en-US" sz="1800" dirty="0" smtClean="0">
              <a:latin typeface="Overlock" charset="0"/>
            </a:endParaRPr>
          </a:p>
          <a:p>
            <a:pPr algn="just"/>
            <a:r>
              <a:rPr lang="en-US" sz="1800" dirty="0">
                <a:latin typeface="Overlock" charset="0"/>
              </a:rPr>
              <a:t>	</a:t>
            </a:r>
            <a:endParaRPr lang="en-US" sz="1800" dirty="0" smtClean="0">
              <a:latin typeface="Overloc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91" y="2053646"/>
            <a:ext cx="52387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2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2775</Words>
  <Application>Microsoft Office PowerPoint</Application>
  <PresentationFormat>On-screen Show (16:9)</PresentationFormat>
  <Paragraphs>684</Paragraphs>
  <Slides>76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92" baseType="lpstr">
      <vt:lpstr>Times New Roman</vt:lpstr>
      <vt:lpstr>ArialNarrow-Italic</vt:lpstr>
      <vt:lpstr>Bebas Neue</vt:lpstr>
      <vt:lpstr>Wingdings</vt:lpstr>
      <vt:lpstr>Arial</vt:lpstr>
      <vt:lpstr>ArialNarrow-Bold</vt:lpstr>
      <vt:lpstr>Overlock</vt:lpstr>
      <vt:lpstr>Courier New</vt:lpstr>
      <vt:lpstr>Cambria</vt:lpstr>
      <vt:lpstr>Noto Sans Symbols</vt:lpstr>
      <vt:lpstr>ArialNarrow</vt:lpstr>
      <vt:lpstr>Roboto</vt:lpstr>
      <vt:lpstr>Verdana</vt:lpstr>
      <vt:lpstr>Calibri</vt:lpstr>
      <vt:lpstr>Simple Light</vt:lpstr>
      <vt:lpstr>Simple Light</vt:lpstr>
      <vt:lpstr>Vocational school graduate academy</vt:lpstr>
      <vt:lpstr>Profil Pengajar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Validasi Form Dengan Javascript</vt:lpstr>
      <vt:lpstr>Validasi Form Dengan Javascript</vt:lpstr>
      <vt:lpstr>Hasil </vt:lpstr>
      <vt:lpstr>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Vocational school graduate academy</dc:title>
  <dc:creator>muhaemin</dc:creator>
  <cp:lastModifiedBy>POLIMDO</cp:lastModifiedBy>
  <cp:revision>90</cp:revision>
  <dcterms:modified xsi:type="dcterms:W3CDTF">2021-08-10T00:28:44Z</dcterms:modified>
</cp:coreProperties>
</file>