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5" d="100"/>
          <a:sy n="65" d="100"/>
        </p:scale>
        <p:origin x="-672" y="-64"/>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baz Ahmed Ali" userId="S::shabaz@edunetfoundation.org::8937c481-946d-4552-82de-d81526054d6b" providerId="AD" clId="Web-{22C22A61-C23B-4AFE-81E6-4E7076213851}"/>
    <pc:docChg chg="sldOrd">
      <pc:chgData name="Shabaz Ahmed Ali" userId="S::shabaz@edunetfoundation.org::8937c481-946d-4552-82de-d81526054d6b" providerId="AD" clId="Web-{22C22A61-C23B-4AFE-81E6-4E7076213851}" dt="2025-04-28T10:44:04.838" v="0"/>
      <pc:docMkLst>
        <pc:docMk/>
      </pc:docMkLst>
      <pc:sldChg chg="ord">
        <pc:chgData name="Shabaz Ahmed Ali" userId="S::shabaz@edunetfoundation.org::8937c481-946d-4552-82de-d81526054d6b" providerId="AD" clId="Web-{22C22A61-C23B-4AFE-81E6-4E7076213851}" dt="2025-04-28T10:44:04.838" v="0"/>
        <pc:sldMkLst>
          <pc:docMk/>
          <pc:sldMk cId="3744199677" sldId="579"/>
        </pc:sldMkLst>
      </pc:sldChg>
    </pc:docChg>
  </pc:docChgLst>
  <pc:docChgLst>
    <pc:chgData name="Kush Tripathi" userId="7a3ee10a-3b61-41fe-ac67-b165fb7d4208" providerId="ADAL" clId="{41ED53A8-5329-C747-A241-46CEB6D4E255}"/>
    <pc:docChg chg="modSld">
      <pc:chgData name="Kush Tripathi" userId="7a3ee10a-3b61-41fe-ac67-b165fb7d4208" providerId="ADAL" clId="{41ED53A8-5329-C747-A241-46CEB6D4E255}" dt="2025-04-29T04:53:52.575" v="57" actId="20577"/>
      <pc:docMkLst>
        <pc:docMk/>
      </pc:docMkLst>
      <pc:sldChg chg="modSp mod">
        <pc:chgData name="Kush Tripathi" userId="7a3ee10a-3b61-41fe-ac67-b165fb7d4208" providerId="ADAL" clId="{41ED53A8-5329-C747-A241-46CEB6D4E255}" dt="2025-04-29T04:53:52.575" v="57" actId="20577"/>
        <pc:sldMkLst>
          <pc:docMk/>
          <pc:sldMk cId="109857222" sldId="256"/>
        </pc:sldMkLst>
        <pc:spChg chg="mod">
          <ac:chgData name="Kush Tripathi" userId="7a3ee10a-3b61-41fe-ac67-b165fb7d4208" providerId="ADAL" clId="{41ED53A8-5329-C747-A241-46CEB6D4E255}" dt="2025-04-29T04:53:06.617" v="0" actId="14100"/>
          <ac:spMkLst>
            <pc:docMk/>
            <pc:sldMk cId="109857222" sldId="256"/>
            <ac:spMk id="2" creationId="{00000000-0000-0000-0000-000000000000}"/>
          </ac:spMkLst>
        </pc:spChg>
        <pc:spChg chg="mod">
          <ac:chgData name="Kush Tripathi" userId="7a3ee10a-3b61-41fe-ac67-b165fb7d4208" providerId="ADAL" clId="{41ED53A8-5329-C747-A241-46CEB6D4E255}" dt="2025-04-29T04:53:09.274" v="1" actId="1076"/>
          <ac:spMkLst>
            <pc:docMk/>
            <pc:sldMk cId="109857222" sldId="256"/>
            <ac:spMk id="3" creationId="{00000000-0000-0000-0000-000000000000}"/>
          </ac:spMkLst>
        </pc:spChg>
        <pc:spChg chg="mod">
          <ac:chgData name="Kush Tripathi" userId="7a3ee10a-3b61-41fe-ac67-b165fb7d4208" providerId="ADAL" clId="{41ED53A8-5329-C747-A241-46CEB6D4E255}" dt="2025-04-29T04:53:52.575" v="57" actId="20577"/>
          <ac:spMkLst>
            <pc:docMk/>
            <pc:sldMk cId="109857222" sldId="256"/>
            <ac:spMk id="4" creationId="{EAB0FDC9-4C27-8F7B-AC01-4E468CB23D2B}"/>
          </ac:spMkLst>
        </pc:spChg>
      </pc:sldChg>
    </pc:docChg>
  </pc:docChgLst>
  <pc:docChgLst>
    <pc:chgData name="Shabaz Ahmed Ali" userId="S::shabaz@edunetfoundation.org::8937c481-946d-4552-82de-d81526054d6b" providerId="AD" clId="Web-{9567BC2E-213D-4409-89B3-6A653ECA53D9}"/>
    <pc:docChg chg="modSld">
      <pc:chgData name="Shabaz Ahmed Ali" userId="S::shabaz@edunetfoundation.org::8937c481-946d-4552-82de-d81526054d6b" providerId="AD" clId="Web-{9567BC2E-213D-4409-89B3-6A653ECA53D9}" dt="2025-04-29T08:24:08.978" v="14" actId="20577"/>
      <pc:docMkLst>
        <pc:docMk/>
      </pc:docMkLst>
      <pc:sldChg chg="modSp">
        <pc:chgData name="Shabaz Ahmed Ali" userId="S::shabaz@edunetfoundation.org::8937c481-946d-4552-82de-d81526054d6b" providerId="AD" clId="Web-{9567BC2E-213D-4409-89B3-6A653ECA53D9}" dt="2025-04-29T08:22:25.899" v="1" actId="14100"/>
        <pc:sldMkLst>
          <pc:docMk/>
          <pc:sldMk cId="109857222" sldId="256"/>
        </pc:sldMkLst>
        <pc:spChg chg="mod">
          <ac:chgData name="Shabaz Ahmed Ali" userId="S::shabaz@edunetfoundation.org::8937c481-946d-4552-82de-d81526054d6b" providerId="AD" clId="Web-{9567BC2E-213D-4409-89B3-6A653ECA53D9}" dt="2025-04-29T08:22:25.899" v="1" actId="14100"/>
          <ac:spMkLst>
            <pc:docMk/>
            <pc:sldMk cId="109857222" sldId="256"/>
            <ac:spMk id="2" creationId="{00000000-0000-0000-0000-000000000000}"/>
          </ac:spMkLst>
        </pc:spChg>
      </pc:sldChg>
      <pc:sldChg chg="modSp">
        <pc:chgData name="Shabaz Ahmed Ali" userId="S::shabaz@edunetfoundation.org::8937c481-946d-4552-82de-d81526054d6b" providerId="AD" clId="Web-{9567BC2E-213D-4409-89B3-6A653ECA53D9}" dt="2025-04-29T08:24:08.978" v="14" actId="20577"/>
        <pc:sldMkLst>
          <pc:docMk/>
          <pc:sldMk cId="1691700673" sldId="578"/>
        </pc:sldMkLst>
        <pc:spChg chg="mod">
          <ac:chgData name="Shabaz Ahmed Ali" userId="S::shabaz@edunetfoundation.org::8937c481-946d-4552-82de-d81526054d6b" providerId="AD" clId="Web-{9567BC2E-213D-4409-89B3-6A653ECA53D9}" dt="2025-04-29T08:24:08.978" v="14" actId="20577"/>
          <ac:spMkLst>
            <pc:docMk/>
            <pc:sldMk cId="1691700673" sldId="578"/>
            <ac:spMk id="3" creationId="{5E6198D1-2392-A218-1A4C-10F40FCB8253}"/>
          </ac:spMkLst>
        </pc:spChg>
      </pc:sldChg>
    </pc:docChg>
  </pc:docChgLst>
  <pc:docChgLst>
    <pc:chgData name="Shabaz Ahmed Ali" userId="S::shabaz@edunetfoundation.org::8937c481-946d-4552-82de-d81526054d6b" providerId="AD" clId="Web-{65706ED1-670B-4719-B8CB-BA21F8D40372}"/>
    <pc:docChg chg="modSld">
      <pc:chgData name="Shabaz Ahmed Ali" userId="S::shabaz@edunetfoundation.org::8937c481-946d-4552-82de-d81526054d6b" providerId="AD" clId="Web-{65706ED1-670B-4719-B8CB-BA21F8D40372}" dt="2025-04-29T05:33:39.336" v="29" actId="20577"/>
      <pc:docMkLst>
        <pc:docMk/>
      </pc:docMkLst>
      <pc:sldChg chg="addSp delSp modSp">
        <pc:chgData name="Shabaz Ahmed Ali" userId="S::shabaz@edunetfoundation.org::8937c481-946d-4552-82de-d81526054d6b" providerId="AD" clId="Web-{65706ED1-670B-4719-B8CB-BA21F8D40372}" dt="2025-04-29T05:33:39.336" v="29" actId="20577"/>
        <pc:sldMkLst>
          <pc:docMk/>
          <pc:sldMk cId="109857222" sldId="256"/>
        </pc:sldMkLst>
        <pc:spChg chg="mod">
          <ac:chgData name="Shabaz Ahmed Ali" userId="S::shabaz@edunetfoundation.org::8937c481-946d-4552-82de-d81526054d6b" providerId="AD" clId="Web-{65706ED1-670B-4719-B8CB-BA21F8D40372}" dt="2025-04-29T04:57:38.200" v="24" actId="20577"/>
          <ac:spMkLst>
            <pc:docMk/>
            <pc:sldMk cId="109857222" sldId="256"/>
            <ac:spMk id="2" creationId="{00000000-0000-0000-0000-000000000000}"/>
          </ac:spMkLst>
        </pc:spChg>
        <pc:spChg chg="mod">
          <ac:chgData name="Shabaz Ahmed Ali" userId="S::shabaz@edunetfoundation.org::8937c481-946d-4552-82de-d81526054d6b" providerId="AD" clId="Web-{65706ED1-670B-4719-B8CB-BA21F8D40372}" dt="2025-04-29T05:33:39.336" v="29" actId="20577"/>
          <ac:spMkLst>
            <pc:docMk/>
            <pc:sldMk cId="109857222" sldId="256"/>
            <ac:spMk id="3" creationId="{00000000-0000-0000-0000-000000000000}"/>
          </ac:spMkLst>
        </pc:spChg>
        <pc:spChg chg="del">
          <ac:chgData name="Shabaz Ahmed Ali" userId="S::shabaz@edunetfoundation.org::8937c481-946d-4552-82de-d81526054d6b" providerId="AD" clId="Web-{65706ED1-670B-4719-B8CB-BA21F8D40372}" dt="2025-04-29T04:57:29.528" v="23"/>
          <ac:spMkLst>
            <pc:docMk/>
            <pc:sldMk cId="109857222" sldId="256"/>
            <ac:spMk id="4" creationId="{EAB0FDC9-4C27-8F7B-AC01-4E468CB23D2B}"/>
          </ac:spMkLst>
        </pc:spChg>
        <pc:spChg chg="del">
          <ac:chgData name="Shabaz Ahmed Ali" userId="S::shabaz@edunetfoundation.org::8937c481-946d-4552-82de-d81526054d6b" providerId="AD" clId="Web-{65706ED1-670B-4719-B8CB-BA21F8D40372}" dt="2025-04-29T04:57:29.528" v="23"/>
          <ac:spMkLst>
            <pc:docMk/>
            <pc:sldMk cId="109857222" sldId="256"/>
            <ac:spMk id="38" creationId="{4FFBEE45-F140-49D5-85EA-C78C24340B23}"/>
          </ac:spMkLst>
        </pc:spChg>
        <pc:spChg chg="add">
          <ac:chgData name="Shabaz Ahmed Ali" userId="S::shabaz@edunetfoundation.org::8937c481-946d-4552-82de-d81526054d6b" providerId="AD" clId="Web-{65706ED1-670B-4719-B8CB-BA21F8D40372}" dt="2025-04-29T04:57:29.528" v="23"/>
          <ac:spMkLst>
            <pc:docMk/>
            <pc:sldMk cId="109857222" sldId="256"/>
            <ac:spMk id="43" creationId="{91DC6ABD-215C-4EA8-A483-CEF5B99AB385}"/>
          </ac:spMkLst>
        </pc:spChg>
        <pc:spChg chg="add">
          <ac:chgData name="Shabaz Ahmed Ali" userId="S::shabaz@edunetfoundation.org::8937c481-946d-4552-82de-d81526054d6b" providerId="AD" clId="Web-{65706ED1-670B-4719-B8CB-BA21F8D40372}" dt="2025-04-29T04:57:29.528" v="23"/>
          <ac:spMkLst>
            <pc:docMk/>
            <pc:sldMk cId="109857222" sldId="256"/>
            <ac:spMk id="49" creationId="{04357C93-F0CB-4A1C-8F77-4E9063789819}"/>
          </ac:spMkLst>
        </pc:spChg>
        <pc:grpChg chg="add">
          <ac:chgData name="Shabaz Ahmed Ali" userId="S::shabaz@edunetfoundation.org::8937c481-946d-4552-82de-d81526054d6b" providerId="AD" clId="Web-{65706ED1-670B-4719-B8CB-BA21F8D40372}" dt="2025-04-29T04:57:29.528" v="23"/>
          <ac:grpSpMkLst>
            <pc:docMk/>
            <pc:sldMk cId="109857222" sldId="256"/>
            <ac:grpSpMk id="45" creationId="{3AF6A671-C637-4547-85F4-51B6D1881399}"/>
          </ac:grpSpMkLst>
        </pc:grpChg>
        <pc:picChg chg="add mod">
          <ac:chgData name="Shabaz Ahmed Ali" userId="S::shabaz@edunetfoundation.org::8937c481-946d-4552-82de-d81526054d6b" providerId="AD" clId="Web-{65706ED1-670B-4719-B8CB-BA21F8D40372}" dt="2025-04-29T04:57:29.528" v="23"/>
          <ac:picMkLst>
            <pc:docMk/>
            <pc:sldMk cId="109857222" sldId="256"/>
            <ac:picMk id="5" creationId="{B4288F3F-AD4C-81EA-1336-D2C00EFCC47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pPr/>
              <a:t>02/05/2025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pPr/>
              <a:t>02/05/2025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pPr/>
              <a:t>02/05/2025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pPr/>
              <a:t>02/05/2025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pPr/>
              <a:t>02/05/2025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pPr/>
              <a:t>02/05/2025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pPr/>
              <a:t>02/05/2025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pPr/>
              <a:t>02/05/2025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pPr/>
              <a:t>02/05/2025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pPr/>
              <a:t>02/05/2025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pPr/>
              <a:t>02/05/2025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pPr/>
              <a:t>02/05/2025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 xmlns:a16="http://schemas.microsoft.com/office/drawing/2014/main" id="{91DC6ABD-215C-4EA8-A483-CEF5B99AB3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98009" y="362231"/>
            <a:ext cx="4779664" cy="2386161"/>
          </a:xfrm>
        </p:spPr>
        <p:txBody>
          <a:bodyPr vert="horz" lIns="91440" tIns="45720" rIns="91440" bIns="45720" rtlCol="0">
            <a:normAutofit/>
          </a:bodyPr>
          <a:lstStyle/>
          <a:p>
            <a:pPr algn="l"/>
            <a:r>
              <a:rPr lang="en-GB" sz="3600" b="1" cap="all" dirty="0" smtClean="0"/>
              <a:t>Real Estate Price Prediction system</a:t>
            </a:r>
            <a:endParaRPr lang="en-US" sz="3600" b="1" kern="1200" dirty="0"/>
          </a:p>
        </p:txBody>
      </p:sp>
      <p:sp>
        <p:nvSpPr>
          <p:cNvPr id="3" name="Subtitle 2"/>
          <p:cNvSpPr>
            <a:spLocks noGrp="1"/>
          </p:cNvSpPr>
          <p:nvPr>
            <p:ph type="subTitle" idx="1"/>
          </p:nvPr>
        </p:nvSpPr>
        <p:spPr>
          <a:xfrm>
            <a:off x="510708" y="3285978"/>
            <a:ext cx="4734392" cy="3267221"/>
          </a:xfrm>
        </p:spPr>
        <p:txBody>
          <a:bodyPr vert="horz" lIns="91440" tIns="45720" rIns="91440" bIns="45720" rtlCol="0" anchor="t">
            <a:norm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a:t>
            </a:r>
            <a:r>
              <a:rPr lang="en-US" sz="1600" b="1" cap="all" dirty="0" smtClean="0"/>
              <a:t>: </a:t>
            </a:r>
            <a:r>
              <a:rPr lang="en-US" sz="1600" b="1" cap="all" dirty="0" err="1" smtClean="0"/>
              <a:t>moshin</a:t>
            </a:r>
            <a:r>
              <a:rPr lang="en-US" sz="1600" b="1" cap="all" dirty="0" smtClean="0"/>
              <a:t> </a:t>
            </a:r>
            <a:r>
              <a:rPr lang="en-US" sz="1600" b="1" cap="all" dirty="0" err="1" smtClean="0"/>
              <a:t>ahmed</a:t>
            </a:r>
            <a:endParaRPr lang="en-US" sz="1600" b="1" cap="all" dirty="0"/>
          </a:p>
          <a:p>
            <a:pPr algn="l">
              <a:spcAft>
                <a:spcPts val="600"/>
              </a:spcAft>
            </a:pPr>
            <a:r>
              <a:rPr lang="en-US" sz="1600" b="1" cap="all" dirty="0"/>
              <a:t>College </a:t>
            </a:r>
            <a:r>
              <a:rPr lang="en-US" sz="1600" b="1" cap="all" dirty="0" smtClean="0"/>
              <a:t>Name: ultra college of engineering and technology</a:t>
            </a:r>
            <a:endParaRPr lang="en-US" sz="1600" b="1" cap="all" dirty="0"/>
          </a:p>
          <a:p>
            <a:pPr algn="l">
              <a:spcAft>
                <a:spcPts val="600"/>
              </a:spcAft>
            </a:pPr>
            <a:r>
              <a:rPr lang="en-US" sz="1600" b="1" cap="all" dirty="0"/>
              <a:t>Department</a:t>
            </a:r>
            <a:r>
              <a:rPr lang="en-US" sz="1600" b="1" cap="all" dirty="0" smtClean="0"/>
              <a:t>: information technology</a:t>
            </a:r>
            <a:endParaRPr lang="en-US" sz="1600" b="1" cap="all" dirty="0"/>
          </a:p>
          <a:p>
            <a:pPr algn="l">
              <a:spcAft>
                <a:spcPts val="600"/>
              </a:spcAft>
            </a:pPr>
            <a:r>
              <a:rPr lang="en-US" sz="1600" b="1" cap="all" dirty="0"/>
              <a:t>Email ID</a:t>
            </a:r>
            <a:r>
              <a:rPr lang="en-US" sz="1600" b="1" cap="all" dirty="0" smtClean="0"/>
              <a:t>: mohsinahmed1952000@gmail.com</a:t>
            </a:r>
            <a:endParaRPr lang="en-US" sz="1600" b="1" cap="all" dirty="0"/>
          </a:p>
          <a:p>
            <a:pPr algn="l">
              <a:spcAft>
                <a:spcPts val="600"/>
              </a:spcAft>
            </a:pPr>
            <a:r>
              <a:rPr lang="en-US" sz="1600" b="1" cap="all" dirty="0"/>
              <a:t>AICTE Student ID</a:t>
            </a:r>
            <a:r>
              <a:rPr lang="en-US" sz="1600" b="1" cap="all" dirty="0" smtClean="0"/>
              <a:t>: STU6620bd6991cff1713421673</a:t>
            </a:r>
            <a:endParaRPr lang="en-US" sz="1600" dirty="0"/>
          </a:p>
        </p:txBody>
      </p:sp>
      <p:grpSp>
        <p:nvGrpSpPr>
          <p:cNvPr id="45" name="Group 44">
            <a:extLst>
              <a:ext uri="{FF2B5EF4-FFF2-40B4-BE49-F238E27FC236}">
                <a16:creationId xmlns="" xmlns:a16="http://schemas.microsoft.com/office/drawing/2014/main" id="{3AF6A671-C637-4547-85F4-51B6D188139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 xmlns:a16="http://schemas.microsoft.com/office/drawing/2014/main" id="{C575CF26-3D3C-4C5A-A2B7-00432016EF62}"/>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 xmlns:a16="http://schemas.microsoft.com/office/drawing/2014/main" id="{99413ED5-9ED4-4772-BCE4-2BCAE6B12E3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 xmlns:a16="http://schemas.microsoft.com/office/drawing/2014/main" id="{04357C93-F0CB-4A1C-8F77-4E906378981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my_pic.jpg"/>
          <p:cNvPicPr>
            <a:picLocks noChangeAspect="1"/>
          </p:cNvPicPr>
          <p:nvPr/>
        </p:nvPicPr>
        <p:blipFill>
          <a:blip r:embed="rId2"/>
          <a:stretch>
            <a:fillRect/>
          </a:stretch>
        </p:blipFill>
        <p:spPr>
          <a:xfrm>
            <a:off x="5600700" y="469900"/>
            <a:ext cx="5651500" cy="5788025"/>
          </a:xfrm>
          <a:prstGeom prst="rect">
            <a:avLst/>
          </a:prstGeom>
        </p:spPr>
      </p:pic>
    </p:spTree>
    <p:extLst>
      <p:ext uri="{BB962C8B-B14F-4D97-AF65-F5344CB8AC3E}">
        <p14:creationId xmlns=""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IN" sz="2200" dirty="0">
                <a:latin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US" sz="2200">
              <a:latin typeface="Aptos" panose="020B0004020202020204"/>
            </a:endParaRPr>
          </a:p>
          <a:p>
            <a:pPr marL="0" indent="0">
              <a:buNone/>
            </a:pPr>
            <a:r>
              <a:rPr lang="en-IN" sz="2200" dirty="0">
                <a:latin typeface="Franklin Gothic Book"/>
              </a:rPr>
              <a:t>GitHub Link:</a:t>
            </a:r>
            <a:r>
              <a:rPr lang="en-IN" sz="2200" dirty="0">
                <a:solidFill>
                  <a:srgbClr val="0070C0"/>
                </a:solidFill>
                <a:latin typeface="Franklin Gothic Book"/>
              </a:rPr>
              <a:t> </a:t>
            </a:r>
            <a:r>
              <a:rPr lang="en-IN" sz="2200" u="sng" dirty="0">
                <a:solidFill>
                  <a:srgbClr val="0070C0"/>
                </a:solidFill>
                <a:latin typeface="Franklin Gothic Book"/>
              </a:rPr>
              <a:t>Link</a:t>
            </a: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 xmlns:a16="http://schemas.microsoft.com/office/drawing/2014/main" id="{C62B4E14-CB16-A18D-91E1-78787A456020}"/>
            </a:ext>
          </a:extLst>
        </p:cNvPr>
        <p:cNvGrpSpPr/>
        <p:nvPr/>
      </p:nvGrpSpPr>
      <p:grpSpPr>
        <a:xfrm>
          <a:off x="0" y="0"/>
          <a:ext cx="0" cy="0"/>
          <a:chOff x="0" y="0"/>
          <a:chExt cx="0" cy="0"/>
        </a:xfrm>
      </p:grpSpPr>
      <p:sp>
        <p:nvSpPr>
          <p:cNvPr id="4" name="TextBox 3">
            <a:extLst>
              <a:ext uri="{FF2B5EF4-FFF2-40B4-BE49-F238E27FC236}">
                <a16:creationId xmlns=""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dirty="0" smtClean="0">
                <a:solidFill>
                  <a:schemeClr val="tx1"/>
                </a:solidFill>
                <a:latin typeface="+mj-lt"/>
                <a:ea typeface="+mj-ea"/>
                <a:cs typeface="+mj-cs"/>
              </a:rPr>
              <a:t>Thank you </a:t>
            </a:r>
            <a:endParaRPr lang="en-US" sz="6600" kern="1200" dirty="0">
              <a:solidFill>
                <a:schemeClr val="tx1"/>
              </a:solidFill>
              <a:latin typeface="+mj-lt"/>
              <a:ea typeface="+mj-ea"/>
              <a:cs typeface="+mj-cs"/>
            </a:endParaRPr>
          </a:p>
        </p:txBody>
      </p:sp>
      <p:sp>
        <p:nvSpPr>
          <p:cNvPr id="24" name="sketch line">
            <a:extLst>
              <a:ext uri="{FF2B5EF4-FFF2-40B4-BE49-F238E27FC236}">
                <a16:creationId xmlns="" xmlns:a16="http://schemas.microsoft.com/office/drawing/2014/main" id="{DA542B6D-E775-4832-91DC-2D20F857813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a:latin typeface="Arial"/>
                <a:cs typeface="Arial"/>
              </a:rPr>
              <a:t>Problem Statement </a:t>
            </a:r>
            <a:r>
              <a:rPr lang="en-US" sz="2200">
                <a:latin typeface="Arial"/>
                <a:cs typeface="Arial"/>
              </a:rPr>
              <a:t>(Should not include solution)</a:t>
            </a:r>
          </a:p>
          <a:p>
            <a:pPr marL="305435" indent="-305435">
              <a:spcBef>
                <a:spcPct val="20000"/>
              </a:spcBef>
              <a:spcAft>
                <a:spcPts val="600"/>
              </a:spcAft>
            </a:pPr>
            <a:r>
              <a:rPr lang="en-US" sz="2200" b="1">
                <a:latin typeface="Arial"/>
                <a:cs typeface="Arial"/>
              </a:rPr>
              <a:t>Proposed System/Solution</a:t>
            </a:r>
            <a:endParaRPr lang="en-US" sz="2200">
              <a:latin typeface="Arial"/>
              <a:cs typeface="Arial"/>
            </a:endParaRPr>
          </a:p>
          <a:p>
            <a:pPr marL="305435" indent="-305435">
              <a:spcBef>
                <a:spcPct val="20000"/>
              </a:spcBef>
              <a:spcAft>
                <a:spcPts val="600"/>
              </a:spcAft>
            </a:pPr>
            <a:r>
              <a:rPr lang="en-US" sz="2200" b="1">
                <a:latin typeface="Arial"/>
                <a:cs typeface="Arial"/>
              </a:rPr>
              <a:t>System Development Approach </a:t>
            </a:r>
            <a:r>
              <a:rPr lang="en-US" sz="2200">
                <a:latin typeface="Arial"/>
                <a:cs typeface="Arial"/>
              </a:rPr>
              <a:t>(Technology Used) </a:t>
            </a:r>
          </a:p>
          <a:p>
            <a:pPr marL="305435" indent="-305435">
              <a:spcBef>
                <a:spcPct val="20000"/>
              </a:spcBef>
              <a:spcAft>
                <a:spcPts val="600"/>
              </a:spcAft>
            </a:pPr>
            <a:r>
              <a:rPr lang="en-US" sz="2200" b="1">
                <a:latin typeface="Arial"/>
                <a:cs typeface="Arial"/>
              </a:rPr>
              <a:t>Algorithm &amp; Deployment  </a:t>
            </a:r>
            <a:endParaRPr lang="en-US" sz="2200">
              <a:latin typeface="Arial"/>
              <a:cs typeface="Arial"/>
            </a:endParaRPr>
          </a:p>
          <a:p>
            <a:pPr marL="305435" indent="-305435">
              <a:spcBef>
                <a:spcPct val="20000"/>
              </a:spcBef>
              <a:spcAft>
                <a:spcPts val="600"/>
              </a:spcAft>
            </a:pPr>
            <a:r>
              <a:rPr lang="en-US" sz="2200" b="1">
                <a:latin typeface="Arial"/>
                <a:cs typeface="Arial"/>
              </a:rPr>
              <a:t>Result (Output Image)</a:t>
            </a:r>
            <a:endParaRPr lang="en-US" sz="2200">
              <a:latin typeface="Arial"/>
              <a:cs typeface="Arial"/>
            </a:endParaRPr>
          </a:p>
          <a:p>
            <a:pPr marL="305435" indent="-305435">
              <a:spcBef>
                <a:spcPct val="20000"/>
              </a:spcBef>
              <a:spcAft>
                <a:spcPts val="600"/>
              </a:spcAft>
            </a:pPr>
            <a:r>
              <a:rPr lang="en-US" sz="2200" b="1">
                <a:latin typeface="Arial"/>
                <a:cs typeface="Arial"/>
              </a:rPr>
              <a:t>Conclusion</a:t>
            </a:r>
            <a:endParaRPr lang="en-US" sz="2200">
              <a:latin typeface="Arial"/>
              <a:cs typeface="Arial"/>
            </a:endParaRPr>
          </a:p>
          <a:p>
            <a:pPr marL="305435" indent="-305435">
              <a:spcBef>
                <a:spcPct val="20000"/>
              </a:spcBef>
              <a:spcAft>
                <a:spcPts val="600"/>
              </a:spcAft>
            </a:pPr>
            <a:r>
              <a:rPr lang="en-US" sz="2200" b="1">
                <a:latin typeface="Arial"/>
                <a:cs typeface="Arial"/>
              </a:rPr>
              <a:t>Future Scope</a:t>
            </a:r>
            <a:endParaRPr lang="en-US" sz="2200">
              <a:latin typeface="Arial"/>
              <a:cs typeface="Arial"/>
            </a:endParaRPr>
          </a:p>
          <a:p>
            <a:pPr marL="305435" indent="-305435">
              <a:spcBef>
                <a:spcPct val="20000"/>
              </a:spcBef>
              <a:spcAft>
                <a:spcPts val="600"/>
              </a:spcAft>
            </a:pPr>
            <a:r>
              <a:rPr lang="en-US" sz="2200" b="1">
                <a:latin typeface="Arial"/>
                <a:cs typeface="Arial"/>
              </a:rPr>
              <a:t>References</a:t>
            </a:r>
            <a:endParaRPr lang="en-US" sz="2200">
              <a:latin typeface="Arial"/>
              <a:cs typeface="Arial"/>
            </a:endParaRPr>
          </a:p>
          <a:p>
            <a:endParaRPr lang="en-GB" sz="2200">
              <a:latin typeface="Aptos" panose="020B0004020202020204"/>
              <a:cs typeface="Arial"/>
            </a:endParaRPr>
          </a:p>
        </p:txBody>
      </p:sp>
    </p:spTree>
    <p:extLst>
      <p:ext uri="{BB962C8B-B14F-4D97-AF65-F5344CB8AC3E}">
        <p14:creationId xmlns=""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fontAlgn="base"/>
            <a:r>
              <a:rPr lang="en-GB" sz="1800" dirty="0" smtClean="0">
                <a:latin typeface="Calibri" pitchFamily="34" charset="0"/>
                <a:cs typeface="Calibri" pitchFamily="34" charset="0"/>
              </a:rPr>
              <a:t>This project focused on real estate price prediction using machine learning in Python. </a:t>
            </a:r>
            <a:r>
              <a:rPr lang="en-US" sz="1800" dirty="0" smtClean="0">
                <a:latin typeface="Calibri" pitchFamily="34" charset="0"/>
                <a:cs typeface="Calibri" pitchFamily="34" charset="0"/>
              </a:rPr>
              <a:t>​</a:t>
            </a:r>
          </a:p>
          <a:p>
            <a:pPr fontAlgn="base"/>
            <a:r>
              <a:rPr lang="en-GB" sz="1800" dirty="0" smtClean="0">
                <a:latin typeface="Calibri" pitchFamily="34" charset="0"/>
                <a:cs typeface="Calibri" pitchFamily="34" charset="0"/>
              </a:rPr>
              <a:t>The core problem addressed is the need for accurate and reliable estimations of property prices to aid decision-making for various stakeholders in the real estate market, including buyers, sellers, investors, and professionals. </a:t>
            </a:r>
            <a:r>
              <a:rPr lang="en-US" sz="1800" dirty="0" smtClean="0">
                <a:latin typeface="Calibri" pitchFamily="34" charset="0"/>
                <a:cs typeface="Calibri" pitchFamily="34" charset="0"/>
              </a:rPr>
              <a:t>​</a:t>
            </a:r>
          </a:p>
          <a:p>
            <a:pPr fontAlgn="base"/>
            <a:r>
              <a:rPr lang="en-GB" sz="1800" dirty="0" smtClean="0">
                <a:latin typeface="Calibri" pitchFamily="34" charset="0"/>
                <a:cs typeface="Calibri" pitchFamily="34" charset="0"/>
              </a:rPr>
              <a:t>By leveraging machine learning techniques and Python programming, project aims to guide readers through the process of building a predictive model that can forecast real estate values, thus empowering informed transactions and strategic planning within the property sector.</a:t>
            </a:r>
            <a:endParaRPr lang="en-US" sz="1800" dirty="0">
              <a:latin typeface="Calibri" pitchFamily="34" charset="0"/>
              <a:cs typeface="Calibri" pitchFamily="34" charset="0"/>
            </a:endParaRPr>
          </a:p>
        </p:txBody>
      </p:sp>
    </p:spTree>
    <p:extLst>
      <p:ext uri="{BB962C8B-B14F-4D97-AF65-F5344CB8AC3E}">
        <p14:creationId xmlns=""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D27B4B1-584E-2479-D762-2265C7398D27}"/>
              </a:ext>
            </a:extLst>
          </p:cNvPr>
          <p:cNvSpPr>
            <a:spLocks noGrp="1"/>
          </p:cNvSpPr>
          <p:nvPr>
            <p:ph type="title"/>
          </p:nvPr>
        </p:nvSpPr>
        <p:spPr>
          <a:xfrm>
            <a:off x="838200" y="365126"/>
            <a:ext cx="10515600" cy="1218142"/>
          </a:xfrm>
        </p:spPr>
        <p:txBody>
          <a:bodyPr>
            <a:normAutofit/>
          </a:bodyPr>
          <a:lstStyle/>
          <a:p>
            <a:r>
              <a:rPr lang="en-US" sz="5400" b="1" cap="all" dirty="0">
                <a:latin typeface="Arial"/>
                <a:cs typeface="Arial"/>
              </a:rPr>
              <a:t>Proposed Solution</a:t>
            </a:r>
            <a:endParaRPr lang="en-US" sz="5400" dirty="0"/>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AF67202D-4065-DDD7-98F1-4291C536D1A3}"/>
              </a:ext>
            </a:extLst>
          </p:cNvPr>
          <p:cNvSpPr>
            <a:spLocks noGrp="1"/>
          </p:cNvSpPr>
          <p:nvPr>
            <p:ph idx="1"/>
          </p:nvPr>
        </p:nvSpPr>
        <p:spPr>
          <a:xfrm>
            <a:off x="804333" y="1930400"/>
            <a:ext cx="10515600" cy="4327144"/>
          </a:xfrm>
        </p:spPr>
        <p:txBody>
          <a:bodyPr vert="horz" lIns="91440" tIns="45720" rIns="91440" bIns="45720" rtlCol="0">
            <a:normAutofit/>
          </a:bodyPr>
          <a:lstStyle/>
          <a:p>
            <a:pPr marL="305435" indent="-305435">
              <a:spcBef>
                <a:spcPct val="20000"/>
              </a:spcBef>
              <a:spcAft>
                <a:spcPts val="600"/>
              </a:spcAft>
              <a:buNone/>
            </a:pPr>
            <a:r>
              <a:rPr lang="en-GB" sz="1600" b="1" dirty="0" smtClean="0">
                <a:latin typeface="Calibri" pitchFamily="34" charset="0"/>
                <a:cs typeface="Calibri" pitchFamily="34" charset="0"/>
              </a:rPr>
              <a:t>For a real estate price prediction system using machine learning in Python, we can propose a solution that involves:</a:t>
            </a:r>
            <a:endParaRPr lang="en-IN" sz="1600" b="1" dirty="0" smtClean="0">
              <a:latin typeface="Calibri" pitchFamily="34" charset="0"/>
              <a:ea typeface="Calibri"/>
              <a:cs typeface="Calibri" pitchFamily="34" charset="0"/>
            </a:endParaRPr>
          </a:p>
          <a:p>
            <a:pPr marL="305435" indent="-305435">
              <a:spcBef>
                <a:spcPct val="20000"/>
              </a:spcBef>
              <a:spcAft>
                <a:spcPts val="600"/>
              </a:spcAft>
              <a:buFont typeface="Arial"/>
              <a:buChar char="•"/>
            </a:pPr>
            <a:r>
              <a:rPr lang="en-IN" sz="1600" b="1" dirty="0" smtClean="0">
                <a:latin typeface="Calibri"/>
                <a:ea typeface="Calibri"/>
                <a:cs typeface="Calibri"/>
              </a:rPr>
              <a:t>Data Collection:</a:t>
            </a:r>
          </a:p>
          <a:p>
            <a:pPr marL="305435" lvl="1" indent="-305435">
              <a:spcBef>
                <a:spcPct val="20000"/>
              </a:spcBef>
              <a:spcAft>
                <a:spcPts val="600"/>
              </a:spcAft>
              <a:buNone/>
            </a:pPr>
            <a:r>
              <a:rPr lang="en-IN" sz="1600" b="1" dirty="0" smtClean="0">
                <a:latin typeface="Calibri"/>
                <a:cs typeface="Calibri"/>
              </a:rPr>
              <a:t>	</a:t>
            </a:r>
            <a:r>
              <a:rPr lang="en-GB" sz="1600" dirty="0" smtClean="0">
                <a:latin typeface="Calibri" pitchFamily="34" charset="0"/>
                <a:cs typeface="Calibri" pitchFamily="34" charset="0"/>
              </a:rPr>
              <a:t>Gathering historical and current real estate data.</a:t>
            </a:r>
            <a:endParaRPr lang="en-IN" sz="1600" b="1" dirty="0" smtClean="0">
              <a:latin typeface="Calibri" pitchFamily="34" charset="0"/>
              <a:ea typeface="Calibri"/>
              <a:cs typeface="Calibri" pitchFamily="34" charset="0"/>
            </a:endParaRPr>
          </a:p>
          <a:p>
            <a:pPr marL="305435" lvl="1" indent="-305435">
              <a:spcBef>
                <a:spcPct val="20000"/>
              </a:spcBef>
              <a:spcAft>
                <a:spcPts val="600"/>
              </a:spcAft>
              <a:buFont typeface="Arial"/>
              <a:buChar char="•"/>
            </a:pPr>
            <a:r>
              <a:rPr lang="en-IN" sz="1600" b="1" dirty="0" smtClean="0">
                <a:latin typeface="Calibri"/>
                <a:ea typeface="Calibri"/>
                <a:cs typeface="Calibri"/>
              </a:rPr>
              <a:t>Data Pre-processing:</a:t>
            </a:r>
          </a:p>
          <a:p>
            <a:pPr marL="305435" lvl="1" indent="-305435">
              <a:spcBef>
                <a:spcPct val="20000"/>
              </a:spcBef>
              <a:spcAft>
                <a:spcPts val="600"/>
              </a:spcAft>
              <a:buNone/>
            </a:pPr>
            <a:r>
              <a:rPr lang="en-IN" sz="1600" b="1" dirty="0" smtClean="0">
                <a:latin typeface="Calibri"/>
                <a:ea typeface="Calibri"/>
                <a:cs typeface="Calibri"/>
              </a:rPr>
              <a:t>	</a:t>
            </a:r>
            <a:r>
              <a:rPr lang="en-GB" sz="1600" dirty="0" smtClean="0">
                <a:latin typeface="Calibri" pitchFamily="34" charset="0"/>
                <a:cs typeface="Calibri" pitchFamily="34" charset="0"/>
              </a:rPr>
              <a:t>Cleaning and transforming the data, creating relevant features for the model.</a:t>
            </a:r>
            <a:endParaRPr lang="en-IN" sz="1600" dirty="0" smtClean="0">
              <a:latin typeface="Calibri" pitchFamily="34" charset="0"/>
              <a:ea typeface="Calibri"/>
              <a:cs typeface="Calibri" pitchFamily="34" charset="0"/>
            </a:endParaRPr>
          </a:p>
          <a:p>
            <a:pPr marL="305435" indent="-305435">
              <a:spcBef>
                <a:spcPct val="20000"/>
              </a:spcBef>
              <a:spcAft>
                <a:spcPts val="600"/>
              </a:spcAft>
              <a:buFont typeface="Arial"/>
              <a:buChar char="•"/>
            </a:pPr>
            <a:r>
              <a:rPr lang="en-GB" sz="1600" b="1" dirty="0" smtClean="0">
                <a:latin typeface="Calibri" pitchFamily="34" charset="0"/>
                <a:cs typeface="Calibri" pitchFamily="34" charset="0"/>
              </a:rPr>
              <a:t>Model Selection:</a:t>
            </a:r>
          </a:p>
          <a:p>
            <a:pPr marL="305435" indent="-305435">
              <a:spcBef>
                <a:spcPct val="20000"/>
              </a:spcBef>
              <a:spcAft>
                <a:spcPts val="600"/>
              </a:spcAft>
              <a:buNone/>
            </a:pPr>
            <a:r>
              <a:rPr lang="en-GB" sz="1600" b="1" dirty="0" smtClean="0">
                <a:latin typeface="Calibri" pitchFamily="34" charset="0"/>
                <a:cs typeface="Calibri" pitchFamily="34" charset="0"/>
              </a:rPr>
              <a:t>	</a:t>
            </a:r>
            <a:r>
              <a:rPr lang="en-GB" sz="1600" dirty="0" smtClean="0">
                <a:latin typeface="Calibri" pitchFamily="34" charset="0"/>
                <a:cs typeface="Calibri" pitchFamily="34" charset="0"/>
              </a:rPr>
              <a:t>Exploring and choosing an appropriate machine learning algorithm.</a:t>
            </a:r>
            <a:endParaRPr lang="en-GB" sz="1600" b="1" dirty="0" smtClean="0">
              <a:latin typeface="Calibri" pitchFamily="34" charset="0"/>
              <a:cs typeface="Calibri" pitchFamily="34" charset="0"/>
            </a:endParaRPr>
          </a:p>
          <a:p>
            <a:pPr marL="305435" indent="-305435">
              <a:spcBef>
                <a:spcPct val="20000"/>
              </a:spcBef>
              <a:spcAft>
                <a:spcPts val="600"/>
              </a:spcAft>
              <a:buFont typeface="Arial"/>
              <a:buChar char="•"/>
            </a:pPr>
            <a:r>
              <a:rPr lang="en-GB" sz="1600" b="1" dirty="0" smtClean="0">
                <a:latin typeface="Calibri" pitchFamily="34" charset="0"/>
                <a:cs typeface="Calibri" pitchFamily="34" charset="0"/>
              </a:rPr>
              <a:t>Model Training:</a:t>
            </a:r>
          </a:p>
          <a:p>
            <a:pPr marL="305435" indent="-305435">
              <a:spcBef>
                <a:spcPct val="20000"/>
              </a:spcBef>
              <a:spcAft>
                <a:spcPts val="600"/>
              </a:spcAft>
              <a:buNone/>
            </a:pPr>
            <a:r>
              <a:rPr lang="en-GB" sz="1600" b="1" dirty="0" smtClean="0">
                <a:latin typeface="Calibri" pitchFamily="34" charset="0"/>
                <a:cs typeface="Calibri" pitchFamily="34" charset="0"/>
              </a:rPr>
              <a:t>	</a:t>
            </a:r>
            <a:r>
              <a:rPr lang="en-GB" sz="1600" dirty="0" smtClean="0">
                <a:latin typeface="Calibri" pitchFamily="34" charset="0"/>
                <a:cs typeface="Calibri" pitchFamily="34" charset="0"/>
              </a:rPr>
              <a:t>Training the selected model on the prepared data.</a:t>
            </a:r>
          </a:p>
          <a:p>
            <a:pPr marL="305435" indent="-305435">
              <a:spcBef>
                <a:spcPct val="20000"/>
              </a:spcBef>
              <a:spcAft>
                <a:spcPts val="600"/>
              </a:spcAft>
              <a:buFont typeface="Arial"/>
              <a:buChar char="•"/>
            </a:pPr>
            <a:r>
              <a:rPr lang="en-GB" sz="1600" b="1" dirty="0" smtClean="0">
                <a:latin typeface="Calibri" pitchFamily="34" charset="0"/>
                <a:cs typeface="Calibri" pitchFamily="34" charset="0"/>
              </a:rPr>
              <a:t>Evaluation:</a:t>
            </a:r>
          </a:p>
          <a:p>
            <a:pPr marL="305435" indent="-305435">
              <a:spcBef>
                <a:spcPct val="20000"/>
              </a:spcBef>
              <a:spcAft>
                <a:spcPts val="600"/>
              </a:spcAft>
              <a:buNone/>
            </a:pPr>
            <a:r>
              <a:rPr lang="en-GB" sz="1600" b="1" dirty="0" smtClean="0">
                <a:latin typeface="Calibri" pitchFamily="34" charset="0"/>
                <a:cs typeface="Calibri" pitchFamily="34" charset="0"/>
              </a:rPr>
              <a:t>	</a:t>
            </a:r>
            <a:r>
              <a:rPr lang="en-GB" sz="1600" dirty="0" smtClean="0">
                <a:latin typeface="Calibri" pitchFamily="34" charset="0"/>
                <a:cs typeface="Calibri" pitchFamily="34" charset="0"/>
              </a:rPr>
              <a:t>Assessing the model's performance using relevant metrics.</a:t>
            </a:r>
          </a:p>
        </p:txBody>
      </p:sp>
    </p:spTree>
    <p:extLst>
      <p:ext uri="{BB962C8B-B14F-4D97-AF65-F5344CB8AC3E}">
        <p14:creationId xmlns="" xmlns:p14="http://schemas.microsoft.com/office/powerpoint/2010/main" val="204139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FE07E8EE-7F26-D809-3523-C58876935A4E}"/>
              </a:ext>
            </a:extLst>
          </p:cNvPr>
          <p:cNvSpPr>
            <a:spLocks noGrp="1"/>
          </p:cNvSpPr>
          <p:nvPr>
            <p:ph idx="1"/>
          </p:nvPr>
        </p:nvSpPr>
        <p:spPr>
          <a:xfrm>
            <a:off x="694266" y="1887051"/>
            <a:ext cx="10735734" cy="4251960"/>
          </a:xfrm>
        </p:spPr>
        <p:txBody>
          <a:bodyPr vert="horz" lIns="91440" tIns="45720" rIns="91440" bIns="45720" rtlCol="0">
            <a:normAutofit/>
          </a:bodyPr>
          <a:lstStyle/>
          <a:p>
            <a:pPr marL="0" indent="0">
              <a:spcBef>
                <a:spcPct val="20000"/>
              </a:spcBef>
              <a:spcAft>
                <a:spcPts val="600"/>
              </a:spcAft>
              <a:buNone/>
            </a:pPr>
            <a:r>
              <a:rPr lang="en-IN" sz="1600" dirty="0" smtClean="0">
                <a:latin typeface="Calibri" pitchFamily="34" charset="0"/>
                <a:cs typeface="Calibri" pitchFamily="34" charset="0"/>
              </a:rPr>
              <a:t>The </a:t>
            </a:r>
            <a:r>
              <a:rPr lang="en-IN" sz="1600" b="1" dirty="0" smtClean="0">
                <a:latin typeface="Calibri" pitchFamily="34" charset="0"/>
                <a:cs typeface="Calibri" pitchFamily="34" charset="0"/>
              </a:rPr>
              <a:t>strategy </a:t>
            </a:r>
            <a:r>
              <a:rPr lang="en-IN" sz="1600" b="1" dirty="0">
                <a:latin typeface="Calibri" pitchFamily="34" charset="0"/>
                <a:cs typeface="Calibri" pitchFamily="34" charset="0"/>
              </a:rPr>
              <a:t>and methodology </a:t>
            </a:r>
            <a:r>
              <a:rPr lang="en-IN" sz="1600" dirty="0">
                <a:latin typeface="Calibri" pitchFamily="34" charset="0"/>
                <a:cs typeface="Calibri" pitchFamily="34" charset="0"/>
              </a:rPr>
              <a:t>for developing and implementing the </a:t>
            </a:r>
            <a:r>
              <a:rPr lang="en-GB" sz="1600" dirty="0" smtClean="0">
                <a:latin typeface="Calibri" pitchFamily="34" charset="0"/>
                <a:cs typeface="Calibri" pitchFamily="34" charset="0"/>
              </a:rPr>
              <a:t>on real estate price prediction using machine learning are</a:t>
            </a:r>
            <a:r>
              <a:rPr lang="en-IN" sz="1600" dirty="0" smtClean="0">
                <a:latin typeface="Calibri" pitchFamily="34" charset="0"/>
                <a:cs typeface="Calibri" pitchFamily="34" charset="0"/>
              </a:rPr>
              <a:t>:</a:t>
            </a:r>
          </a:p>
          <a:p>
            <a:pPr marL="0" indent="0">
              <a:spcBef>
                <a:spcPct val="20000"/>
              </a:spcBef>
              <a:spcAft>
                <a:spcPts val="600"/>
              </a:spcAft>
            </a:pPr>
            <a:r>
              <a:rPr lang="en-IN" sz="1600" b="1" dirty="0" smtClean="0">
                <a:latin typeface="Calibri" pitchFamily="34" charset="0"/>
                <a:ea typeface="Calibri"/>
                <a:cs typeface="Calibri" pitchFamily="34" charset="0"/>
              </a:rPr>
              <a:t>Data Collection: </a:t>
            </a:r>
            <a:r>
              <a:rPr lang="en-GB" sz="1600" dirty="0" smtClean="0">
                <a:latin typeface="Calibri" pitchFamily="34" charset="0"/>
                <a:cs typeface="Calibri" pitchFamily="34" charset="0"/>
              </a:rPr>
              <a:t> E.g., House age, Distance to the nearest MRT station, Number of convenience stores, Latitude, Longitude, House price of unit area.</a:t>
            </a:r>
          </a:p>
          <a:p>
            <a:pPr marL="0" lvl="1" indent="0">
              <a:spcBef>
                <a:spcPct val="20000"/>
              </a:spcBef>
              <a:spcAft>
                <a:spcPts val="600"/>
              </a:spcAft>
            </a:pPr>
            <a:r>
              <a:rPr lang="en-IN" sz="1600" b="1" dirty="0" smtClean="0">
                <a:latin typeface="Calibri" pitchFamily="34" charset="0"/>
                <a:ea typeface="Calibri"/>
                <a:cs typeface="Calibri" pitchFamily="34" charset="0"/>
              </a:rPr>
              <a:t>Data Pre-processing: </a:t>
            </a:r>
            <a:r>
              <a:rPr lang="en-GB" sz="1600" dirty="0" smtClean="0">
                <a:latin typeface="Calibri" pitchFamily="34" charset="0"/>
                <a:ea typeface="Calibri"/>
                <a:cs typeface="Calibri" pitchFamily="34" charset="0"/>
              </a:rPr>
              <a:t>We can use function like drop() and in encoding(e.g., one-hot encoding, binary encoding)</a:t>
            </a:r>
          </a:p>
          <a:p>
            <a:pPr marL="0" lvl="1" indent="0">
              <a:spcBef>
                <a:spcPct val="20000"/>
              </a:spcBef>
              <a:spcAft>
                <a:spcPts val="600"/>
              </a:spcAft>
            </a:pPr>
            <a:r>
              <a:rPr lang="en-GB" sz="1600" b="1" dirty="0" smtClean="0">
                <a:latin typeface="Calibri" pitchFamily="34" charset="0"/>
                <a:cs typeface="Calibri" pitchFamily="34" charset="0"/>
              </a:rPr>
              <a:t>Model Selection: </a:t>
            </a:r>
            <a:r>
              <a:rPr lang="en-GB" sz="1600" dirty="0" smtClean="0">
                <a:latin typeface="Calibri" pitchFamily="34" charset="0"/>
                <a:cs typeface="Calibri" pitchFamily="34" charset="0"/>
              </a:rPr>
              <a:t>E.g., linear regression, Decision Tree.</a:t>
            </a:r>
          </a:p>
          <a:p>
            <a:pPr marL="0" lvl="1" indent="0">
              <a:spcBef>
                <a:spcPct val="20000"/>
              </a:spcBef>
              <a:spcAft>
                <a:spcPts val="600"/>
              </a:spcAft>
            </a:pPr>
            <a:r>
              <a:rPr lang="en-GB" sz="1600" b="1" dirty="0" smtClean="0">
                <a:latin typeface="Calibri" pitchFamily="34" charset="0"/>
                <a:cs typeface="Calibri" pitchFamily="34" charset="0"/>
              </a:rPr>
              <a:t>Model Training: </a:t>
            </a:r>
            <a:r>
              <a:rPr lang="en-GB" sz="1600" dirty="0" smtClean="0">
                <a:latin typeface="Calibri" pitchFamily="34" charset="0"/>
                <a:cs typeface="Calibri" pitchFamily="34" charset="0"/>
              </a:rPr>
              <a:t>Select the pre-processed data into training and testing sets.</a:t>
            </a:r>
          </a:p>
          <a:p>
            <a:pPr marL="0" lvl="1" indent="0">
              <a:spcBef>
                <a:spcPct val="20000"/>
              </a:spcBef>
              <a:spcAft>
                <a:spcPts val="600"/>
              </a:spcAft>
            </a:pPr>
            <a:r>
              <a:rPr lang="en-GB" sz="1600" b="1" dirty="0" smtClean="0">
                <a:latin typeface="Calibri" pitchFamily="34" charset="0"/>
                <a:cs typeface="Calibri" pitchFamily="34" charset="0"/>
              </a:rPr>
              <a:t>Evaluation: </a:t>
            </a:r>
            <a:r>
              <a:rPr lang="en-GB" sz="1600" dirty="0" smtClean="0">
                <a:latin typeface="Calibri" pitchFamily="34" charset="0"/>
                <a:cs typeface="Calibri" pitchFamily="34" charset="0"/>
              </a:rPr>
              <a:t>E.g., Mean Squared Error(</a:t>
            </a:r>
            <a:r>
              <a:rPr lang="en-GB" sz="1600" dirty="0" err="1" smtClean="0">
                <a:latin typeface="Calibri" pitchFamily="34" charset="0"/>
                <a:cs typeface="Calibri" pitchFamily="34" charset="0"/>
              </a:rPr>
              <a:t>mse</a:t>
            </a:r>
            <a:r>
              <a:rPr lang="en-GB" sz="1600" dirty="0" smtClean="0">
                <a:latin typeface="Calibri" pitchFamily="34" charset="0"/>
                <a:cs typeface="Calibri" pitchFamily="34" charset="0"/>
              </a:rPr>
              <a:t>), Root Mean Squared Error(</a:t>
            </a:r>
            <a:r>
              <a:rPr lang="en-GB" sz="1600" dirty="0" err="1" smtClean="0">
                <a:latin typeface="Calibri" pitchFamily="34" charset="0"/>
                <a:cs typeface="Calibri" pitchFamily="34" charset="0"/>
              </a:rPr>
              <a:t>rmse</a:t>
            </a:r>
            <a:r>
              <a:rPr lang="en-GB" sz="1600" dirty="0" smtClean="0">
                <a:latin typeface="Calibri" pitchFamily="34" charset="0"/>
                <a:cs typeface="Calibri" pitchFamily="34" charset="0"/>
              </a:rPr>
              <a:t>), Mean Absolute Error(</a:t>
            </a:r>
            <a:r>
              <a:rPr lang="en-GB" sz="1600" dirty="0" err="1" smtClean="0">
                <a:latin typeface="Calibri" pitchFamily="34" charset="0"/>
                <a:cs typeface="Calibri" pitchFamily="34" charset="0"/>
              </a:rPr>
              <a:t>mae</a:t>
            </a:r>
            <a:r>
              <a:rPr lang="en-GB" sz="1600" dirty="0" smtClean="0">
                <a:latin typeface="Calibri" pitchFamily="34" charset="0"/>
                <a:cs typeface="Calibri" pitchFamily="34" charset="0"/>
              </a:rPr>
              <a:t>).</a:t>
            </a:r>
            <a:endParaRPr lang="en-GB" sz="1600" b="1" dirty="0" smtClean="0">
              <a:latin typeface="Calibri" pitchFamily="34" charset="0"/>
              <a:cs typeface="Calibri" pitchFamily="34" charset="0"/>
            </a:endParaRPr>
          </a:p>
          <a:p>
            <a:pPr marL="305435" indent="-305435">
              <a:spcBef>
                <a:spcPct val="20000"/>
              </a:spcBef>
              <a:spcAft>
                <a:spcPts val="600"/>
              </a:spcAft>
              <a:buNone/>
            </a:pPr>
            <a:r>
              <a:rPr lang="en-IN" sz="1600" b="1" u="sng" dirty="0" smtClean="0">
                <a:latin typeface="Calibri" pitchFamily="34" charset="0"/>
                <a:cs typeface="Calibri" pitchFamily="34" charset="0"/>
              </a:rPr>
              <a:t>Library </a:t>
            </a:r>
            <a:r>
              <a:rPr lang="en-IN" sz="1600" b="1" u="sng" dirty="0">
                <a:latin typeface="Calibri" pitchFamily="34" charset="0"/>
                <a:cs typeface="Calibri" pitchFamily="34" charset="0"/>
              </a:rPr>
              <a:t>required to build the </a:t>
            </a:r>
            <a:r>
              <a:rPr lang="en-IN" sz="1600" b="1" u="sng" dirty="0" smtClean="0">
                <a:latin typeface="Calibri" pitchFamily="34" charset="0"/>
                <a:cs typeface="Calibri" pitchFamily="34" charset="0"/>
              </a:rPr>
              <a:t>model:</a:t>
            </a:r>
            <a:r>
              <a:rPr lang="en-IN" sz="1600" dirty="0" smtClean="0">
                <a:latin typeface="Calibri" pitchFamily="34" charset="0"/>
                <a:cs typeface="Calibri" pitchFamily="34" charset="0"/>
              </a:rPr>
              <a:t> </a:t>
            </a:r>
            <a:r>
              <a:rPr lang="en-GB" sz="1600" dirty="0" smtClean="0">
                <a:latin typeface="Calibri" pitchFamily="34" charset="0"/>
                <a:cs typeface="Calibri" pitchFamily="34" charset="0"/>
              </a:rPr>
              <a:t>Here are the essential libraries to build the model for real estate price prediction:</a:t>
            </a:r>
          </a:p>
          <a:p>
            <a:pPr marL="305435" indent="-305435">
              <a:spcBef>
                <a:spcPct val="20000"/>
              </a:spcBef>
              <a:spcAft>
                <a:spcPts val="600"/>
              </a:spcAft>
            </a:pPr>
            <a:r>
              <a:rPr lang="en-GB" sz="1600" b="1" dirty="0" smtClean="0">
                <a:latin typeface="Calibri" pitchFamily="34" charset="0"/>
                <a:cs typeface="Calibri" pitchFamily="34" charset="0"/>
              </a:rPr>
              <a:t>Pandas: </a:t>
            </a:r>
            <a:r>
              <a:rPr lang="en-GB" sz="1600" dirty="0" smtClean="0">
                <a:latin typeface="Calibri" pitchFamily="34" charset="0"/>
                <a:cs typeface="Calibri" pitchFamily="34" charset="0"/>
              </a:rPr>
              <a:t>It is used for data manipulation and analysis.</a:t>
            </a:r>
          </a:p>
          <a:p>
            <a:pPr marL="305435" indent="-305435">
              <a:spcBef>
                <a:spcPct val="20000"/>
              </a:spcBef>
              <a:spcAft>
                <a:spcPts val="600"/>
              </a:spcAft>
            </a:pPr>
            <a:r>
              <a:rPr lang="en-GB" sz="1600" dirty="0" err="1" smtClean="0">
                <a:latin typeface="Calibri" pitchFamily="34" charset="0"/>
                <a:cs typeface="Calibri" pitchFamily="34" charset="0"/>
              </a:rPr>
              <a:t>NumPy</a:t>
            </a:r>
            <a:r>
              <a:rPr lang="en-GB" sz="1600" dirty="0" smtClean="0">
                <a:latin typeface="Calibri" pitchFamily="34" charset="0"/>
                <a:cs typeface="Calibri" pitchFamily="34" charset="0"/>
              </a:rPr>
              <a:t>: It is used for numerical computations on array.</a:t>
            </a:r>
            <a:endParaRPr lang="en-IN" sz="1600" b="1" dirty="0" smtClean="0">
              <a:latin typeface="Calibri" pitchFamily="34" charset="0"/>
              <a:cs typeface="Calibri" pitchFamily="34" charset="0"/>
            </a:endParaRPr>
          </a:p>
          <a:p>
            <a:pPr marL="305435" indent="-305435">
              <a:spcBef>
                <a:spcPct val="20000"/>
              </a:spcBef>
              <a:spcAft>
                <a:spcPts val="600"/>
              </a:spcAft>
            </a:pPr>
            <a:r>
              <a:rPr lang="en-GB" sz="1600" dirty="0" err="1" smtClean="0">
                <a:latin typeface="Calibri" pitchFamily="34" charset="0"/>
                <a:cs typeface="Calibri" pitchFamily="34" charset="0"/>
              </a:rPr>
              <a:t>scikit</a:t>
            </a:r>
            <a:r>
              <a:rPr lang="en-GB" sz="1600" dirty="0" smtClean="0">
                <a:latin typeface="Calibri" pitchFamily="34" charset="0"/>
                <a:cs typeface="Calibri" pitchFamily="34" charset="0"/>
              </a:rPr>
              <a:t>-learn (</a:t>
            </a:r>
            <a:r>
              <a:rPr lang="en-GB" sz="1600" dirty="0" err="1" smtClean="0">
                <a:latin typeface="Calibri" pitchFamily="34" charset="0"/>
                <a:cs typeface="Calibri" pitchFamily="34" charset="0"/>
              </a:rPr>
              <a:t>sklearn</a:t>
            </a:r>
            <a:r>
              <a:rPr lang="en-GB" sz="1600" dirty="0" smtClean="0">
                <a:latin typeface="Calibri" pitchFamily="34" charset="0"/>
                <a:cs typeface="Calibri" pitchFamily="34" charset="0"/>
              </a:rPr>
              <a:t>): It provides various algorithms for regression (like Linear Regression, Random Forest </a:t>
            </a:r>
            <a:r>
              <a:rPr lang="en-GB" sz="1600" dirty="0" err="1" smtClean="0">
                <a:latin typeface="Calibri" pitchFamily="34" charset="0"/>
                <a:cs typeface="Calibri" pitchFamily="34" charset="0"/>
              </a:rPr>
              <a:t>Regressor</a:t>
            </a:r>
            <a:r>
              <a:rPr lang="en-GB" sz="1600" dirty="0" smtClean="0">
                <a:latin typeface="Calibri" pitchFamily="34" charset="0"/>
                <a:cs typeface="Calibri" pitchFamily="34" charset="0"/>
              </a:rPr>
              <a:t>, Gradient Boosting </a:t>
            </a:r>
            <a:r>
              <a:rPr lang="en-GB" sz="1600" dirty="0" err="1" smtClean="0">
                <a:latin typeface="Calibri" pitchFamily="34" charset="0"/>
                <a:cs typeface="Calibri" pitchFamily="34" charset="0"/>
              </a:rPr>
              <a:t>Regressors</a:t>
            </a:r>
            <a:r>
              <a:rPr lang="en-GB" sz="1600" dirty="0" smtClean="0">
                <a:latin typeface="Calibri" pitchFamily="34" charset="0"/>
                <a:cs typeface="Calibri" pitchFamily="34" charset="0"/>
              </a:rPr>
              <a:t>, etc.), tools for data </a:t>
            </a:r>
            <a:r>
              <a:rPr lang="en-GB" sz="1600" dirty="0" err="1" smtClean="0">
                <a:latin typeface="Calibri" pitchFamily="34" charset="0"/>
                <a:cs typeface="Calibri" pitchFamily="34" charset="0"/>
              </a:rPr>
              <a:t>preprocessing</a:t>
            </a:r>
            <a:r>
              <a:rPr lang="en-GB" sz="1600" dirty="0" smtClean="0">
                <a:latin typeface="Calibri" pitchFamily="34" charset="0"/>
                <a:cs typeface="Calibri" pitchFamily="34" charset="0"/>
              </a:rPr>
              <a:t> (like scaling, encoding) and evaluation metrics (like MSE, RMSE, R-squared).</a:t>
            </a:r>
            <a:endParaRPr lang="en-GB" sz="1600" u="sng" dirty="0">
              <a:latin typeface="Calibri" pitchFamily="34" charset="0"/>
              <a:cs typeface="Calibri" pitchFamily="34" charset="0"/>
            </a:endParaRPr>
          </a:p>
        </p:txBody>
      </p:sp>
    </p:spTree>
    <p:extLst>
      <p:ext uri="{BB962C8B-B14F-4D97-AF65-F5344CB8AC3E}">
        <p14:creationId xmlns="" xmlns:p14="http://schemas.microsoft.com/office/powerpoint/2010/main" val="35011251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Algorithm &amp; Deployment</a:t>
            </a:r>
            <a:endParaRPr lang="en-US" sz="5400" dirty="0"/>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Autofit/>
          </a:bodyPr>
          <a:lstStyle/>
          <a:p>
            <a:pPr marL="305435" indent="-305435">
              <a:spcBef>
                <a:spcPct val="20000"/>
              </a:spcBef>
              <a:spcAft>
                <a:spcPts val="600"/>
              </a:spcAft>
              <a:buNone/>
            </a:pPr>
            <a:r>
              <a:rPr lang="en-GB" sz="1600" b="1" dirty="0" smtClean="0">
                <a:latin typeface="Calibri" pitchFamily="34" charset="0"/>
                <a:cs typeface="Calibri" pitchFamily="34" charset="0"/>
              </a:rPr>
              <a:t>For a real estate price prediction system using machine learning,  </a:t>
            </a:r>
          </a:p>
          <a:p>
            <a:pPr marL="305435" indent="-305435">
              <a:spcBef>
                <a:spcPct val="20000"/>
              </a:spcBef>
              <a:spcAft>
                <a:spcPts val="600"/>
              </a:spcAft>
              <a:buFont typeface="Arial"/>
              <a:buChar char="•"/>
            </a:pPr>
            <a:r>
              <a:rPr lang="en-IN" sz="1600" b="1" dirty="0" smtClean="0">
                <a:latin typeface="Calibri" pitchFamily="34" charset="0"/>
                <a:cs typeface="Calibri" pitchFamily="34" charset="0"/>
              </a:rPr>
              <a:t>Algorithm </a:t>
            </a:r>
            <a:r>
              <a:rPr lang="en-IN" sz="1600" b="1" dirty="0">
                <a:latin typeface="Calibri" pitchFamily="34" charset="0"/>
                <a:cs typeface="Calibri" pitchFamily="34" charset="0"/>
              </a:rPr>
              <a:t>Selection:</a:t>
            </a:r>
            <a:endParaRPr lang="en-IN" sz="1600" dirty="0">
              <a:latin typeface="Calibri" pitchFamily="34" charset="0"/>
              <a:cs typeface="Calibri" pitchFamily="34" charset="0"/>
            </a:endParaRPr>
          </a:p>
          <a:p>
            <a:pPr marL="629920" lvl="1" indent="-305435">
              <a:spcBef>
                <a:spcPct val="20000"/>
              </a:spcBef>
              <a:spcAft>
                <a:spcPts val="600"/>
              </a:spcAft>
              <a:buFont typeface="Arial"/>
              <a:buChar char="•"/>
            </a:pPr>
            <a:r>
              <a:rPr lang="en-GB" sz="1600" b="1" dirty="0" smtClean="0">
                <a:latin typeface="Calibri" pitchFamily="34" charset="0"/>
                <a:cs typeface="Calibri" pitchFamily="34" charset="0"/>
              </a:rPr>
              <a:t>Linear Regression </a:t>
            </a:r>
            <a:r>
              <a:rPr lang="en-IN" sz="1600" b="1" dirty="0" smtClean="0">
                <a:latin typeface="Calibri" pitchFamily="34" charset="0"/>
                <a:cs typeface="Calibri" pitchFamily="34" charset="0"/>
              </a:rPr>
              <a:t>Algorithm</a:t>
            </a:r>
            <a:r>
              <a:rPr lang="en-IN" sz="1600" dirty="0" smtClean="0">
                <a:latin typeface="Calibri" pitchFamily="34" charset="0"/>
                <a:cs typeface="Calibri" pitchFamily="34" charset="0"/>
              </a:rPr>
              <a:t>:</a:t>
            </a:r>
            <a:r>
              <a:rPr lang="en-GB" sz="1600" dirty="0" smtClean="0">
                <a:latin typeface="Calibri" pitchFamily="34" charset="0"/>
                <a:cs typeface="Calibri" pitchFamily="34" charset="0"/>
              </a:rPr>
              <a:t> It assumes a linear relationship between the features (e.g., House </a:t>
            </a:r>
            <a:r>
              <a:rPr lang="en-GB" sz="1600" dirty="0" smtClean="0">
                <a:latin typeface="Calibri" pitchFamily="34" charset="0"/>
                <a:cs typeface="Calibri" pitchFamily="34" charset="0"/>
              </a:rPr>
              <a:t>age, </a:t>
            </a:r>
            <a:r>
              <a:rPr lang="en-GB" sz="1600" dirty="0" smtClean="0">
                <a:latin typeface="Calibri" pitchFamily="34" charset="0"/>
                <a:cs typeface="Calibri" pitchFamily="34" charset="0"/>
              </a:rPr>
              <a:t>Latitude, Longitude and the target variable (price)</a:t>
            </a:r>
          </a:p>
          <a:p>
            <a:pPr marL="629920" lvl="1" indent="-305435">
              <a:spcBef>
                <a:spcPct val="20000"/>
              </a:spcBef>
              <a:spcAft>
                <a:spcPts val="600"/>
              </a:spcAft>
              <a:buFont typeface="Arial"/>
              <a:buChar char="•"/>
            </a:pPr>
            <a:r>
              <a:rPr lang="en-GB" sz="1600" b="1" dirty="0" smtClean="0">
                <a:latin typeface="Calibri" pitchFamily="34" charset="0"/>
                <a:cs typeface="Calibri" pitchFamily="34" charset="0"/>
              </a:rPr>
              <a:t>Random Forest Regression: </a:t>
            </a:r>
            <a:r>
              <a:rPr lang="en-GB" sz="1600" dirty="0" smtClean="0">
                <a:latin typeface="Calibri" pitchFamily="34" charset="0"/>
                <a:cs typeface="Calibri" pitchFamily="34" charset="0"/>
              </a:rPr>
              <a:t>It is used to address </a:t>
            </a:r>
            <a:r>
              <a:rPr lang="en-GB" sz="1600" dirty="0" err="1" smtClean="0">
                <a:latin typeface="Calibri" pitchFamily="34" charset="0"/>
                <a:cs typeface="Calibri" pitchFamily="34" charset="0"/>
              </a:rPr>
              <a:t>overfitting</a:t>
            </a:r>
            <a:r>
              <a:rPr lang="en-GB" sz="1600" dirty="0" smtClean="0">
                <a:latin typeface="Calibri" pitchFamily="34" charset="0"/>
                <a:cs typeface="Calibri" pitchFamily="34" charset="0"/>
              </a:rPr>
              <a:t> issue, this often leads to more accurate and robust predictions for real estate prices.</a:t>
            </a:r>
            <a:endParaRPr lang="en-IN" sz="1600" dirty="0">
              <a:latin typeface="Calibri" pitchFamily="34" charset="0"/>
              <a:cs typeface="Calibri" pitchFamily="34" charset="0"/>
            </a:endParaRPr>
          </a:p>
          <a:p>
            <a:pPr marL="305435" indent="-305435">
              <a:spcBef>
                <a:spcPct val="20000"/>
              </a:spcBef>
              <a:spcAft>
                <a:spcPts val="600"/>
              </a:spcAft>
              <a:buFont typeface="Arial"/>
              <a:buChar char="•"/>
            </a:pPr>
            <a:r>
              <a:rPr lang="en-IN" sz="1600" b="1" dirty="0">
                <a:latin typeface="Calibri" pitchFamily="34" charset="0"/>
                <a:cs typeface="Calibri" pitchFamily="34" charset="0"/>
              </a:rPr>
              <a:t>Data Input</a:t>
            </a:r>
            <a:r>
              <a:rPr lang="en-IN" sz="1600" b="1" dirty="0" smtClean="0">
                <a:latin typeface="Calibri" pitchFamily="34" charset="0"/>
                <a:cs typeface="Calibri" pitchFamily="34" charset="0"/>
              </a:rPr>
              <a:t>:</a:t>
            </a:r>
            <a:endParaRPr lang="en-IN" sz="1600" dirty="0">
              <a:latin typeface="Calibri" pitchFamily="34" charset="0"/>
              <a:cs typeface="Calibri" pitchFamily="34" charset="0"/>
            </a:endParaRPr>
          </a:p>
          <a:p>
            <a:pPr marL="629920" lvl="1" indent="-305435">
              <a:spcBef>
                <a:spcPct val="20000"/>
              </a:spcBef>
              <a:spcAft>
                <a:spcPts val="600"/>
              </a:spcAft>
              <a:buNone/>
            </a:pPr>
            <a:r>
              <a:rPr lang="en-IN" sz="1600" dirty="0" smtClean="0">
                <a:latin typeface="Calibri" pitchFamily="34" charset="0"/>
                <a:cs typeface="Calibri" pitchFamily="34" charset="0"/>
              </a:rPr>
              <a:t>The </a:t>
            </a:r>
            <a:r>
              <a:rPr lang="en-IN" sz="1600" dirty="0">
                <a:latin typeface="Calibri" pitchFamily="34" charset="0"/>
                <a:cs typeface="Calibri" pitchFamily="34" charset="0"/>
              </a:rPr>
              <a:t>input features used by the algorithm, </a:t>
            </a:r>
            <a:r>
              <a:rPr lang="en-IN" sz="1600" dirty="0" smtClean="0">
                <a:latin typeface="Calibri" pitchFamily="34" charset="0"/>
                <a:cs typeface="Calibri" pitchFamily="34" charset="0"/>
              </a:rPr>
              <a:t>are </a:t>
            </a:r>
            <a:r>
              <a:rPr lang="en-GB" sz="1600" dirty="0" smtClean="0">
                <a:latin typeface="Calibri" pitchFamily="34" charset="0"/>
                <a:cs typeface="Calibri" pitchFamily="34" charset="0"/>
              </a:rPr>
              <a:t>., House age, Distance to the nearest MRT station, Number of convenience stores, Latitude, Longitude and House price of unit area.</a:t>
            </a:r>
            <a:endParaRPr lang="en-IN" sz="1600" dirty="0">
              <a:latin typeface="Calibri" pitchFamily="34" charset="0"/>
              <a:cs typeface="Calibri" pitchFamily="34" charset="0"/>
            </a:endParaRPr>
          </a:p>
          <a:p>
            <a:pPr marL="305435" indent="-305435">
              <a:spcBef>
                <a:spcPct val="20000"/>
              </a:spcBef>
              <a:spcAft>
                <a:spcPts val="600"/>
              </a:spcAft>
              <a:buFont typeface="Arial"/>
              <a:buChar char="•"/>
            </a:pPr>
            <a:r>
              <a:rPr lang="en-IN" sz="1600" b="1" dirty="0">
                <a:latin typeface="Calibri" pitchFamily="34" charset="0"/>
                <a:cs typeface="Calibri" pitchFamily="34" charset="0"/>
              </a:rPr>
              <a:t>Training </a:t>
            </a:r>
            <a:r>
              <a:rPr lang="en-IN" sz="1600" b="1" dirty="0" smtClean="0">
                <a:latin typeface="Calibri" pitchFamily="34" charset="0"/>
                <a:cs typeface="Calibri" pitchFamily="34" charset="0"/>
              </a:rPr>
              <a:t>Process(work flow):</a:t>
            </a:r>
            <a:endParaRPr lang="en-IN" sz="1600" dirty="0">
              <a:latin typeface="Calibri" pitchFamily="34" charset="0"/>
              <a:cs typeface="Calibri" pitchFamily="34" charset="0"/>
            </a:endParaRPr>
          </a:p>
          <a:p>
            <a:pPr marL="305435" indent="-305435">
              <a:spcBef>
                <a:spcPct val="20000"/>
              </a:spcBef>
              <a:spcAft>
                <a:spcPts val="600"/>
              </a:spcAft>
              <a:buNone/>
            </a:pPr>
            <a:r>
              <a:rPr lang="en-GB" sz="1600" dirty="0" smtClean="0">
                <a:latin typeface="Calibri" pitchFamily="34" charset="0"/>
                <a:cs typeface="Calibri" pitchFamily="34" charset="0"/>
              </a:rPr>
              <a:t>	Data Collection </a:t>
            </a:r>
            <a:r>
              <a:rPr lang="en-GB" sz="1600" b="1" dirty="0" smtClean="0">
                <a:latin typeface="Calibri" pitchFamily="34" charset="0"/>
                <a:cs typeface="Calibri" pitchFamily="34" charset="0"/>
              </a:rPr>
              <a:t>-&gt;</a:t>
            </a:r>
            <a:r>
              <a:rPr lang="en-GB" sz="1600" dirty="0" smtClean="0">
                <a:latin typeface="Calibri" pitchFamily="34" charset="0"/>
                <a:cs typeface="Calibri" pitchFamily="34" charset="0"/>
              </a:rPr>
              <a:t> Data Preparation</a:t>
            </a:r>
            <a:r>
              <a:rPr lang="en-GB" sz="1600" b="1" dirty="0" smtClean="0">
                <a:latin typeface="Calibri" pitchFamily="34" charset="0"/>
                <a:cs typeface="Calibri" pitchFamily="34" charset="0"/>
              </a:rPr>
              <a:t> -&gt; </a:t>
            </a:r>
            <a:r>
              <a:rPr lang="en-GB" sz="1600" dirty="0" smtClean="0">
                <a:latin typeface="Calibri" pitchFamily="34" charset="0"/>
                <a:cs typeface="Calibri" pitchFamily="34" charset="0"/>
              </a:rPr>
              <a:t>Model Initialization </a:t>
            </a:r>
            <a:r>
              <a:rPr lang="en-GB" sz="1600" b="1" dirty="0" smtClean="0">
                <a:latin typeface="Calibri" pitchFamily="34" charset="0"/>
                <a:cs typeface="Calibri" pitchFamily="34" charset="0"/>
              </a:rPr>
              <a:t>-&gt;</a:t>
            </a:r>
            <a:r>
              <a:rPr lang="en-GB" sz="1600" dirty="0" smtClean="0">
                <a:latin typeface="Calibri" pitchFamily="34" charset="0"/>
                <a:cs typeface="Calibri" pitchFamily="34" charset="0"/>
              </a:rPr>
              <a:t> Model Fitting</a:t>
            </a:r>
            <a:r>
              <a:rPr lang="en-GB" sz="1600" b="1" dirty="0" smtClean="0">
                <a:latin typeface="Calibri" pitchFamily="34" charset="0"/>
                <a:cs typeface="Calibri" pitchFamily="34" charset="0"/>
              </a:rPr>
              <a:t> -&gt; </a:t>
            </a:r>
            <a:r>
              <a:rPr lang="en-GB" sz="1600" dirty="0" smtClean="0">
                <a:latin typeface="Calibri" pitchFamily="34" charset="0"/>
                <a:cs typeface="Calibri" pitchFamily="34" charset="0"/>
              </a:rPr>
              <a:t>Resulting Trained Model</a:t>
            </a:r>
          </a:p>
          <a:p>
            <a:pPr marL="305435" indent="-305435">
              <a:spcBef>
                <a:spcPct val="20000"/>
              </a:spcBef>
              <a:spcAft>
                <a:spcPts val="600"/>
              </a:spcAft>
              <a:buFont typeface="Arial"/>
              <a:buChar char="•"/>
            </a:pPr>
            <a:r>
              <a:rPr lang="en-IN" sz="1600" b="1" dirty="0" smtClean="0">
                <a:latin typeface="Calibri" pitchFamily="34" charset="0"/>
                <a:cs typeface="Calibri" pitchFamily="34" charset="0"/>
              </a:rPr>
              <a:t>Prediction Process:</a:t>
            </a:r>
          </a:p>
          <a:p>
            <a:pPr marL="629920" lvl="1" indent="-305435">
              <a:spcBef>
                <a:spcPct val="20000"/>
              </a:spcBef>
              <a:spcAft>
                <a:spcPts val="600"/>
              </a:spcAft>
              <a:buNone/>
            </a:pPr>
            <a:r>
              <a:rPr lang="en-IN" sz="1600" dirty="0" smtClean="0">
                <a:latin typeface="Calibri" pitchFamily="34" charset="0"/>
                <a:cs typeface="Calibri" pitchFamily="34" charset="0"/>
              </a:rPr>
              <a:t>It can be used to predict the price of properties just by providing a data set of that property(e.g., House age, Latitude, Longitude)</a:t>
            </a:r>
          </a:p>
        </p:txBody>
      </p:sp>
    </p:spTree>
    <p:extLst>
      <p:ext uri="{BB962C8B-B14F-4D97-AF65-F5344CB8AC3E}">
        <p14:creationId xmlns="" xmlns:p14="http://schemas.microsoft.com/office/powerpoint/2010/main" val="1199084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t>
            </a:r>
            <a:endParaRPr lang="en-US" dirty="0"/>
          </a:p>
        </p:txBody>
      </p:sp>
      <p:sp>
        <p:nvSpPr>
          <p:cNvPr id="2" name="Title 1">
            <a:extLst>
              <a:ext uri="{FF2B5EF4-FFF2-40B4-BE49-F238E27FC236}">
                <a16:creationId xmlns=""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624536" y="1877437"/>
            <a:ext cx="4070345" cy="369332"/>
          </a:xfrm>
          <a:prstGeom prst="rect">
            <a:avLst/>
          </a:prstGeom>
          <a:noFill/>
        </p:spPr>
        <p:txBody>
          <a:bodyPr wrap="none" rtlCol="0">
            <a:spAutoFit/>
          </a:bodyPr>
          <a:lstStyle/>
          <a:p>
            <a:r>
              <a:rPr lang="en-GB" b="1" dirty="0" smtClean="0"/>
              <a:t>Result for Linear Regression Model</a:t>
            </a:r>
            <a:endParaRPr lang="en-GB" b="1" dirty="0"/>
          </a:p>
        </p:txBody>
      </p:sp>
      <p:pic>
        <p:nvPicPr>
          <p:cNvPr id="3" name="Content Placeholder 2"/>
          <p:cNvPicPr>
            <a:picLocks noGrp="1" noChangeAspect="1" noChangeArrowheads="1"/>
          </p:cNvPicPr>
          <p:nvPr>
            <p:ph idx="1"/>
          </p:nvPr>
        </p:nvPicPr>
        <p:blipFill>
          <a:blip r:embed="rId2"/>
          <a:srcRect/>
          <a:stretch>
            <a:fillRect/>
          </a:stretch>
        </p:blipFill>
        <p:spPr bwMode="auto">
          <a:xfrm>
            <a:off x="6556104" y="2243914"/>
            <a:ext cx="4815530" cy="4205524"/>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719847" y="2665380"/>
            <a:ext cx="5330758" cy="3735420"/>
          </a:xfrm>
          <a:prstGeom prst="rect">
            <a:avLst/>
          </a:prstGeom>
          <a:noFill/>
          <a:ln w="9525">
            <a:noFill/>
            <a:miter lim="800000"/>
            <a:headEnd/>
            <a:tailEnd/>
          </a:ln>
          <a:effectLst/>
        </p:spPr>
      </p:pic>
      <p:sp>
        <p:nvSpPr>
          <p:cNvPr id="15" name="TextBox 14"/>
          <p:cNvSpPr txBox="1"/>
          <p:nvPr/>
        </p:nvSpPr>
        <p:spPr>
          <a:xfrm>
            <a:off x="787940" y="1760705"/>
            <a:ext cx="5155659" cy="923330"/>
          </a:xfrm>
          <a:prstGeom prst="rect">
            <a:avLst/>
          </a:prstGeom>
          <a:noFill/>
        </p:spPr>
        <p:txBody>
          <a:bodyPr wrap="square" rtlCol="0">
            <a:spAutoFit/>
          </a:bodyPr>
          <a:lstStyle/>
          <a:p>
            <a:r>
              <a:rPr lang="en-GB" b="1" dirty="0" smtClean="0"/>
              <a:t>The diagonal dashed line represents where the actual and predicted values would be equal</a:t>
            </a:r>
            <a:r>
              <a:rPr lang="en-GB" dirty="0" smtClean="0"/>
              <a:t>.</a:t>
            </a:r>
            <a:endParaRPr lang="en-GB" dirty="0"/>
          </a:p>
        </p:txBody>
      </p:sp>
    </p:spTree>
    <p:extLst>
      <p:ext uri="{BB962C8B-B14F-4D97-AF65-F5344CB8AC3E}">
        <p14:creationId xmlns=""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Conclusion</a:t>
            </a:r>
            <a:endParaRPr lang="en-US" sz="5400" dirty="0"/>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GB" sz="1800" dirty="0" smtClean="0">
                <a:latin typeface="Calibri" pitchFamily="34" charset="0"/>
                <a:cs typeface="Calibri" pitchFamily="34" charset="0"/>
              </a:rPr>
              <a:t>In this project,</a:t>
            </a:r>
            <a:r>
              <a:rPr lang="en-GB" sz="1800" dirty="0" smtClean="0">
                <a:latin typeface="Calibri" pitchFamily="34" charset="0"/>
                <a:cs typeface="Calibri" pitchFamily="34" charset="0"/>
              </a:rPr>
              <a:t> the model makes reasonably accurate predictions for a significant portion of the test </a:t>
            </a:r>
            <a:r>
              <a:rPr lang="en-GB" sz="1800" dirty="0" smtClean="0">
                <a:latin typeface="Calibri" pitchFamily="34" charset="0"/>
                <a:cs typeface="Calibri" pitchFamily="34" charset="0"/>
              </a:rPr>
              <a:t>set that provide a accurate price for House relevant to ‘House age ,</a:t>
            </a:r>
            <a:r>
              <a:rPr lang="en-GB" sz="1800" dirty="0" smtClean="0">
                <a:latin typeface="Calibri" pitchFamily="34" charset="0"/>
                <a:cs typeface="Calibri" pitchFamily="34" charset="0"/>
              </a:rPr>
              <a:t> House age, Latitude, </a:t>
            </a:r>
            <a:r>
              <a:rPr lang="en-GB" sz="1800" dirty="0" smtClean="0">
                <a:latin typeface="Calibri" pitchFamily="34" charset="0"/>
                <a:cs typeface="Calibri" pitchFamily="34" charset="0"/>
              </a:rPr>
              <a:t>Longitude, etc.</a:t>
            </a:r>
          </a:p>
          <a:p>
            <a:pPr marL="0" indent="0">
              <a:buNone/>
            </a:pPr>
            <a:r>
              <a:rPr lang="en-GB" sz="1800" dirty="0" smtClean="0">
                <a:latin typeface="Calibri" pitchFamily="34" charset="0"/>
                <a:cs typeface="Calibri" pitchFamily="34" charset="0"/>
              </a:rPr>
              <a:t>The Actual and predicted house prices shows a “</a:t>
            </a:r>
            <a:r>
              <a:rPr lang="en-GB" sz="1800" b="1" dirty="0" smtClean="0">
                <a:latin typeface="Calibri" pitchFamily="34" charset="0"/>
                <a:cs typeface="Calibri" pitchFamily="34" charset="0"/>
              </a:rPr>
              <a:t>Positive correlation</a:t>
            </a:r>
            <a:r>
              <a:rPr lang="en-GB" sz="1800" dirty="0" smtClean="0">
                <a:latin typeface="Calibri" pitchFamily="34" charset="0"/>
                <a:cs typeface="Calibri" pitchFamily="34" charset="0"/>
              </a:rPr>
              <a:t>” , that indicate that model tends to predict higher prices for houses with higher actual prices.</a:t>
            </a:r>
          </a:p>
          <a:p>
            <a:pPr marL="0" indent="0">
              <a:buNone/>
            </a:pPr>
            <a:r>
              <a:rPr lang="en-GB" sz="1800" dirty="0" smtClean="0">
                <a:latin typeface="Calibri" pitchFamily="34" charset="0"/>
                <a:cs typeface="Calibri" pitchFamily="34" charset="0"/>
              </a:rPr>
              <a:t>The quantitative evaluation metrics like MSE indicates the average squared difference between the actual </a:t>
            </a:r>
            <a:r>
              <a:rPr lang="en-GB" sz="1800" dirty="0" smtClean="0">
                <a:latin typeface="Calibri" pitchFamily="34" charset="0"/>
                <a:cs typeface="Calibri" pitchFamily="34" charset="0"/>
              </a:rPr>
              <a:t>and predicted house prices</a:t>
            </a:r>
            <a:r>
              <a:rPr lang="en-GB" sz="1800" dirty="0" smtClean="0">
                <a:latin typeface="Calibri" pitchFamily="34" charset="0"/>
                <a:cs typeface="Calibri" pitchFamily="34" charset="0"/>
              </a:rPr>
              <a:t> , where RMSE indicates the same units of house prices.</a:t>
            </a:r>
            <a:r>
              <a:rPr lang="en-GB" sz="1800" dirty="0" smtClean="0">
                <a:latin typeface="Calibri" pitchFamily="34" charset="0"/>
                <a:cs typeface="Calibri" pitchFamily="34" charset="0"/>
              </a:rPr>
              <a:t> </a:t>
            </a:r>
            <a:endParaRPr lang="en-US" sz="1800" dirty="0">
              <a:latin typeface="Calibri" pitchFamily="34" charset="0"/>
              <a:cs typeface="Calibri" pitchFamily="34" charset="0"/>
            </a:endParaRPr>
          </a:p>
        </p:txBody>
      </p:sp>
    </p:spTree>
    <p:extLst>
      <p:ext uri="{BB962C8B-B14F-4D97-AF65-F5344CB8AC3E}">
        <p14:creationId xmlns=""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endParaRPr lang="en-US" sz="2200">
              <a:latin typeface="Franklin Gothic Book"/>
            </a:endParaRPr>
          </a:p>
          <a:p>
            <a:pPr marL="0" indent="0">
              <a:spcBef>
                <a:spcPct val="20000"/>
              </a:spcBef>
              <a:spcAft>
                <a:spcPts val="600"/>
              </a:spcAft>
              <a:buNone/>
            </a:pPr>
            <a:r>
              <a:rPr lang="en-US" sz="2200">
                <a:latin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GB" sz="2200"/>
          </a:p>
          <a:p>
            <a:pPr marL="0" indent="0">
              <a:buNone/>
            </a:pPr>
            <a:endParaRPr lang="en-GB" sz="2200"/>
          </a:p>
        </p:txBody>
      </p:sp>
    </p:spTree>
    <p:extLst>
      <p:ext uri="{BB962C8B-B14F-4D97-AF65-F5344CB8AC3E}">
        <p14:creationId xmlns=""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208</TotalTime>
  <Words>526</Words>
  <Application>Microsoft Office PowerPoint</Application>
  <PresentationFormat>Custom</PresentationFormat>
  <Paragraphs>69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Real Estate Price Prediction system</vt:lpstr>
      <vt:lpstr>OUTLINE</vt:lpstr>
      <vt:lpstr>Problem Statement</vt:lpstr>
      <vt:lpstr>Proposed Solution</vt:lpstr>
      <vt:lpstr>System  Approach</vt:lpstr>
      <vt:lpstr>Algorithm &amp; Deployment</vt:lpstr>
      <vt:lpstr>Result</vt:lpstr>
      <vt:lpstr>Conclusion</vt:lpstr>
      <vt:lpstr>Future scope</vt:lpstr>
      <vt:lpstr>References</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32</cp:revision>
  <dcterms:created xsi:type="dcterms:W3CDTF">2013-07-15T20:26:40Z</dcterms:created>
  <dcterms:modified xsi:type="dcterms:W3CDTF">2025-05-02T16:38:51Z</dcterms:modified>
</cp:coreProperties>
</file>