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5" r:id="rId5"/>
    <p:sldId id="266" r:id="rId6"/>
    <p:sldId id="275" r:id="rId7"/>
    <p:sldId id="271" r:id="rId8"/>
    <p:sldId id="277" r:id="rId9"/>
    <p:sldId id="274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datase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410312"/>
            <a:ext cx="8825658" cy="2322280"/>
          </a:xfrm>
        </p:spPr>
        <p:txBody>
          <a:bodyPr/>
          <a:lstStyle/>
          <a:p>
            <a:r>
              <a:rPr lang="en-GB" dirty="0"/>
              <a:t>Nature-Inspired CNN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2FDB-A2C2-4BA8-A487-90E8E6AF6468}"/>
              </a:ext>
            </a:extLst>
          </p:cNvPr>
          <p:cNvSpPr txBox="1">
            <a:spLocks/>
          </p:cNvSpPr>
          <p:nvPr/>
        </p:nvSpPr>
        <p:spPr>
          <a:xfrm>
            <a:off x="1683171" y="3429000"/>
            <a:ext cx="8946541" cy="255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Group members: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15140094 Mohsin Ashraf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14140062 Mushood Hanif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15140107 Mehvish Hameed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14140044 Rida Yaqoob</a:t>
            </a:r>
          </a:p>
          <a:p>
            <a:r>
              <a:rPr lang="en-GB" dirty="0"/>
              <a:t>Supervisor – </a:t>
            </a:r>
            <a:r>
              <a:rPr lang="en-GB" dirty="0">
                <a:solidFill>
                  <a:schemeClr val="tx1"/>
                </a:solidFill>
              </a:rPr>
              <a:t>Syed Qamar Askari</a:t>
            </a:r>
          </a:p>
        </p:txBody>
      </p:sp>
    </p:spTree>
    <p:extLst>
      <p:ext uri="{BB962C8B-B14F-4D97-AF65-F5344CB8AC3E}">
        <p14:creationId xmlns:p14="http://schemas.microsoft.com/office/powerpoint/2010/main" val="368929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6D0E3-0AF4-4EF2-8A5C-083AE4B79541}"/>
              </a:ext>
            </a:extLst>
          </p:cNvPr>
          <p:cNvSpPr txBox="1">
            <a:spLocks/>
          </p:cNvSpPr>
          <p:nvPr/>
        </p:nvSpPr>
        <p:spPr>
          <a:xfrm>
            <a:off x="1104293" y="148450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FD5F8B-5891-4DEE-9AC6-39246BB61A3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9188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Learning Outcomes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66A8DA-59CF-45F4-8575-0FD2DB1042C7}"/>
              </a:ext>
            </a:extLst>
          </p:cNvPr>
          <p:cNvSpPr txBox="1">
            <a:spLocks/>
          </p:cNvSpPr>
          <p:nvPr/>
        </p:nvSpPr>
        <p:spPr>
          <a:xfrm>
            <a:off x="1005439" y="1371600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Research &amp; Development</a:t>
            </a:r>
          </a:p>
          <a:p>
            <a:r>
              <a:rPr lang="en-GB" dirty="0"/>
              <a:t>Exposure to deep learning</a:t>
            </a:r>
          </a:p>
          <a:p>
            <a:r>
              <a:rPr lang="en-GB" dirty="0"/>
              <a:t>Exposure to evolutionary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378C-0A12-4059-8419-B6CA231F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C5AC-FEFB-449A-B32B-283160E8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6113"/>
            <a:ext cx="8946541" cy="553202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http://deeplearning.net/datasets/</a:t>
            </a:r>
            <a:r>
              <a:rPr lang="en-US" sz="1600" dirty="0"/>
              <a:t> (Benchmark Datasets)</a:t>
            </a:r>
          </a:p>
          <a:p>
            <a:r>
              <a:rPr lang="en-GB" sz="1600" dirty="0"/>
              <a:t>Suganuma, M., Shirakawa, S. and Nagao, T. (2017). A genetic programming approach to designing convolutional neural network architectures. </a:t>
            </a:r>
            <a:r>
              <a:rPr lang="en-GB" sz="1600" i="1" dirty="0"/>
              <a:t>Proceedings of the Genetic and Evolutionary Computation Conference on - GECCO ‘17</a:t>
            </a:r>
            <a:r>
              <a:rPr lang="en-GB" sz="1600" dirty="0"/>
              <a:t>.</a:t>
            </a:r>
          </a:p>
          <a:p>
            <a:r>
              <a:rPr lang="en-GB" sz="1600" dirty="0"/>
              <a:t>Desell, T. (2017). Large scale evolution of convolutional neural networks using volunteer computing. </a:t>
            </a:r>
            <a:r>
              <a:rPr lang="en-GB" sz="1600" i="1" dirty="0"/>
              <a:t>Proceedings of the Genetic and Evolutionary Computation Conference Companion on - GECCO ‘17</a:t>
            </a:r>
            <a:r>
              <a:rPr lang="en-GB" sz="1600" dirty="0"/>
              <a:t>.</a:t>
            </a:r>
          </a:p>
          <a:p>
            <a:r>
              <a:rPr lang="en-GB" sz="1600" dirty="0"/>
              <a:t>Krizhevsky, A., Sutskever, I. and Hinton, G. (2017). ImageNet classification with deep convolutional neural networks. </a:t>
            </a:r>
            <a:r>
              <a:rPr lang="en-GB" sz="1600" i="1" dirty="0"/>
              <a:t>Communications of the ACM</a:t>
            </a:r>
            <a:r>
              <a:rPr lang="en-GB" sz="1600" dirty="0"/>
              <a:t>, 60(6), pp.84-90.</a:t>
            </a:r>
          </a:p>
          <a:p>
            <a:r>
              <a:rPr lang="en-US" sz="1600" dirty="0"/>
              <a:t>Wang, B., Sun, Y., Xue, B. and Zhang, M. (2018). Evolving Deep Convolutional Neural Networks by Variable-Length Particle Swarm Optimization for Image Classification. </a:t>
            </a:r>
            <a:r>
              <a:rPr lang="en-US" sz="1600" i="1" dirty="0"/>
              <a:t>2018 IEEE Congress on Evolutionary Computation (CEC)</a:t>
            </a:r>
            <a:r>
              <a:rPr lang="en-US" sz="1600" dirty="0"/>
              <a:t>.</a:t>
            </a:r>
          </a:p>
          <a:p>
            <a:r>
              <a:rPr lang="en-US" sz="1600" dirty="0"/>
              <a:t>Kramer, A. and Sangiovanni-Vincentelli, A. (2019). </a:t>
            </a:r>
            <a:r>
              <a:rPr lang="en-US" sz="1600" i="1" dirty="0"/>
              <a:t>Efficient Parallel Learning Algorithms for Neural Networks</a:t>
            </a:r>
            <a:r>
              <a:rPr lang="en-US" sz="1600" dirty="0"/>
              <a:t>. [online] Papers.nips.cc. Available at: http://papers.nips.cc/paper/134-efficient-parallel-learning-algorithms-for-neural-networks [Accessed 23 Apr. 2019].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620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155" y="1340285"/>
            <a:ext cx="9568864" cy="5285984"/>
          </a:xfrm>
        </p:spPr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CNNs</a:t>
            </a:r>
          </a:p>
          <a:p>
            <a:r>
              <a:rPr lang="en-GB" dirty="0"/>
              <a:t>Evolutionary Algorithms</a:t>
            </a:r>
          </a:p>
          <a:p>
            <a:r>
              <a:rPr lang="en-GB"/>
              <a:t>Literature Review</a:t>
            </a:r>
            <a:endParaRPr lang="en-GB" dirty="0"/>
          </a:p>
          <a:p>
            <a:r>
              <a:rPr lang="en-GB" dirty="0"/>
              <a:t>Our Work</a:t>
            </a:r>
          </a:p>
          <a:p>
            <a:r>
              <a:rPr lang="en-GB" dirty="0"/>
              <a:t>Benchmarks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Scope</a:t>
            </a:r>
          </a:p>
          <a:p>
            <a:r>
              <a:rPr lang="en-GB" dirty="0"/>
              <a:t>Work-breakdown Structure</a:t>
            </a:r>
          </a:p>
          <a:p>
            <a:r>
              <a:rPr lang="en-GB" dirty="0"/>
              <a:t>Learning outcomes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915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Optimizing CNN Architecture by tuning it’s parameters using evolutionary or swarm-based algorithms.</a:t>
            </a:r>
          </a:p>
        </p:txBody>
      </p:sp>
    </p:spTree>
    <p:extLst>
      <p:ext uri="{BB962C8B-B14F-4D97-AF65-F5344CB8AC3E}">
        <p14:creationId xmlns:p14="http://schemas.microsoft.com/office/powerpoint/2010/main" val="356933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665"/>
          </a:xfrm>
        </p:spPr>
        <p:txBody>
          <a:bodyPr/>
          <a:lstStyle/>
          <a:p>
            <a:r>
              <a:rPr lang="en-GB" dirty="0"/>
              <a:t>Convolutional Neural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2792282" cy="37417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1AEA9-8ECC-4D9F-A8A5-DD8E0EDC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7903" y="1519881"/>
            <a:ext cx="9222931" cy="4736457"/>
          </a:xfrm>
        </p:spPr>
        <p:txBody>
          <a:bodyPr/>
          <a:lstStyle/>
          <a:p>
            <a:r>
              <a:rPr lang="en-GB" dirty="0"/>
              <a:t>Hierarchical Learning Network</a:t>
            </a:r>
          </a:p>
          <a:p>
            <a:r>
              <a:rPr lang="en-GB" dirty="0"/>
              <a:t>Inspired by Humans</a:t>
            </a: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AC266-4962-4462-B37C-035D1F77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972079"/>
            <a:ext cx="989380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en-GB" sz="3600" dirty="0"/>
              <a:t>Evolutionary/Swarm-based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3384"/>
            <a:ext cx="8946541" cy="51280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process resulting in the improvement of a species over the span of a few generations by adapting and learning from the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F9D1C-198B-4D00-84DF-7B2305A5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30" y="2414050"/>
            <a:ext cx="4207466" cy="42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45C8-7F96-49EC-9E4C-7C37DC8F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1118"/>
            <a:ext cx="9404723" cy="944282"/>
          </a:xfrm>
        </p:spPr>
        <p:txBody>
          <a:bodyPr/>
          <a:lstStyle/>
          <a:p>
            <a:r>
              <a:rPr lang="en-GB" dirty="0"/>
              <a:t>Literature Review</a:t>
            </a:r>
            <a:br>
              <a:rPr lang="en-GB" dirty="0"/>
            </a:br>
            <a:r>
              <a:rPr lang="en-GB" sz="2000" dirty="0"/>
              <a:t>Description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FC3C6A-BE0B-467A-B924-F1898D85F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296265"/>
              </p:ext>
            </p:extLst>
          </p:nvPr>
        </p:nvGraphicFramePr>
        <p:xfrm>
          <a:off x="646111" y="1741842"/>
          <a:ext cx="108457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266">
                  <a:extLst>
                    <a:ext uri="{9D8B030D-6E8A-4147-A177-3AD203B41FA5}">
                      <a16:colId xmlns:a16="http://schemas.microsoft.com/office/drawing/2014/main" val="2256041494"/>
                    </a:ext>
                  </a:extLst>
                </a:gridCol>
                <a:gridCol w="6086777">
                  <a:extLst>
                    <a:ext uri="{9D8B030D-6E8A-4147-A177-3AD203B41FA5}">
                      <a16:colId xmlns:a16="http://schemas.microsoft.com/office/drawing/2014/main" val="440042597"/>
                    </a:ext>
                  </a:extLst>
                </a:gridCol>
                <a:gridCol w="1143756">
                  <a:extLst>
                    <a:ext uri="{9D8B030D-6E8A-4147-A177-3AD203B41FA5}">
                      <a16:colId xmlns:a16="http://schemas.microsoft.com/office/drawing/2014/main" val="1355354273"/>
                    </a:ext>
                  </a:extLst>
                </a:gridCol>
              </a:tblGrid>
              <a:tr h="232439">
                <a:tc>
                  <a:txBody>
                    <a:bodyPr/>
                    <a:lstStyle/>
                    <a:p>
                      <a:r>
                        <a:rPr lang="en-GB" dirty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02224"/>
                  </a:ext>
                </a:extLst>
              </a:tr>
              <a:tr h="232439">
                <a:tc>
                  <a:txBody>
                    <a:bodyPr/>
                    <a:lstStyle/>
                    <a:p>
                      <a:r>
                        <a:rPr lang="en-GB" dirty="0"/>
                        <a:t>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CNNs on Big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3507"/>
                  </a:ext>
                </a:extLst>
              </a:tr>
              <a:tr h="559890">
                <a:tc>
                  <a:txBody>
                    <a:bodyPr/>
                    <a:lstStyle/>
                    <a:p>
                      <a:r>
                        <a:rPr lang="en-GB" dirty="0"/>
                        <a:t>Efficient Parallel Learning Algorithms for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Parallelizable techniques applied to learning in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5592"/>
                  </a:ext>
                </a:extLst>
              </a:tr>
              <a:tr h="727857">
                <a:tc>
                  <a:txBody>
                    <a:bodyPr/>
                    <a:lstStyle/>
                    <a:p>
                      <a:r>
                        <a:rPr lang="en-GB" dirty="0"/>
                        <a:t>Genetic Programming Approach to Designing Neural Network Architectures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Cartesian Genetic Programming to encode and generate optimal architectures.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0769"/>
                  </a:ext>
                </a:extLst>
              </a:tr>
              <a:tr h="727857">
                <a:tc>
                  <a:txBody>
                    <a:bodyPr/>
                    <a:lstStyle/>
                    <a:p>
                      <a:r>
                        <a:rPr lang="en-GB" dirty="0"/>
                        <a:t>Large scale evolution of convolutional neural networks using volunteer computing.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Evolving a given architecture and evolving it until optimal results arise using a genetic algorithm.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7534"/>
                  </a:ext>
                </a:extLst>
              </a:tr>
              <a:tr h="1063792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Evolving Deep Convolutional Neural Networks by Variable-length Particle Swarm Optimization for Image Classification.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Particle swarm optimization with an IP-inspired encoding strategy to find an optimal architecture for a given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3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8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884719"/>
          </a:xfrm>
        </p:spPr>
        <p:txBody>
          <a:bodyPr/>
          <a:lstStyle/>
          <a:p>
            <a:r>
              <a:rPr lang="en-GB" dirty="0"/>
              <a:t>Hybrid Approach Combining All Previously Mentioned Approaches</a:t>
            </a:r>
          </a:p>
          <a:p>
            <a:r>
              <a:rPr lang="en-GB" dirty="0"/>
              <a:t>Improving efficiency by Parallelizing the CNN Evaluation Process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A8EF59-E4AD-4AE5-87D9-7C9766BED321}"/>
              </a:ext>
            </a:extLst>
          </p:cNvPr>
          <p:cNvSpPr txBox="1">
            <a:spLocks/>
          </p:cNvSpPr>
          <p:nvPr/>
        </p:nvSpPr>
        <p:spPr>
          <a:xfrm>
            <a:off x="646111" y="2175554"/>
            <a:ext cx="9404723" cy="88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Compare and Contrast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4A00E-4E93-49DB-A004-C4B02F2470B1}"/>
              </a:ext>
            </a:extLst>
          </p:cNvPr>
          <p:cNvSpPr txBox="1">
            <a:spLocks/>
          </p:cNvSpPr>
          <p:nvPr/>
        </p:nvSpPr>
        <p:spPr>
          <a:xfrm>
            <a:off x="1104292" y="2909214"/>
            <a:ext cx="8946541" cy="88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Difference in the Parameters Handled</a:t>
            </a:r>
          </a:p>
          <a:p>
            <a:r>
              <a:rPr lang="en-US" dirty="0"/>
              <a:t>Parallel Working Efficiency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E86FA0-13F9-4D47-8A0C-6D3867BF3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2893"/>
              </p:ext>
            </p:extLst>
          </p:nvPr>
        </p:nvGraphicFramePr>
        <p:xfrm>
          <a:off x="820617" y="4017957"/>
          <a:ext cx="95138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945">
                  <a:extLst>
                    <a:ext uri="{9D8B030D-6E8A-4147-A177-3AD203B41FA5}">
                      <a16:colId xmlns:a16="http://schemas.microsoft.com/office/drawing/2014/main" val="179065053"/>
                    </a:ext>
                  </a:extLst>
                </a:gridCol>
                <a:gridCol w="4756945">
                  <a:extLst>
                    <a:ext uri="{9D8B030D-6E8A-4147-A177-3AD203B41FA5}">
                      <a16:colId xmlns:a16="http://schemas.microsoft.com/office/drawing/2014/main" val="60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Related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Parameters Tuned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66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CGP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Activation functions, convolution, pooling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0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IP.PSO 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Convolutional, pooling and fully connected layers, activation functions, kernel sizes, number of neurons.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8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EXACT 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Filter sizes and convolutional layer connections.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0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44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778B-541F-47F0-B4AD-F3D8A893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GB" dirty="0"/>
              <a:t>Benchmarks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20465B-95F8-431A-8B5F-44458E648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75118"/>
              </p:ext>
            </p:extLst>
          </p:nvPr>
        </p:nvGraphicFramePr>
        <p:xfrm>
          <a:off x="1103313" y="2306638"/>
          <a:ext cx="89471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410199811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666738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Benchmark 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Benchmarks Neural Nets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1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CIFAR-10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Inception V1 (GoogleNet)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ILSVRC-2014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AlexNet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State-of-the-art CNN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Caltech 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5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6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" y="375781"/>
            <a:ext cx="10058400" cy="6129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2B4E3-05C3-4D5B-8C75-C1E37ED094FA}"/>
              </a:ext>
            </a:extLst>
          </p:cNvPr>
          <p:cNvSpPr/>
          <p:nvPr/>
        </p:nvSpPr>
        <p:spPr>
          <a:xfrm>
            <a:off x="8056605" y="5375189"/>
            <a:ext cx="3571103" cy="126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604</TotalTime>
  <Words>352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Nature-Inspired CNN Optimization</vt:lpstr>
      <vt:lpstr>Overview</vt:lpstr>
      <vt:lpstr>Problem Statement</vt:lpstr>
      <vt:lpstr>Convolutional Neural Networks</vt:lpstr>
      <vt:lpstr>Evolutionary/Swarm-based Algorithms</vt:lpstr>
      <vt:lpstr>Literature Review Description</vt:lpstr>
      <vt:lpstr>Our Work</vt:lpstr>
      <vt:lpstr>Benchmarks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Inspired CNNs Optimization</dc:title>
  <dc:creator>Mushood Hanif</dc:creator>
  <cp:lastModifiedBy>Mushood Hanif</cp:lastModifiedBy>
  <cp:revision>50</cp:revision>
  <dcterms:created xsi:type="dcterms:W3CDTF">2019-04-19T03:51:05Z</dcterms:created>
  <dcterms:modified xsi:type="dcterms:W3CDTF">2019-04-23T12:32:44Z</dcterms:modified>
</cp:coreProperties>
</file>