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5759846" cy="3239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5760085" cy="376555"/>
          </a:xfrm>
          <a:custGeom>
            <a:avLst/>
            <a:gdLst/>
            <a:ahLst/>
            <a:cxnLst/>
            <a:rect l="l" t="t" r="r" b="b"/>
            <a:pathLst>
              <a:path w="5760085" h="376555">
                <a:moveTo>
                  <a:pt x="5759996" y="0"/>
                </a:moveTo>
                <a:lnTo>
                  <a:pt x="0" y="0"/>
                </a:lnTo>
                <a:lnTo>
                  <a:pt x="0" y="376364"/>
                </a:lnTo>
                <a:lnTo>
                  <a:pt x="5759996" y="376364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770" y="76375"/>
            <a:ext cx="552025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9F9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755229"/>
            <a:ext cx="5071211" cy="1814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13133" y="3015307"/>
            <a:ext cx="184150" cy="128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2373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59846" cy="3239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294" y="1104325"/>
            <a:ext cx="31991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0" b="1">
                <a:solidFill>
                  <a:srgbClr val="22373A"/>
                </a:solidFill>
                <a:latin typeface="Arial"/>
                <a:cs typeface="Arial"/>
              </a:rPr>
              <a:t>Predictive</a:t>
            </a:r>
            <a:r>
              <a:rPr dirty="0" sz="1400" spc="13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400" spc="-35" b="1">
                <a:solidFill>
                  <a:srgbClr val="22373A"/>
                </a:solidFill>
                <a:latin typeface="Arial"/>
                <a:cs typeface="Arial"/>
              </a:rPr>
              <a:t>Analytics</a:t>
            </a:r>
            <a:r>
              <a:rPr dirty="0" sz="1400" spc="13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400" spc="-35" b="1">
                <a:solidFill>
                  <a:srgbClr val="22373A"/>
                </a:solidFill>
                <a:latin typeface="Arial"/>
                <a:cs typeface="Arial"/>
              </a:rPr>
              <a:t>Technical</a:t>
            </a:r>
            <a:r>
              <a:rPr dirty="0" sz="1400" spc="13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2373A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92256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7294" y="1885751"/>
            <a:ext cx="6959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22373A"/>
                </a:solidFill>
                <a:latin typeface="Microsoft Sans Serif"/>
                <a:cs typeface="Microsoft Sans Serif"/>
              </a:rPr>
              <a:t>Abul</a:t>
            </a:r>
            <a:r>
              <a:rPr dirty="0" sz="1000" spc="1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40">
                <a:solidFill>
                  <a:srgbClr val="22373A"/>
                </a:solidFill>
                <a:latin typeface="Microsoft Sans Serif"/>
                <a:cs typeface="Microsoft Sans Serif"/>
              </a:rPr>
              <a:t>Mohsin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32842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 b="1">
                <a:solidFill>
                  <a:srgbClr val="F9F9F9"/>
                </a:solidFill>
                <a:latin typeface="Arial"/>
                <a:cs typeface="Arial"/>
              </a:rPr>
              <a:t>Evaluation</a:t>
            </a:r>
            <a:r>
              <a:rPr dirty="0" sz="1200" spc="8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F9F9F9"/>
                </a:solidFill>
                <a:latin typeface="Arial"/>
                <a:cs typeface="Arial"/>
              </a:rPr>
              <a:t>Metrics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9994" y="1234884"/>
          <a:ext cx="5286375" cy="1031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70"/>
                <a:gridCol w="632459"/>
                <a:gridCol w="626110"/>
                <a:gridCol w="467360"/>
                <a:gridCol w="615314"/>
                <a:gridCol w="698500"/>
                <a:gridCol w="1089025"/>
              </a:tblGrid>
              <a:tr h="24825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3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Model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Accuracy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Precision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Recall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6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F1-Score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5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ROC-AUC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000" spc="-3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Training</a:t>
                      </a:r>
                      <a:r>
                        <a:rPr dirty="0" sz="1000" spc="4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2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Time</a:t>
                      </a:r>
                      <a:r>
                        <a:rPr dirty="0" sz="1000" spc="4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(s)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0640">
                    <a:lnT w="12700">
                      <a:solidFill>
                        <a:srgbClr val="22373A"/>
                      </a:solidFill>
                      <a:prstDash val="solid"/>
                    </a:lnT>
                    <a:lnB w="9525">
                      <a:solidFill>
                        <a:srgbClr val="22373A"/>
                      </a:solidFill>
                      <a:prstDash val="solid"/>
                    </a:lnB>
                  </a:tcPr>
                </a:tc>
              </a:tr>
              <a:tr h="22081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XGBoost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735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0.98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735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0.99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735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0.98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735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0.98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735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735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000" spc="-5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0.9993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735">
                    <a:lnT w="9525">
                      <a:solidFill>
                        <a:srgbClr val="22373A"/>
                      </a:solidFill>
                      <a:prstDash val="solid"/>
                    </a:lnT>
                  </a:tcPr>
                </a:tc>
              </a:tr>
              <a:tr h="174605">
                <a:tc>
                  <a:txBody>
                    <a:bodyPr/>
                    <a:lstStyle/>
                    <a:p>
                      <a:pPr marL="75565">
                        <a:lnSpc>
                          <a:spcPts val="1140"/>
                        </a:lnSpc>
                      </a:pPr>
                      <a:r>
                        <a:rPr dirty="0" sz="1000" spc="-3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SVM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5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2.2554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</a:tr>
              <a:tr h="174599">
                <a:tc>
                  <a:txBody>
                    <a:bodyPr/>
                    <a:lstStyle/>
                    <a:p>
                      <a:pPr marL="75565">
                        <a:lnSpc>
                          <a:spcPts val="1140"/>
                        </a:lnSpc>
                      </a:pPr>
                      <a:r>
                        <a:rPr dirty="0" sz="1000" spc="-3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Logistic</a:t>
                      </a:r>
                      <a:r>
                        <a:rPr dirty="0" sz="1000" spc="3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7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Regression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5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9.9572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/>
                </a:tc>
              </a:tr>
              <a:tr h="202063">
                <a:tc>
                  <a:txBody>
                    <a:bodyPr/>
                    <a:lstStyle/>
                    <a:p>
                      <a:pPr marL="75565">
                        <a:lnSpc>
                          <a:spcPts val="1140"/>
                        </a:lnSpc>
                      </a:pPr>
                      <a:r>
                        <a:rPr dirty="0" sz="1000" spc="-2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Voting</a:t>
                      </a:r>
                      <a:r>
                        <a:rPr dirty="0" sz="1000" spc="4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000" spc="-5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Classifier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45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1.00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0"/>
                        </a:lnSpc>
                      </a:pPr>
                      <a:r>
                        <a:rPr dirty="0" sz="1000" spc="-50">
                          <a:solidFill>
                            <a:srgbClr val="22373A"/>
                          </a:solidFill>
                          <a:latin typeface="Microsoft Sans Serif"/>
                          <a:cs typeface="Microsoft Sans Serif"/>
                        </a:rPr>
                        <a:t>6.6139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12700">
                      <a:solidFill>
                        <a:srgbClr val="22373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243268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 b="1">
                <a:solidFill>
                  <a:srgbClr val="F9F9F9"/>
                </a:solidFill>
                <a:latin typeface="Arial"/>
                <a:cs typeface="Arial"/>
              </a:rPr>
              <a:t>Evaluation</a:t>
            </a:r>
            <a:r>
              <a:rPr dirty="0" sz="1200" spc="95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F9F9F9"/>
                </a:solidFill>
                <a:latin typeface="Arial"/>
                <a:cs typeface="Arial"/>
              </a:rPr>
              <a:t>Metrics</a:t>
            </a:r>
            <a:r>
              <a:rPr dirty="0" sz="1200" spc="10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80" b="1">
                <a:solidFill>
                  <a:srgbClr val="F9F9F9"/>
                </a:solidFill>
                <a:latin typeface="Arial"/>
                <a:cs typeface="Arial"/>
              </a:rPr>
              <a:t>using</a:t>
            </a:r>
            <a:r>
              <a:rPr dirty="0" sz="1200" spc="10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9F9F9"/>
                </a:solidFill>
                <a:latin typeface="Arial"/>
                <a:cs typeface="Arial"/>
              </a:rPr>
              <a:t>Heatmap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4224655" cy="5080"/>
            </a:xfrm>
            <a:custGeom>
              <a:avLst/>
              <a:gdLst/>
              <a:ahLst/>
              <a:cxnLst/>
              <a:rect l="l" t="t" r="r" b="b"/>
              <a:pathLst>
                <a:path w="4224655" h="5079">
                  <a:moveTo>
                    <a:pt x="0" y="5060"/>
                  </a:moveTo>
                  <a:lnTo>
                    <a:pt x="0" y="0"/>
                  </a:lnTo>
                  <a:lnTo>
                    <a:pt x="4224077" y="0"/>
                  </a:lnTo>
                  <a:lnTo>
                    <a:pt x="422407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993" y="479339"/>
            <a:ext cx="4031988" cy="249619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60337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Results</a:t>
            </a:r>
            <a:r>
              <a:rPr dirty="0" spc="80"/>
              <a:t> </a:t>
            </a:r>
            <a:r>
              <a:rPr dirty="0" spc="-55"/>
              <a:t>and</a:t>
            </a:r>
            <a:r>
              <a:rPr dirty="0" spc="80"/>
              <a:t> </a:t>
            </a:r>
            <a:r>
              <a:rPr dirty="0" spc="-80"/>
              <a:t>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4608195" cy="5080"/>
            </a:xfrm>
            <a:custGeom>
              <a:avLst/>
              <a:gdLst/>
              <a:ahLst/>
              <a:cxnLst/>
              <a:rect l="l" t="t" r="r" b="b"/>
              <a:pathLst>
                <a:path w="4608195" h="5079">
                  <a:moveTo>
                    <a:pt x="0" y="5060"/>
                  </a:moveTo>
                  <a:lnTo>
                    <a:pt x="0" y="0"/>
                  </a:lnTo>
                  <a:lnTo>
                    <a:pt x="4608076" y="0"/>
                  </a:lnTo>
                  <a:lnTo>
                    <a:pt x="46080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755229"/>
            <a:ext cx="4855210" cy="1814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45" b="1">
                <a:solidFill>
                  <a:srgbClr val="22373A"/>
                </a:solidFill>
                <a:latin typeface="Arial"/>
                <a:cs typeface="Arial"/>
              </a:rPr>
              <a:t>Performance</a:t>
            </a:r>
            <a:r>
              <a:rPr dirty="0" sz="1100" spc="5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spc="-50" b="1">
                <a:solidFill>
                  <a:srgbClr val="22373A"/>
                </a:solidFill>
                <a:latin typeface="Arial"/>
                <a:cs typeface="Arial"/>
              </a:rPr>
              <a:t>Insights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289560" indent="-139065">
              <a:lnSpc>
                <a:spcPct val="100000"/>
              </a:lnSpc>
              <a:buFont typeface="Arial MT"/>
              <a:buChar char="•"/>
              <a:tabLst>
                <a:tab pos="290195" algn="l"/>
              </a:tabLst>
            </a:pPr>
            <a:r>
              <a:rPr dirty="0" sz="1100">
                <a:solidFill>
                  <a:srgbClr val="22373A"/>
                </a:solidFill>
                <a:latin typeface="Microsoft Sans Serif"/>
                <a:cs typeface="Microsoft Sans Serif"/>
              </a:rPr>
              <a:t>All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models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achieved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high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accuracy;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SVM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Microsoft Sans Serif"/>
                <a:cs typeface="Microsoft Sans Serif"/>
              </a:rPr>
              <a:t>Voting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Classifier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performed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best.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XGBoost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provided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competitive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performance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">
                <a:solidFill>
                  <a:srgbClr val="22373A"/>
                </a:solidFill>
                <a:latin typeface="Microsoft Sans Serif"/>
                <a:cs typeface="Microsoft Sans Serif"/>
              </a:rPr>
              <a:t>with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faster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Microsoft Sans Serif"/>
                <a:cs typeface="Microsoft Sans Serif"/>
              </a:rPr>
              <a:t>training.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Logistic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Microsoft Sans Serif"/>
                <a:cs typeface="Microsoft Sans Serif"/>
              </a:rPr>
              <a:t>Regression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Microsoft Sans Serif"/>
                <a:cs typeface="Microsoft Sans Serif"/>
              </a:rPr>
              <a:t>Voting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Classifier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Microsoft Sans Serif"/>
                <a:cs typeface="Microsoft Sans Serif"/>
              </a:rPr>
              <a:t>took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longer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10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Microsoft Sans Serif"/>
                <a:cs typeface="Microsoft Sans Serif"/>
              </a:rPr>
              <a:t>train.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z="1100" spc="-10" b="1">
                <a:solidFill>
                  <a:srgbClr val="22373A"/>
                </a:solidFill>
                <a:latin typeface="Arial"/>
                <a:cs typeface="Arial"/>
              </a:rPr>
              <a:t>Model</a:t>
            </a:r>
            <a:r>
              <a:rPr dirty="0" sz="1100" spc="5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22373A"/>
                </a:solidFill>
                <a:latin typeface="Arial"/>
                <a:cs typeface="Arial"/>
              </a:rPr>
              <a:t>Diversity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289560" indent="-139065">
              <a:lnSpc>
                <a:spcPct val="100000"/>
              </a:lnSpc>
              <a:buFont typeface="Arial MT"/>
              <a:buChar char="•"/>
              <a:tabLst>
                <a:tab pos="290195" algn="l"/>
              </a:tabLst>
            </a:pPr>
            <a:r>
              <a:rPr dirty="0" sz="1100" spc="-25">
                <a:solidFill>
                  <a:srgbClr val="22373A"/>
                </a:solidFill>
                <a:latin typeface="Microsoft Sans Serif"/>
                <a:cs typeface="Microsoft Sans Serif"/>
              </a:rPr>
              <a:t>Voting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Classifier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offers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robust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generalization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by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combining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models.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XGBoost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provides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unique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approach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">
                <a:solidFill>
                  <a:srgbClr val="22373A"/>
                </a:solidFill>
                <a:latin typeface="Microsoft Sans Serif"/>
                <a:cs typeface="Microsoft Sans Serif"/>
              </a:rPr>
              <a:t>with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gradient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boosting.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26314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 b="1">
                <a:solidFill>
                  <a:srgbClr val="F9F9F9"/>
                </a:solidFill>
                <a:latin typeface="Arial"/>
                <a:cs typeface="Arial"/>
              </a:rPr>
              <a:t>Training</a:t>
            </a:r>
            <a:r>
              <a:rPr dirty="0" sz="1200" spc="95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5" b="1">
                <a:solidFill>
                  <a:srgbClr val="F9F9F9"/>
                </a:solidFill>
                <a:latin typeface="Arial"/>
                <a:cs typeface="Arial"/>
              </a:rPr>
              <a:t>Time</a:t>
            </a:r>
            <a:r>
              <a:rPr dirty="0" sz="1200" spc="10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F9F9F9"/>
                </a:solidFill>
                <a:latin typeface="Arial"/>
                <a:cs typeface="Arial"/>
              </a:rPr>
              <a:t>Diagram</a:t>
            </a:r>
            <a:r>
              <a:rPr dirty="0" sz="1200" spc="9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80" b="1">
                <a:solidFill>
                  <a:srgbClr val="F9F9F9"/>
                </a:solidFill>
                <a:latin typeface="Arial"/>
                <a:cs typeface="Arial"/>
              </a:rPr>
              <a:t>using</a:t>
            </a:r>
            <a:r>
              <a:rPr dirty="0" sz="1200" spc="10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F9F9F9"/>
                </a:solidFill>
                <a:latin typeface="Arial"/>
                <a:cs typeface="Arial"/>
              </a:rPr>
              <a:t>Barplot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4992370" cy="5080"/>
            </a:xfrm>
            <a:custGeom>
              <a:avLst/>
              <a:gdLst/>
              <a:ahLst/>
              <a:cxnLst/>
              <a:rect l="l" t="t" r="r" b="b"/>
              <a:pathLst>
                <a:path w="4992370" h="5079">
                  <a:moveTo>
                    <a:pt x="0" y="5060"/>
                  </a:moveTo>
                  <a:lnTo>
                    <a:pt x="0" y="0"/>
                  </a:lnTo>
                  <a:lnTo>
                    <a:pt x="4992075" y="0"/>
                  </a:lnTo>
                  <a:lnTo>
                    <a:pt x="49920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012" y="479305"/>
            <a:ext cx="4536087" cy="270605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77025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Conclusion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5376545" cy="5080"/>
            </a:xfrm>
            <a:custGeom>
              <a:avLst/>
              <a:gdLst/>
              <a:ahLst/>
              <a:cxnLst/>
              <a:rect l="l" t="t" r="r" b="b"/>
              <a:pathLst>
                <a:path w="5376545" h="5079">
                  <a:moveTo>
                    <a:pt x="0" y="5060"/>
                  </a:moveTo>
                  <a:lnTo>
                    <a:pt x="0" y="0"/>
                  </a:lnTo>
                  <a:lnTo>
                    <a:pt x="5376074" y="0"/>
                  </a:lnTo>
                  <a:lnTo>
                    <a:pt x="537607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755229"/>
            <a:ext cx="3565525" cy="1814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 b="1">
                <a:solidFill>
                  <a:srgbClr val="22373A"/>
                </a:solidFill>
                <a:latin typeface="Arial"/>
                <a:cs typeface="Arial"/>
              </a:rPr>
              <a:t>Summary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289560" indent="-139065">
              <a:lnSpc>
                <a:spcPct val="100000"/>
              </a:lnSpc>
              <a:buFont typeface="Arial MT"/>
              <a:buChar char="•"/>
              <a:tabLst>
                <a:tab pos="290195" algn="l"/>
              </a:tabLst>
            </a:pP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Successfully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developed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predictive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diagnostic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system.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75">
                <a:solidFill>
                  <a:srgbClr val="22373A"/>
                </a:solidFill>
                <a:latin typeface="Microsoft Sans Serif"/>
                <a:cs typeface="Microsoft Sans Serif"/>
              </a:rPr>
              <a:t>Leveraged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5">
                <a:solidFill>
                  <a:srgbClr val="22373A"/>
                </a:solidFill>
                <a:latin typeface="Microsoft Sans Serif"/>
                <a:cs typeface="Microsoft Sans Serif"/>
              </a:rPr>
              <a:t>ensemble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models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high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accuracy.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100" spc="-30" b="1">
                <a:solidFill>
                  <a:srgbClr val="22373A"/>
                </a:solidFill>
                <a:latin typeface="Arial"/>
                <a:cs typeface="Arial"/>
              </a:rPr>
              <a:t>Future</a:t>
            </a:r>
            <a:r>
              <a:rPr dirty="0" sz="1100" spc="5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spc="-30" b="1">
                <a:solidFill>
                  <a:srgbClr val="22373A"/>
                </a:solidFill>
                <a:latin typeface="Arial"/>
                <a:cs typeface="Arial"/>
              </a:rPr>
              <a:t>Work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Arial"/>
              <a:cs typeface="Arial"/>
            </a:endParaRPr>
          </a:p>
          <a:p>
            <a:pPr marL="289560" indent="-139065">
              <a:lnSpc>
                <a:spcPct val="100000"/>
              </a:lnSpc>
              <a:buFont typeface="Arial MT"/>
              <a:buChar char="•"/>
              <a:tabLst>
                <a:tab pos="290195" algn="l"/>
              </a:tabLst>
            </a:pP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Explore</a:t>
            </a:r>
            <a:r>
              <a:rPr dirty="0" sz="11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0">
                <a:solidFill>
                  <a:srgbClr val="22373A"/>
                </a:solidFill>
                <a:latin typeface="Microsoft Sans Serif"/>
                <a:cs typeface="Microsoft Sans Serif"/>
              </a:rPr>
              <a:t>deep</a:t>
            </a:r>
            <a:r>
              <a:rPr dirty="0" sz="11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learning</a:t>
            </a:r>
            <a:r>
              <a:rPr dirty="0" sz="11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methods.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Expand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dataset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10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include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more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0">
                <a:solidFill>
                  <a:srgbClr val="22373A"/>
                </a:solidFill>
                <a:latin typeface="Microsoft Sans Serif"/>
                <a:cs typeface="Microsoft Sans Serif"/>
              </a:rPr>
              <a:t>diseases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symptoms.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Investigate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real-time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clinical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deployment.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90424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 b="1">
                <a:solidFill>
                  <a:srgbClr val="F9F9F9"/>
                </a:solidFill>
                <a:latin typeface="Arial"/>
                <a:cs typeface="Arial"/>
              </a:rPr>
              <a:t>Future</a:t>
            </a:r>
            <a:r>
              <a:rPr dirty="0" sz="1200" spc="4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F9F9F9"/>
                </a:solidFill>
                <a:latin typeface="Arial"/>
                <a:cs typeface="Arial"/>
              </a:rPr>
              <a:t>Work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012" y="479305"/>
            <a:ext cx="4536017" cy="248686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619125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Abstract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768350" cy="5080"/>
            </a:xfrm>
            <a:custGeom>
              <a:avLst/>
              <a:gdLst/>
              <a:ahLst/>
              <a:cxnLst/>
              <a:rect l="l" t="t" r="r" b="b"/>
              <a:pathLst>
                <a:path w="768350" h="5079">
                  <a:moveTo>
                    <a:pt x="0" y="5060"/>
                  </a:moveTo>
                  <a:lnTo>
                    <a:pt x="0" y="0"/>
                  </a:lnTo>
                  <a:lnTo>
                    <a:pt x="767997" y="0"/>
                  </a:lnTo>
                  <a:lnTo>
                    <a:pt x="767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486283" y="1219223"/>
            <a:ext cx="4500880" cy="8934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marR="5080" indent="-138430">
              <a:lnSpc>
                <a:spcPct val="118000"/>
              </a:lnSpc>
              <a:spcBef>
                <a:spcPts val="100"/>
              </a:spcBef>
              <a:buFont typeface="Arial MT"/>
              <a:buChar char="•"/>
              <a:tabLst>
                <a:tab pos="151130" algn="l"/>
              </a:tabLst>
            </a:pP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Developed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100" spc="-8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predictive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medical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diagnostic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system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using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Gradient </a:t>
            </a: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Boosting, </a:t>
            </a:r>
            <a:r>
              <a:rPr dirty="0" sz="1100" spc="-2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XGBoost,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Microsoft Sans Serif"/>
                <a:cs typeface="Microsoft Sans Serif"/>
              </a:rPr>
              <a:t>LightGBM,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Microsoft Sans Serif"/>
                <a:cs typeface="Microsoft Sans Serif"/>
              </a:rPr>
              <a:t>Voting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Classifier.</a:t>
            </a:r>
            <a:endParaRPr sz="1100">
              <a:latin typeface="Microsoft Sans Serif"/>
              <a:cs typeface="Microsoft Sans Serif"/>
            </a:endParaRPr>
          </a:p>
          <a:p>
            <a:pPr marL="150495" indent="-138430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151130" algn="l"/>
              </a:tabLst>
            </a:pPr>
            <a:r>
              <a:rPr dirty="0" sz="1100" spc="-75">
                <a:solidFill>
                  <a:srgbClr val="22373A"/>
                </a:solidFill>
                <a:latin typeface="Microsoft Sans Serif"/>
                <a:cs typeface="Microsoft Sans Serif"/>
              </a:rPr>
              <a:t>Addressed</a:t>
            </a:r>
            <a:r>
              <a:rPr dirty="0" sz="1100" spc="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correlation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between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symptoms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missing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data.</a:t>
            </a:r>
            <a:endParaRPr sz="1100">
              <a:latin typeface="Microsoft Sans Serif"/>
              <a:cs typeface="Microsoft Sans Serif"/>
            </a:endParaRPr>
          </a:p>
          <a:p>
            <a:pPr marL="150495" indent="-13843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151130" algn="l"/>
              </a:tabLst>
            </a:pP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Achieved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high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diagnostic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precision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through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an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5">
                <a:solidFill>
                  <a:srgbClr val="22373A"/>
                </a:solidFill>
                <a:latin typeface="Microsoft Sans Serif"/>
                <a:cs typeface="Microsoft Sans Serif"/>
              </a:rPr>
              <a:t>ensemble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model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approach.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880744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Intr</a:t>
            </a:r>
            <a:r>
              <a:rPr dirty="0" spc="30"/>
              <a:t>o</a:t>
            </a:r>
            <a:r>
              <a:rPr dirty="0" spc="-65"/>
              <a:t>du</a:t>
            </a:r>
            <a:r>
              <a:rPr dirty="0" spc="-90"/>
              <a:t>c</a:t>
            </a:r>
            <a:r>
              <a:rPr dirty="0" spc="-25"/>
              <a:t>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1152525" cy="5080"/>
            </a:xfrm>
            <a:custGeom>
              <a:avLst/>
              <a:gdLst/>
              <a:ahLst/>
              <a:cxnLst/>
              <a:rect l="l" t="t" r="r" b="b"/>
              <a:pathLst>
                <a:path w="1152525" h="5079">
                  <a:moveTo>
                    <a:pt x="0" y="5060"/>
                  </a:moveTo>
                  <a:lnTo>
                    <a:pt x="0" y="0"/>
                  </a:lnTo>
                  <a:lnTo>
                    <a:pt x="1151997" y="0"/>
                  </a:lnTo>
                  <a:lnTo>
                    <a:pt x="11519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462710"/>
            <a:ext cx="4768850" cy="2402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5" b="1">
                <a:solidFill>
                  <a:srgbClr val="22373A"/>
                </a:solidFill>
                <a:latin typeface="Arial"/>
                <a:cs typeface="Arial"/>
              </a:rPr>
              <a:t>Problem</a:t>
            </a:r>
            <a:r>
              <a:rPr dirty="0" sz="1100" spc="4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spc="-10" b="1">
                <a:solidFill>
                  <a:srgbClr val="22373A"/>
                </a:solidFill>
                <a:latin typeface="Arial"/>
                <a:cs typeface="Arial"/>
              </a:rPr>
              <a:t>Statement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"/>
              <a:cs typeface="Arial"/>
            </a:endParaRPr>
          </a:p>
          <a:p>
            <a:pPr marL="289560" indent="-139065">
              <a:lnSpc>
                <a:spcPct val="100000"/>
              </a:lnSpc>
              <a:buFont typeface="Arial MT"/>
              <a:buChar char="•"/>
              <a:tabLst>
                <a:tab pos="290195" algn="l"/>
              </a:tabLst>
            </a:pP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Manual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diagnostic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Microsoft Sans Serif"/>
                <a:cs typeface="Microsoft Sans Serif"/>
              </a:rPr>
              <a:t>systems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Microsoft Sans Serif"/>
                <a:cs typeface="Microsoft Sans Serif"/>
              </a:rPr>
              <a:t>are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often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0">
                <a:solidFill>
                  <a:srgbClr val="22373A"/>
                </a:solidFill>
                <a:latin typeface="Microsoft Sans Serif"/>
                <a:cs typeface="Microsoft Sans Serif"/>
              </a:rPr>
              <a:t>delayed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inaccurate.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15">
                <a:solidFill>
                  <a:srgbClr val="22373A"/>
                </a:solidFill>
                <a:latin typeface="Microsoft Sans Serif"/>
                <a:cs typeface="Microsoft Sans Serif"/>
              </a:rPr>
              <a:t>Aim:</a:t>
            </a:r>
            <a:r>
              <a:rPr dirty="0" sz="1100" spc="19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Automate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5">
                <a:solidFill>
                  <a:srgbClr val="22373A"/>
                </a:solidFill>
                <a:latin typeface="Microsoft Sans Serif"/>
                <a:cs typeface="Microsoft Sans Serif"/>
              </a:rPr>
              <a:t>disease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prediction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using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Microsoft Sans Serif"/>
                <a:cs typeface="Microsoft Sans Serif"/>
              </a:rPr>
              <a:t>patient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symptoms.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1100" spc="-45" b="1">
                <a:solidFill>
                  <a:srgbClr val="22373A"/>
                </a:solidFill>
                <a:latin typeface="Arial"/>
                <a:cs typeface="Arial"/>
              </a:rPr>
              <a:t>Objectives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"/>
              <a:cs typeface="Arial"/>
            </a:endParaRPr>
          </a:p>
          <a:p>
            <a:pPr marL="289560" indent="-139065">
              <a:lnSpc>
                <a:spcPct val="100000"/>
              </a:lnSpc>
              <a:buFont typeface="Arial MT"/>
              <a:buChar char="•"/>
              <a:tabLst>
                <a:tab pos="290195" algn="l"/>
              </a:tabLst>
            </a:pPr>
            <a:r>
              <a:rPr dirty="0" sz="1100" spc="-20">
                <a:solidFill>
                  <a:srgbClr val="22373A"/>
                </a:solidFill>
                <a:latin typeface="Microsoft Sans Serif"/>
                <a:cs typeface="Microsoft Sans Serif"/>
              </a:rPr>
              <a:t>Build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an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end-to-end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predictive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analytics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pipeline.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75">
                <a:solidFill>
                  <a:srgbClr val="22373A"/>
                </a:solidFill>
                <a:latin typeface="Microsoft Sans Serif"/>
                <a:cs typeface="Microsoft Sans Serif"/>
              </a:rPr>
              <a:t>Address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5">
                <a:solidFill>
                  <a:srgbClr val="22373A"/>
                </a:solidFill>
                <a:latin typeface="Microsoft Sans Serif"/>
                <a:cs typeface="Microsoft Sans Serif"/>
              </a:rPr>
              <a:t>class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imbalance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unbiased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predictions.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20">
                <a:solidFill>
                  <a:srgbClr val="22373A"/>
                </a:solidFill>
                <a:latin typeface="Microsoft Sans Serif"/>
                <a:cs typeface="Microsoft Sans Serif"/>
              </a:rPr>
              <a:t>Utilize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5">
                <a:solidFill>
                  <a:srgbClr val="22373A"/>
                </a:solidFill>
                <a:latin typeface="Microsoft Sans Serif"/>
                <a:cs typeface="Microsoft Sans Serif"/>
              </a:rPr>
              <a:t>ensemble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models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improved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diagnostic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accuracy.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100" spc="-50" b="1">
                <a:solidFill>
                  <a:srgbClr val="22373A"/>
                </a:solidFill>
                <a:latin typeface="Arial"/>
                <a:cs typeface="Arial"/>
              </a:rPr>
              <a:t>Significance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"/>
              <a:cs typeface="Arial"/>
            </a:endParaRPr>
          </a:p>
          <a:p>
            <a:pPr marL="289560" indent="-139065">
              <a:lnSpc>
                <a:spcPct val="100000"/>
              </a:lnSpc>
              <a:buFont typeface="Arial MT"/>
              <a:buChar char="•"/>
              <a:tabLst>
                <a:tab pos="290195" algn="l"/>
              </a:tabLst>
            </a:pPr>
            <a:r>
              <a:rPr dirty="0" sz="1100" spc="-75">
                <a:solidFill>
                  <a:srgbClr val="22373A"/>
                </a:solidFill>
                <a:latin typeface="Microsoft Sans Serif"/>
                <a:cs typeface="Microsoft Sans Serif"/>
              </a:rPr>
              <a:t>Enhance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healthcare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delivery</a:t>
            </a:r>
            <a:r>
              <a:rPr dirty="0" sz="1100" spc="8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by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improving</a:t>
            </a:r>
            <a:r>
              <a:rPr dirty="0" sz="1100" spc="8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diagnostic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accuracy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100" spc="8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timeliness.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188595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Dataset</a:t>
            </a:r>
            <a:r>
              <a:rPr dirty="0" spc="70"/>
              <a:t> </a:t>
            </a:r>
            <a:r>
              <a:rPr dirty="0" spc="-55"/>
              <a:t>and</a:t>
            </a:r>
            <a:r>
              <a:rPr dirty="0" spc="70"/>
              <a:t> </a:t>
            </a:r>
            <a:r>
              <a:rPr dirty="0" spc="-65"/>
              <a:t>Preprocessing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1536065" cy="5080"/>
            </a:xfrm>
            <a:custGeom>
              <a:avLst/>
              <a:gdLst/>
              <a:ahLst/>
              <a:cxnLst/>
              <a:rect l="l" t="t" r="r" b="b"/>
              <a:pathLst>
                <a:path w="1536065" h="5079">
                  <a:moveTo>
                    <a:pt x="0" y="5060"/>
                  </a:moveTo>
                  <a:lnTo>
                    <a:pt x="0" y="0"/>
                  </a:lnTo>
                  <a:lnTo>
                    <a:pt x="1535996" y="0"/>
                  </a:lnTo>
                  <a:lnTo>
                    <a:pt x="153599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519390"/>
            <a:ext cx="3959860" cy="22866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b="1">
                <a:solidFill>
                  <a:srgbClr val="22373A"/>
                </a:solidFill>
                <a:latin typeface="Arial"/>
                <a:cs typeface="Arial"/>
              </a:rPr>
              <a:t>Dataset</a:t>
            </a:r>
            <a:r>
              <a:rPr dirty="0" sz="1100" spc="6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spc="-40" b="1">
                <a:solidFill>
                  <a:srgbClr val="22373A"/>
                </a:solidFill>
                <a:latin typeface="Arial"/>
                <a:cs typeface="Arial"/>
              </a:rPr>
              <a:t>Description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Arial"/>
              <a:cs typeface="Arial"/>
            </a:endParaRPr>
          </a:p>
          <a:p>
            <a:pPr marL="289560" indent="-139065">
              <a:lnSpc>
                <a:spcPct val="100000"/>
              </a:lnSpc>
              <a:buFont typeface="Arial MT"/>
              <a:buChar char="•"/>
              <a:tabLst>
                <a:tab pos="290195" algn="l"/>
              </a:tabLst>
            </a:pP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Training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data:</a:t>
            </a:r>
            <a:r>
              <a:rPr dirty="0" sz="1100" spc="19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132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symptoms,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41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0">
                <a:solidFill>
                  <a:srgbClr val="22373A"/>
                </a:solidFill>
                <a:latin typeface="Microsoft Sans Serif"/>
                <a:cs typeface="Microsoft Sans Serif"/>
              </a:rPr>
              <a:t>diseases,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4920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records.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Testing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data:</a:t>
            </a:r>
            <a:r>
              <a:rPr dirty="0" sz="1100" spc="19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42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patients,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0">
                <a:solidFill>
                  <a:srgbClr val="22373A"/>
                </a:solidFill>
                <a:latin typeface="Microsoft Sans Serif"/>
                <a:cs typeface="Microsoft Sans Serif"/>
              </a:rPr>
              <a:t>same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features.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100" spc="-65" b="1">
                <a:solidFill>
                  <a:srgbClr val="22373A"/>
                </a:solidFill>
                <a:latin typeface="Arial"/>
                <a:cs typeface="Arial"/>
              </a:rPr>
              <a:t>Preprocessing</a:t>
            </a:r>
            <a:r>
              <a:rPr dirty="0" sz="1100" spc="70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spc="-55" b="1">
                <a:solidFill>
                  <a:srgbClr val="22373A"/>
                </a:solidFill>
                <a:latin typeface="Arial"/>
                <a:cs typeface="Arial"/>
              </a:rPr>
              <a:t>Steps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Arial"/>
              <a:cs typeface="Arial"/>
            </a:endParaRPr>
          </a:p>
          <a:p>
            <a:pPr marL="289560" indent="-139065">
              <a:lnSpc>
                <a:spcPct val="100000"/>
              </a:lnSpc>
              <a:buFont typeface="Arial MT"/>
              <a:buChar char="•"/>
              <a:tabLst>
                <a:tab pos="290195" algn="l"/>
              </a:tabLst>
            </a:pPr>
            <a:r>
              <a:rPr dirty="0" sz="1100" spc="-80">
                <a:solidFill>
                  <a:srgbClr val="22373A"/>
                </a:solidFill>
                <a:latin typeface="Microsoft Sans Serif"/>
                <a:cs typeface="Microsoft Sans Serif"/>
              </a:rPr>
              <a:t>Removed</a:t>
            </a:r>
            <a:r>
              <a:rPr dirty="0" sz="1100" spc="5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irrelevant</a:t>
            </a:r>
            <a:r>
              <a:rPr dirty="0" sz="1100" spc="6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columns.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Ensured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balanced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5">
                <a:solidFill>
                  <a:srgbClr val="22373A"/>
                </a:solidFill>
                <a:latin typeface="Microsoft Sans Serif"/>
                <a:cs typeface="Microsoft Sans Serif"/>
              </a:rPr>
              <a:t>class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(120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10">
                <a:solidFill>
                  <a:srgbClr val="22373A"/>
                </a:solidFill>
                <a:latin typeface="Microsoft Sans Serif"/>
                <a:cs typeface="Microsoft Sans Serif"/>
              </a:rPr>
              <a:t>cases</a:t>
            </a:r>
            <a:r>
              <a:rPr dirty="0" sz="1100" spc="-1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Microsoft Sans Serif"/>
                <a:cs typeface="Microsoft Sans Serif"/>
              </a:rPr>
              <a:t>per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disease).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Encoded</a:t>
            </a:r>
            <a:r>
              <a:rPr dirty="0" sz="11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categorical</a:t>
            </a:r>
            <a:r>
              <a:rPr dirty="0" sz="1100" spc="5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data.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Performed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correlation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analysis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10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85">
                <a:solidFill>
                  <a:srgbClr val="22373A"/>
                </a:solidFill>
                <a:latin typeface="Microsoft Sans Serif"/>
                <a:cs typeface="Microsoft Sans Serif"/>
              </a:rPr>
              <a:t>address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feature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5">
                <a:solidFill>
                  <a:srgbClr val="22373A"/>
                </a:solidFill>
                <a:latin typeface="Microsoft Sans Serif"/>
                <a:cs typeface="Microsoft Sans Serif"/>
              </a:rPr>
              <a:t>dependencies.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15">
                <a:solidFill>
                  <a:srgbClr val="22373A"/>
                </a:solidFill>
                <a:latin typeface="Microsoft Sans Serif"/>
                <a:cs typeface="Microsoft Sans Serif"/>
              </a:rPr>
              <a:t>Split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data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">
                <a:solidFill>
                  <a:srgbClr val="22373A"/>
                </a:solidFill>
                <a:latin typeface="Microsoft Sans Serif"/>
                <a:cs typeface="Microsoft Sans Serif"/>
              </a:rPr>
              <a:t>into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Microsoft Sans Serif"/>
                <a:cs typeface="Microsoft Sans Serif"/>
              </a:rPr>
              <a:t>training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and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testing</a:t>
            </a:r>
            <a:r>
              <a:rPr dirty="0" sz="1100" spc="6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sets.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188595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 b="1">
                <a:solidFill>
                  <a:srgbClr val="F9F9F9"/>
                </a:solidFill>
                <a:latin typeface="Arial"/>
                <a:cs typeface="Arial"/>
              </a:rPr>
              <a:t>Dataset</a:t>
            </a:r>
            <a:r>
              <a:rPr dirty="0" sz="1200" spc="7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55" b="1">
                <a:solidFill>
                  <a:srgbClr val="F9F9F9"/>
                </a:solidFill>
                <a:latin typeface="Arial"/>
                <a:cs typeface="Arial"/>
              </a:rPr>
              <a:t>and</a:t>
            </a:r>
            <a:r>
              <a:rPr dirty="0" sz="1200" spc="7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65" b="1">
                <a:solidFill>
                  <a:srgbClr val="F9F9F9"/>
                </a:solidFill>
                <a:latin typeface="Arial"/>
                <a:cs typeface="Arial"/>
              </a:rPr>
              <a:t>Preprocessing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012" y="479311"/>
            <a:ext cx="4535972" cy="276068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250634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40" b="1">
                <a:solidFill>
                  <a:srgbClr val="F9F9F9"/>
                </a:solidFill>
                <a:latin typeface="Arial"/>
                <a:cs typeface="Arial"/>
              </a:rPr>
              <a:t>Correlation</a:t>
            </a:r>
            <a:r>
              <a:rPr dirty="0" sz="1200" spc="95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70" b="1">
                <a:solidFill>
                  <a:srgbClr val="F9F9F9"/>
                </a:solidFill>
                <a:latin typeface="Arial"/>
                <a:cs typeface="Arial"/>
              </a:rPr>
              <a:t>Analysis</a:t>
            </a:r>
            <a:r>
              <a:rPr dirty="0" sz="1200" spc="95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80" b="1">
                <a:solidFill>
                  <a:srgbClr val="F9F9F9"/>
                </a:solidFill>
                <a:latin typeface="Arial"/>
                <a:cs typeface="Arial"/>
              </a:rPr>
              <a:t>using</a:t>
            </a:r>
            <a:r>
              <a:rPr dirty="0" sz="1200" spc="9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9F9F9"/>
                </a:solidFill>
                <a:latin typeface="Arial"/>
                <a:cs typeface="Arial"/>
              </a:rPr>
              <a:t>Heatmap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2304415" cy="5080"/>
            </a:xfrm>
            <a:custGeom>
              <a:avLst/>
              <a:gdLst/>
              <a:ahLst/>
              <a:cxnLst/>
              <a:rect l="l" t="t" r="r" b="b"/>
              <a:pathLst>
                <a:path w="2304415" h="5079">
                  <a:moveTo>
                    <a:pt x="0" y="5060"/>
                  </a:moveTo>
                  <a:lnTo>
                    <a:pt x="0" y="0"/>
                  </a:lnTo>
                  <a:lnTo>
                    <a:pt x="2303994" y="0"/>
                  </a:lnTo>
                  <a:lnTo>
                    <a:pt x="23039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12" y="479358"/>
            <a:ext cx="3527792" cy="270045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284670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90" b="1">
                <a:solidFill>
                  <a:srgbClr val="F9F9F9"/>
                </a:solidFill>
                <a:latin typeface="Arial"/>
                <a:cs typeface="Arial"/>
              </a:rPr>
              <a:t>Class</a:t>
            </a:r>
            <a:r>
              <a:rPr dirty="0" sz="1200" spc="9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F9F9F9"/>
                </a:solidFill>
                <a:latin typeface="Arial"/>
                <a:cs typeface="Arial"/>
              </a:rPr>
              <a:t>Distribution</a:t>
            </a:r>
            <a:r>
              <a:rPr dirty="0" sz="1200" spc="9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70" b="1">
                <a:solidFill>
                  <a:srgbClr val="F9F9F9"/>
                </a:solidFill>
                <a:latin typeface="Arial"/>
                <a:cs typeface="Arial"/>
              </a:rPr>
              <a:t>Analysis</a:t>
            </a:r>
            <a:r>
              <a:rPr dirty="0" sz="1200" spc="9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80" b="1">
                <a:solidFill>
                  <a:srgbClr val="F9F9F9"/>
                </a:solidFill>
                <a:latin typeface="Arial"/>
                <a:cs typeface="Arial"/>
              </a:rPr>
              <a:t>using</a:t>
            </a:r>
            <a:r>
              <a:rPr dirty="0" sz="1200" spc="85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F9F9F9"/>
                </a:solidFill>
                <a:latin typeface="Arial"/>
                <a:cs typeface="Arial"/>
              </a:rPr>
              <a:t>Barplot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2688590" cy="5080"/>
            </a:xfrm>
            <a:custGeom>
              <a:avLst/>
              <a:gdLst/>
              <a:ahLst/>
              <a:cxnLst/>
              <a:rect l="l" t="t" r="r" b="b"/>
              <a:pathLst>
                <a:path w="2688590" h="5079">
                  <a:moveTo>
                    <a:pt x="0" y="5060"/>
                  </a:moveTo>
                  <a:lnTo>
                    <a:pt x="0" y="0"/>
                  </a:lnTo>
                  <a:lnTo>
                    <a:pt x="2687993" y="0"/>
                  </a:lnTo>
                  <a:lnTo>
                    <a:pt x="268799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012" y="479340"/>
            <a:ext cx="4535874" cy="25779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770" y="76375"/>
            <a:ext cx="937260" cy="207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Methodology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3072130" cy="5080"/>
            </a:xfrm>
            <a:custGeom>
              <a:avLst/>
              <a:gdLst/>
              <a:ahLst/>
              <a:cxnLst/>
              <a:rect l="l" t="t" r="r" b="b"/>
              <a:pathLst>
                <a:path w="3072130" h="5079">
                  <a:moveTo>
                    <a:pt x="0" y="5060"/>
                  </a:moveTo>
                  <a:lnTo>
                    <a:pt x="0" y="0"/>
                  </a:lnTo>
                  <a:lnTo>
                    <a:pt x="3072080" y="0"/>
                  </a:lnTo>
                  <a:lnTo>
                    <a:pt x="307208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462710"/>
            <a:ext cx="4165600" cy="25952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30" b="1">
                <a:solidFill>
                  <a:srgbClr val="22373A"/>
                </a:solidFill>
                <a:latin typeface="Arial"/>
                <a:cs typeface="Arial"/>
              </a:rPr>
              <a:t>Predictive</a:t>
            </a:r>
            <a:r>
              <a:rPr dirty="0" sz="1100" spc="8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spc="-45" b="1">
                <a:solidFill>
                  <a:srgbClr val="22373A"/>
                </a:solidFill>
                <a:latin typeface="Arial"/>
                <a:cs typeface="Arial"/>
              </a:rPr>
              <a:t>Analytics</a:t>
            </a:r>
            <a:r>
              <a:rPr dirty="0" sz="1100" spc="8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spc="-35" b="1">
                <a:solidFill>
                  <a:srgbClr val="22373A"/>
                </a:solidFill>
                <a:latin typeface="Arial"/>
                <a:cs typeface="Arial"/>
              </a:rPr>
              <a:t>Pipeline</a:t>
            </a:r>
            <a:endParaRPr sz="1100">
              <a:latin typeface="Arial"/>
              <a:cs typeface="Arial"/>
            </a:endParaRPr>
          </a:p>
          <a:p>
            <a:pPr marL="289560" indent="-177800">
              <a:lnSpc>
                <a:spcPct val="100000"/>
              </a:lnSpc>
              <a:spcBef>
                <a:spcPts val="835"/>
              </a:spcBef>
              <a:buAutoNum type="arabicPeriod"/>
              <a:tabLst>
                <a:tab pos="290195" algn="l"/>
              </a:tabLst>
            </a:pPr>
            <a:r>
              <a:rPr dirty="0" sz="1100" spc="-25">
                <a:solidFill>
                  <a:srgbClr val="22373A"/>
                </a:solidFill>
                <a:latin typeface="Microsoft Sans Serif"/>
                <a:cs typeface="Microsoft Sans Serif"/>
              </a:rPr>
              <a:t>Data</a:t>
            </a:r>
            <a:r>
              <a:rPr dirty="0" sz="11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Collection</a:t>
            </a:r>
            <a:endParaRPr sz="1100">
              <a:latin typeface="Microsoft Sans Serif"/>
              <a:cs typeface="Microsoft Sans Serif"/>
            </a:endParaRPr>
          </a:p>
          <a:p>
            <a:pPr marL="289560" indent="-17780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290195" algn="l"/>
              </a:tabLst>
            </a:pPr>
            <a:r>
              <a:rPr dirty="0" sz="1100" spc="-25">
                <a:solidFill>
                  <a:srgbClr val="22373A"/>
                </a:solidFill>
                <a:latin typeface="Microsoft Sans Serif"/>
                <a:cs typeface="Microsoft Sans Serif"/>
              </a:rPr>
              <a:t>Data</a:t>
            </a:r>
            <a:r>
              <a:rPr dirty="0" sz="11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Preprocessing</a:t>
            </a:r>
            <a:endParaRPr sz="1100">
              <a:latin typeface="Microsoft Sans Serif"/>
              <a:cs typeface="Microsoft Sans Serif"/>
            </a:endParaRPr>
          </a:p>
          <a:p>
            <a:pPr marL="289560" indent="-1778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90195" algn="l"/>
              </a:tabLst>
            </a:pP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Feature</a:t>
            </a:r>
            <a:r>
              <a:rPr dirty="0" sz="1100" spc="2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Engineering</a:t>
            </a:r>
            <a:endParaRPr sz="1100">
              <a:latin typeface="Microsoft Sans Serif"/>
              <a:cs typeface="Microsoft Sans Serif"/>
            </a:endParaRPr>
          </a:p>
          <a:p>
            <a:pPr marL="289560" indent="-17780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290195" algn="l"/>
              </a:tabLst>
            </a:pP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Model</a:t>
            </a:r>
            <a:r>
              <a:rPr dirty="0" sz="11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Selection</a:t>
            </a:r>
            <a:endParaRPr sz="1100">
              <a:latin typeface="Microsoft Sans Serif"/>
              <a:cs typeface="Microsoft Sans Serif"/>
            </a:endParaRPr>
          </a:p>
          <a:p>
            <a:pPr marL="289560" indent="-1778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90195" algn="l"/>
              </a:tabLst>
            </a:pP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Model</a:t>
            </a:r>
            <a:r>
              <a:rPr dirty="0" sz="11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Training</a:t>
            </a:r>
            <a:endParaRPr sz="1100">
              <a:latin typeface="Microsoft Sans Serif"/>
              <a:cs typeface="Microsoft Sans Serif"/>
            </a:endParaRPr>
          </a:p>
          <a:p>
            <a:pPr marL="289560" indent="-1778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90195" algn="l"/>
              </a:tabLst>
            </a:pP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Model</a:t>
            </a:r>
            <a:r>
              <a:rPr dirty="0" sz="1100" spc="4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Evaluation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100" spc="-35" b="1">
                <a:solidFill>
                  <a:srgbClr val="22373A"/>
                </a:solidFill>
                <a:latin typeface="Arial"/>
                <a:cs typeface="Arial"/>
              </a:rPr>
              <a:t>Models</a:t>
            </a:r>
            <a:r>
              <a:rPr dirty="0" sz="1100" spc="55" b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spc="-60" b="1">
                <a:solidFill>
                  <a:srgbClr val="22373A"/>
                </a:solidFill>
                <a:latin typeface="Arial"/>
                <a:cs typeface="Arial"/>
              </a:rPr>
              <a:t>Used</a:t>
            </a:r>
            <a:endParaRPr sz="1100">
              <a:latin typeface="Arial"/>
              <a:cs typeface="Arial"/>
            </a:endParaRPr>
          </a:p>
          <a:p>
            <a:pPr marL="289560" indent="-139065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XGBoost:</a:t>
            </a:r>
            <a:r>
              <a:rPr dirty="0" sz="1100" spc="20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0">
                <a:solidFill>
                  <a:srgbClr val="22373A"/>
                </a:solidFill>
                <a:latin typeface="Microsoft Sans Serif"/>
                <a:cs typeface="Microsoft Sans Serif"/>
              </a:rPr>
              <a:t>Handles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large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datasets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effectively.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SVM: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High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0">
                <a:solidFill>
                  <a:srgbClr val="22373A"/>
                </a:solidFill>
                <a:latin typeface="Microsoft Sans Serif"/>
                <a:cs typeface="Microsoft Sans Serif"/>
              </a:rPr>
              <a:t>precision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">
                <a:solidFill>
                  <a:srgbClr val="22373A"/>
                </a:solidFill>
                <a:latin typeface="Microsoft Sans Serif"/>
                <a:cs typeface="Microsoft Sans Serif"/>
              </a:rPr>
              <a:t>with</a:t>
            </a:r>
            <a:r>
              <a:rPr dirty="0" sz="1100" spc="7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0">
                <a:solidFill>
                  <a:srgbClr val="22373A"/>
                </a:solidFill>
                <a:latin typeface="Microsoft Sans Serif"/>
                <a:cs typeface="Microsoft Sans Serif"/>
              </a:rPr>
              <a:t>PCA.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Logistic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5">
                <a:solidFill>
                  <a:srgbClr val="22373A"/>
                </a:solidFill>
                <a:latin typeface="Microsoft Sans Serif"/>
                <a:cs typeface="Microsoft Sans Serif"/>
              </a:rPr>
              <a:t>Regression:</a:t>
            </a:r>
            <a:r>
              <a:rPr dirty="0" sz="1100" spc="204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Baseline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model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">
                <a:solidFill>
                  <a:srgbClr val="22373A"/>
                </a:solidFill>
                <a:latin typeface="Microsoft Sans Serif"/>
                <a:cs typeface="Microsoft Sans Serif"/>
              </a:rPr>
              <a:t>with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ElasticNet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35">
                <a:solidFill>
                  <a:srgbClr val="22373A"/>
                </a:solidFill>
                <a:latin typeface="Microsoft Sans Serif"/>
                <a:cs typeface="Microsoft Sans Serif"/>
              </a:rPr>
              <a:t>regularization.</a:t>
            </a:r>
            <a:endParaRPr sz="1100">
              <a:latin typeface="Microsoft Sans Serif"/>
              <a:cs typeface="Microsoft Sans Serif"/>
            </a:endParaRPr>
          </a:p>
          <a:p>
            <a:pPr marL="289560" indent="-13906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90195" algn="l"/>
              </a:tabLst>
            </a:pPr>
            <a:r>
              <a:rPr dirty="0" sz="1100" spc="-25">
                <a:solidFill>
                  <a:srgbClr val="22373A"/>
                </a:solidFill>
                <a:latin typeface="Microsoft Sans Serif"/>
                <a:cs typeface="Microsoft Sans Serif"/>
              </a:rPr>
              <a:t>Voting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55">
                <a:solidFill>
                  <a:srgbClr val="22373A"/>
                </a:solidFill>
                <a:latin typeface="Microsoft Sans Serif"/>
                <a:cs typeface="Microsoft Sans Serif"/>
              </a:rPr>
              <a:t>Classifier:</a:t>
            </a:r>
            <a:r>
              <a:rPr dirty="0" sz="1100" spc="-3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75">
                <a:solidFill>
                  <a:srgbClr val="22373A"/>
                </a:solidFill>
                <a:latin typeface="Microsoft Sans Serif"/>
                <a:cs typeface="Microsoft Sans Serif"/>
              </a:rPr>
              <a:t>Combines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22373A"/>
                </a:solidFill>
                <a:latin typeface="Microsoft Sans Serif"/>
                <a:cs typeface="Microsoft Sans Serif"/>
              </a:rPr>
              <a:t>models</a:t>
            </a:r>
            <a:r>
              <a:rPr dirty="0" sz="1100" spc="75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5">
                <a:solidFill>
                  <a:srgbClr val="22373A"/>
                </a:solidFill>
                <a:latin typeface="Microsoft Sans Serif"/>
                <a:cs typeface="Microsoft Sans Serif"/>
              </a:rPr>
              <a:t>for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Microsoft Sans Serif"/>
                <a:cs typeface="Microsoft Sans Serif"/>
              </a:rPr>
              <a:t>better</a:t>
            </a:r>
            <a:r>
              <a:rPr dirty="0" sz="1100" spc="8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45">
                <a:solidFill>
                  <a:srgbClr val="22373A"/>
                </a:solidFill>
                <a:latin typeface="Microsoft Sans Serif"/>
                <a:cs typeface="Microsoft Sans Serif"/>
              </a:rPr>
              <a:t>generalization.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770" y="76375"/>
            <a:ext cx="219265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30" b="1">
                <a:solidFill>
                  <a:srgbClr val="F9F9F9"/>
                </a:solidFill>
                <a:latin typeface="Arial"/>
                <a:cs typeface="Arial"/>
              </a:rPr>
              <a:t>Methodology</a:t>
            </a:r>
            <a:r>
              <a:rPr dirty="0" sz="1200" spc="95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35" b="1">
                <a:solidFill>
                  <a:srgbClr val="F9F9F9"/>
                </a:solidFill>
                <a:latin typeface="Arial"/>
                <a:cs typeface="Arial"/>
              </a:rPr>
              <a:t>Pipeline</a:t>
            </a:r>
            <a:r>
              <a:rPr dirty="0" sz="1200" spc="90" b="1">
                <a:solidFill>
                  <a:srgbClr val="F9F9F9"/>
                </a:solidFill>
                <a:latin typeface="Arial"/>
                <a:cs typeface="Arial"/>
              </a:rPr>
              <a:t> </a:t>
            </a:r>
            <a:r>
              <a:rPr dirty="0" sz="1200" spc="-25" b="1">
                <a:solidFill>
                  <a:srgbClr val="F9F9F9"/>
                </a:solidFill>
                <a:latin typeface="Arial"/>
                <a:cs typeface="Arial"/>
              </a:rPr>
              <a:t>Diagram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76370"/>
            <a:ext cx="5760085" cy="5080"/>
            <a:chOff x="0" y="376370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8904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 h="0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370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370"/>
              <a:ext cx="3456304" cy="5080"/>
            </a:xfrm>
            <a:custGeom>
              <a:avLst/>
              <a:gdLst/>
              <a:ahLst/>
              <a:cxnLst/>
              <a:rect l="l" t="t" r="r" b="b"/>
              <a:pathLst>
                <a:path w="3456304" h="5079">
                  <a:moveTo>
                    <a:pt x="0" y="5060"/>
                  </a:moveTo>
                  <a:lnTo>
                    <a:pt x="0" y="0"/>
                  </a:lnTo>
                  <a:lnTo>
                    <a:pt x="3456079" y="0"/>
                  </a:lnTo>
                  <a:lnTo>
                    <a:pt x="34560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012" y="583881"/>
            <a:ext cx="4535978" cy="21477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5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Abul Mohsin</dc:creator>
  <dc:title>Predictive Analytics Technical Project</dc:title>
  <dcterms:created xsi:type="dcterms:W3CDTF">2024-12-13T18:21:09Z</dcterms:created>
  <dcterms:modified xsi:type="dcterms:W3CDTF">2024-12-13T18:21:09Z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2024-12-13T00:00:00Z</vt:filetime>
  </property>
</Properties>
</file>