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434D7-D40A-4870-BF9D-C20667B7C8C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C1A2-7515-4952-96BE-6E374F81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8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C1A2-7515-4952-96BE-6E374F81A5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8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A case in which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candidate SNP (red) is directly tested for association with a disease phenotype. For example,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strategy used when SNPs are chosen for analysis on the basis of prior knowledge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their possible function, such as missense SNPs that are likely to affect the function of a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gene (green rectangle).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The SNPs to be genotyped (red) are chosen on the basis of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linkage disequilibrium (LD) patterns to provide information about as many other SNPs as possible.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the SNP shown in blue is tested for association indirectly, as it is in LD with the other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SNPs. A combination of both strategies is also possible.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C1A2-7515-4952-96BE-6E374F81A5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6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b)</a:t>
            </a:r>
            <a:r>
              <a:rPr lang="en-US" baseline="0" dirty="0" smtClean="0"/>
              <a:t> Yellow dot is functional locus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C1A2-7515-4952-96BE-6E374F81A5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C1A2-7515-4952-96BE-6E374F81A5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B245-433F-42E1-B250-8D470C6DE2C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78FA-C348-4176-B28D-3455755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B245-433F-42E1-B250-8D470C6DE2C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78FA-C348-4176-B28D-3455755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B245-433F-42E1-B250-8D470C6DE2C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78FA-C348-4176-B28D-3455755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6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B245-433F-42E1-B250-8D470C6DE2C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78FA-C348-4176-B28D-3455755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8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B245-433F-42E1-B250-8D470C6DE2C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78FA-C348-4176-B28D-3455755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B245-433F-42E1-B250-8D470C6DE2C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78FA-C348-4176-B28D-3455755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B245-433F-42E1-B250-8D470C6DE2C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78FA-C348-4176-B28D-3455755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8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B245-433F-42E1-B250-8D470C6DE2C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78FA-C348-4176-B28D-3455755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1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B245-433F-42E1-B250-8D470C6DE2C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78FA-C348-4176-B28D-3455755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B245-433F-42E1-B250-8D470C6DE2C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78FA-C348-4176-B28D-3455755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B245-433F-42E1-B250-8D470C6DE2C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78FA-C348-4176-B28D-3455755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AB245-433F-42E1-B250-8D470C6DE2C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78FA-C348-4176-B28D-3455755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8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Genome-Wide Association Studies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7119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Mohsin Ali, </a:t>
            </a:r>
            <a:r>
              <a:rPr lang="en-US" dirty="0" smtClean="0"/>
              <a:t>PhD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4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04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Reproducibility</a:t>
            </a:r>
            <a:r>
              <a:rPr lang="en-US" dirty="0" smtClean="0"/>
              <a:t>: sometimes results are not replicated across populations</a:t>
            </a:r>
          </a:p>
          <a:p>
            <a:r>
              <a:rPr lang="en-US" b="1" dirty="0" smtClean="0"/>
              <a:t>Results need to validate </a:t>
            </a:r>
            <a:r>
              <a:rPr lang="en-US" dirty="0" smtClean="0"/>
              <a:t>by replication in independent samples in different populations (validation test)</a:t>
            </a:r>
          </a:p>
          <a:p>
            <a:r>
              <a:rPr lang="en-US" b="1" dirty="0" smtClean="0"/>
              <a:t>Size of population</a:t>
            </a:r>
            <a:r>
              <a:rPr lang="en-US" dirty="0" smtClean="0"/>
              <a:t>: population should be enough large to detect a QTL (statistical power)</a:t>
            </a:r>
          </a:p>
          <a:p>
            <a:r>
              <a:rPr lang="en-US" b="1" dirty="0" smtClean="0"/>
              <a:t>Marker dataset size</a:t>
            </a:r>
            <a:r>
              <a:rPr lang="en-US" dirty="0" smtClean="0"/>
              <a:t>: a large number of markers is required to cover the whole genome </a:t>
            </a:r>
          </a:p>
          <a:p>
            <a:r>
              <a:rPr lang="en-US" u="sng" dirty="0" smtClean="0"/>
              <a:t>Detects association not causation</a:t>
            </a:r>
          </a:p>
          <a:p>
            <a:r>
              <a:rPr lang="en-US" b="1" dirty="0" smtClean="0"/>
              <a:t>Noncoding variants with unknown effect</a:t>
            </a:r>
            <a:r>
              <a:rPr lang="en-US" dirty="0" smtClean="0"/>
              <a:t>: most of the identified variants in GWAS are far from discovered protein-coding gene</a:t>
            </a:r>
          </a:p>
          <a:p>
            <a:r>
              <a:rPr lang="en-US" b="1" dirty="0" smtClean="0"/>
              <a:t>Detection of rare variant</a:t>
            </a:r>
            <a:r>
              <a:rPr lang="en-US" dirty="0" smtClean="0"/>
              <a:t>: detects only variants that their frequency &gt;5% in a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1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4" y="80962"/>
            <a:ext cx="5198746" cy="6686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532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GWAS as known as </a:t>
            </a:r>
            <a:r>
              <a:rPr lang="en-US" dirty="0" smtClean="0">
                <a:solidFill>
                  <a:srgbClr val="FF0000"/>
                </a:solidFill>
              </a:rPr>
              <a:t>linkage disequilibrium </a:t>
            </a: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8" y="1974851"/>
            <a:ext cx="5281612" cy="4351338"/>
          </a:xfrm>
        </p:spPr>
        <p:txBody>
          <a:bodyPr/>
          <a:lstStyle/>
          <a:p>
            <a:r>
              <a:rPr lang="en-US" dirty="0" smtClean="0"/>
              <a:t>LD is non random association between two or more loci</a:t>
            </a:r>
          </a:p>
          <a:p>
            <a:r>
              <a:rPr lang="en-US" dirty="0" smtClean="0"/>
              <a:t>In general, </a:t>
            </a:r>
            <a:r>
              <a:rPr lang="en-US" b="1" dirty="0" smtClean="0"/>
              <a:t>the strength of the correlation between two markers</a:t>
            </a:r>
            <a:r>
              <a:rPr lang="en-US" dirty="0" smtClean="0"/>
              <a:t> is a function of the distance between them: the closer two markers are, the stronger the LD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7" y="3424237"/>
            <a:ext cx="47625" cy="9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63119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(copy from Myles et al 2009, Plant Cell)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2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variants contribute to development of trait</a:t>
            </a:r>
          </a:p>
          <a:p>
            <a:r>
              <a:rPr lang="en-US" b="1" dirty="0" smtClean="0"/>
              <a:t>A marker associated with a certain trait is in or near a gene that contributes to that trait</a:t>
            </a:r>
          </a:p>
          <a:p>
            <a:r>
              <a:rPr lang="en-US" dirty="0" smtClean="0"/>
              <a:t>Common variants explain a significant proportion of the </a:t>
            </a:r>
            <a:r>
              <a:rPr lang="en-US" b="1" dirty="0" smtClean="0"/>
              <a:t>genetic variation in the population</a:t>
            </a:r>
          </a:p>
          <a:p>
            <a:r>
              <a:rPr lang="en-US" dirty="0" smtClean="0"/>
              <a:t>Population homogeneity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1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populations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Pool of genotypes from a breeding program</a:t>
            </a:r>
          </a:p>
          <a:p>
            <a:r>
              <a:rPr lang="en-US" dirty="0" smtClean="0"/>
              <a:t>Multiple cross populations: NAM, MAGIC</a:t>
            </a:r>
          </a:p>
          <a:p>
            <a:r>
              <a:rPr lang="en-US" dirty="0" smtClean="0"/>
              <a:t>Lines derived from </a:t>
            </a:r>
            <a:r>
              <a:rPr lang="en-US" dirty="0" err="1" smtClean="0"/>
              <a:t>diallel</a:t>
            </a:r>
            <a:r>
              <a:rPr lang="en-US" dirty="0" smtClean="0"/>
              <a:t> </a:t>
            </a:r>
            <a:r>
              <a:rPr lang="en-US" dirty="0"/>
              <a:t>crosses</a:t>
            </a:r>
            <a:r>
              <a:rPr lang="en-US" dirty="0" smtClean="0"/>
              <a:t> (</a:t>
            </a:r>
            <a:r>
              <a:rPr lang="en-US" dirty="0"/>
              <a:t>mating scheme used by plant </a:t>
            </a:r>
            <a:r>
              <a:rPr lang="en-US" dirty="0" smtClean="0"/>
              <a:t>breeders)</a:t>
            </a:r>
          </a:p>
          <a:p>
            <a:r>
              <a:rPr lang="en-US" dirty="0" smtClean="0"/>
              <a:t>Germplasm collection: landraces, accessions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27" y="4489132"/>
            <a:ext cx="4489133" cy="21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4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populations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28"/>
          <a:stretch/>
        </p:blipFill>
        <p:spPr>
          <a:xfrm>
            <a:off x="838200" y="1572126"/>
            <a:ext cx="10095409" cy="51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GWAS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Proportion of phenotypic variation explained by the SNP – </a:t>
            </a:r>
            <a:r>
              <a:rPr lang="en-US" sz="2400" b="1" dirty="0" smtClean="0"/>
              <a:t>increase the heritability</a:t>
            </a:r>
          </a:p>
          <a:p>
            <a:r>
              <a:rPr lang="en-US" sz="2400" dirty="0" smtClean="0"/>
              <a:t>The effect size of the two allelic variants: how they differ in their phenotypic effect (</a:t>
            </a:r>
            <a:r>
              <a:rPr lang="en-US" sz="2400" b="1" dirty="0" smtClean="0"/>
              <a:t>no way to change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Sample size (</a:t>
            </a:r>
            <a:r>
              <a:rPr lang="en-US" sz="2400" b="1" dirty="0" smtClean="0"/>
              <a:t>evaluate more individuals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Population structure</a:t>
            </a:r>
            <a:r>
              <a:rPr lang="en-US" sz="2400" dirty="0" smtClean="0"/>
              <a:t>: introduce heterogeneity resulting in an association that is not true</a:t>
            </a:r>
          </a:p>
          <a:p>
            <a:r>
              <a:rPr lang="en-US" sz="2400" dirty="0" smtClean="0"/>
              <a:t>Geographical distribution</a:t>
            </a:r>
          </a:p>
          <a:p>
            <a:r>
              <a:rPr lang="en-US" sz="2400" dirty="0" smtClean="0"/>
              <a:t>Growth habit: winter and spring wheat</a:t>
            </a:r>
          </a:p>
          <a:p>
            <a:r>
              <a:rPr lang="en-US" sz="2400" dirty="0" smtClean="0"/>
              <a:t>Unequal familial relationship</a:t>
            </a:r>
          </a:p>
          <a:p>
            <a:r>
              <a:rPr lang="en-US" sz="2400" dirty="0" smtClean="0"/>
              <a:t>Different LD pattern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548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443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Systematic difference in allele frequencies between </a:t>
            </a:r>
            <a:r>
              <a:rPr lang="en-US" dirty="0" smtClean="0"/>
              <a:t>subpopulations</a:t>
            </a:r>
            <a:endParaRPr lang="en-US" dirty="0"/>
          </a:p>
          <a:p>
            <a:r>
              <a:rPr lang="en-US" dirty="0"/>
              <a:t>May be due to different ancestry: </a:t>
            </a:r>
            <a:r>
              <a:rPr lang="en-US" i="1" dirty="0"/>
              <a:t>geographical and climate distance, familial relationship</a:t>
            </a:r>
            <a:r>
              <a:rPr lang="en-US" dirty="0"/>
              <a:t>,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It ends up in spurious association ==&gt; </a:t>
            </a:r>
            <a:r>
              <a:rPr lang="en-US" i="1" dirty="0"/>
              <a:t>False positives (Type I error</a:t>
            </a:r>
            <a:r>
              <a:rPr lang="en-US" i="1" dirty="0" smtClean="0"/>
              <a:t>)</a:t>
            </a:r>
            <a:endParaRPr lang="en-US" dirty="0"/>
          </a:p>
          <a:p>
            <a:r>
              <a:rPr lang="en-US" dirty="0"/>
              <a:t>Over estimation of significance of </a:t>
            </a:r>
            <a:r>
              <a:rPr lang="en-US" dirty="0" smtClean="0"/>
              <a:t>associations</a:t>
            </a:r>
          </a:p>
          <a:p>
            <a:endParaRPr lang="en-US" dirty="0"/>
          </a:p>
          <a:p>
            <a:r>
              <a:rPr lang="en-US" b="1" dirty="0" smtClean="0"/>
              <a:t>Solution: regression on principal component of PCA</a:t>
            </a:r>
          </a:p>
          <a:p>
            <a:r>
              <a:rPr lang="en-US" dirty="0" smtClean="0"/>
              <a:t>Including 1-3 PCs in the mixed linear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097" y="2595645"/>
            <a:ext cx="3942440" cy="24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Coefficient of </a:t>
            </a:r>
            <a:r>
              <a:rPr lang="en-US" b="1" dirty="0" err="1" smtClean="0"/>
              <a:t>coancestry</a:t>
            </a:r>
            <a:r>
              <a:rPr lang="en-US" dirty="0" smtClean="0"/>
              <a:t>: the probability that </a:t>
            </a:r>
            <a:r>
              <a:rPr lang="en-US" u="sng" dirty="0" smtClean="0"/>
              <a:t>an allele selected randomly from individual X</a:t>
            </a:r>
            <a:r>
              <a:rPr lang="en-US" dirty="0" smtClean="0"/>
              <a:t> and </a:t>
            </a:r>
            <a:r>
              <a:rPr lang="en-US" u="sng" dirty="0" smtClean="0"/>
              <a:t>an allele selected randomly from the same autosomal locus of individual Y </a:t>
            </a:r>
            <a:r>
              <a:rPr lang="en-US" dirty="0" smtClean="0"/>
              <a:t>are in identity by descent (IBD)</a:t>
            </a:r>
          </a:p>
          <a:p>
            <a:r>
              <a:rPr lang="en-US" b="1" dirty="0"/>
              <a:t>K (kinship) </a:t>
            </a:r>
            <a:r>
              <a:rPr lang="en-US" dirty="0"/>
              <a:t>= twice of the </a:t>
            </a:r>
            <a:r>
              <a:rPr lang="en-US" dirty="0" err="1" smtClean="0"/>
              <a:t>coancestry</a:t>
            </a:r>
            <a:endParaRPr lang="en-US" dirty="0" smtClean="0"/>
          </a:p>
          <a:p>
            <a:r>
              <a:rPr lang="en-US" dirty="0" smtClean="0"/>
              <a:t>Genomic relationship matrix (G or K )</a:t>
            </a:r>
          </a:p>
          <a:p>
            <a:r>
              <a:rPr lang="en-US" dirty="0" smtClean="0"/>
              <a:t>Molecular markers are using to estimate relationship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243" y="4358640"/>
            <a:ext cx="2470678" cy="23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GLM</a:t>
            </a:r>
            <a:r>
              <a:rPr lang="en-US" dirty="0" smtClean="0"/>
              <a:t>: all the factors included in a GLM are </a:t>
            </a:r>
            <a:r>
              <a:rPr lang="en-US" b="1" dirty="0" smtClean="0"/>
              <a:t>fixed effects</a:t>
            </a:r>
          </a:p>
          <a:p>
            <a:r>
              <a:rPr lang="en-US" dirty="0" smtClean="0"/>
              <a:t>GLM solves for each trait and marker information</a:t>
            </a:r>
          </a:p>
          <a:p>
            <a:r>
              <a:rPr lang="en-US" u="sng" dirty="0" smtClean="0"/>
              <a:t>Includes: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Phenotypic dataset </a:t>
            </a:r>
            <a:r>
              <a:rPr lang="en-US" dirty="0" smtClean="0"/>
              <a:t>(e.g. adjusted mean values for each genotype)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Marker data (e.g. SNP)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Covariates</a:t>
            </a:r>
          </a:p>
          <a:p>
            <a:r>
              <a:rPr lang="en-US" dirty="0" smtClean="0"/>
              <a:t>Any covariates that can be used to control field variations, and individuals (e.g. winter and spring wheat, geographical distribution, fertility variation of field ,...)1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 smtClean="0">
                <a:solidFill>
                  <a:srgbClr val="92D050"/>
                </a:solidFill>
              </a:rPr>
              <a:t>-3 PCs (or Qs) </a:t>
            </a:r>
            <a:r>
              <a:rPr lang="en-US" dirty="0" smtClean="0"/>
              <a:t>to control population structure</a:t>
            </a:r>
          </a:p>
          <a:p>
            <a:r>
              <a:rPr lang="en-US" b="1" dirty="0" smtClean="0"/>
              <a:t>MLM</a:t>
            </a:r>
            <a:r>
              <a:rPr lang="en-US" dirty="0" smtClean="0"/>
              <a:t>: Factors in MLM include both </a:t>
            </a:r>
            <a:r>
              <a:rPr lang="en-US" b="1" dirty="0" smtClean="0"/>
              <a:t>fixed and random effects</a:t>
            </a:r>
          </a:p>
          <a:p>
            <a:r>
              <a:rPr lang="en-US" dirty="0" smtClean="0"/>
              <a:t>Individuals in MLM are random</a:t>
            </a:r>
          </a:p>
          <a:p>
            <a:r>
              <a:rPr lang="en-US" dirty="0" smtClean="0"/>
              <a:t>Kinship matrix added to MLM to </a:t>
            </a:r>
            <a:r>
              <a:rPr lang="en-US" b="1" dirty="0" smtClean="0"/>
              <a:t>control unequal familial relationship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25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models concept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160" y="1690688"/>
            <a:ext cx="8433679" cy="47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65" y="-386454"/>
            <a:ext cx="10515600" cy="1325563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65" y="4931492"/>
            <a:ext cx="10515600" cy="14291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Laptop with installed R-studio</a:t>
            </a:r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Input files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7765" y="278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https://github.com/mohsinali1990/QAU_R_Training.git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71" y="1293321"/>
            <a:ext cx="6705600" cy="33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6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407285"/>
            <a:ext cx="430276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GWAS model example from TASSEL tutorial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9100" y="127682"/>
            <a:ext cx="7540660" cy="623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4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is a graphical tool to show significant hits associated with the trait under test</a:t>
            </a:r>
          </a:p>
          <a:p>
            <a:r>
              <a:rPr lang="en-US" sz="2400" dirty="0" smtClean="0"/>
              <a:t>Each data point represents a genotyped SNP, ordered across the chromosomes (</a:t>
            </a:r>
            <a:r>
              <a:rPr lang="en-US" sz="2400" dirty="0" err="1" smtClean="0"/>
              <a:t>Xaxis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Yaxis</a:t>
            </a:r>
            <a:r>
              <a:rPr lang="en-US" sz="2400" dirty="0" smtClean="0"/>
              <a:t> = -log(</a:t>
            </a:r>
            <a:r>
              <a:rPr lang="en-US" sz="2400" i="1" dirty="0" smtClean="0"/>
              <a:t>p-value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452" y="3055302"/>
            <a:ext cx="7352348" cy="36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1198"/>
          <a:stretch/>
        </p:blipFill>
        <p:spPr>
          <a:xfrm>
            <a:off x="6385560" y="1825625"/>
            <a:ext cx="5569268" cy="3782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Quantile-quantile (QQ) plot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7360" cy="4351338"/>
          </a:xfrm>
        </p:spPr>
        <p:txBody>
          <a:bodyPr/>
          <a:lstStyle/>
          <a:p>
            <a:r>
              <a:rPr lang="en-US" dirty="0" smtClean="0"/>
              <a:t>It is a plot of the </a:t>
            </a:r>
            <a:r>
              <a:rPr lang="en-US" b="1" dirty="0" smtClean="0"/>
              <a:t>quantile distribution of observed p-values (on the y-axis) on the quantile distribution of expected p-values (on x-axis)</a:t>
            </a:r>
          </a:p>
          <a:p>
            <a:r>
              <a:rPr lang="en-US" dirty="0"/>
              <a:t>If a QQ plot is a line with a tail, there are some casual </a:t>
            </a:r>
            <a:r>
              <a:rPr lang="en-US" dirty="0" smtClean="0"/>
              <a:t>polymorphisms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239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QQ plot </a:t>
            </a:r>
            <a:r>
              <a:rPr lang="en-US" dirty="0"/>
              <a:t>statistical tool used to visualize GWAS output and power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8842" y="1690688"/>
            <a:ext cx="9478598" cy="498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2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880" y="278320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GWAS analysis in R using </a:t>
            </a:r>
            <a:r>
              <a:rPr lang="en-US" dirty="0" err="1" smtClean="0"/>
              <a:t>rMVP</a:t>
            </a:r>
            <a:r>
              <a:rPr lang="en-US" dirty="0" smtClean="0"/>
              <a:t> and </a:t>
            </a:r>
            <a:r>
              <a:rPr lang="en-US" dirty="0" err="1" smtClean="0"/>
              <a:t>mrMLM</a:t>
            </a:r>
            <a:r>
              <a:rPr lang="en-US" dirty="0" smtClean="0"/>
              <a:t> R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0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select trait of interest?</a:t>
            </a:r>
          </a:p>
          <a:p>
            <a:r>
              <a:rPr lang="en-US" dirty="0" smtClean="0"/>
              <a:t>Marker trait association methods: QTL mapping and GWAS</a:t>
            </a:r>
          </a:p>
          <a:p>
            <a:r>
              <a:rPr lang="en-US" dirty="0" smtClean="0"/>
              <a:t>QTL mapping vs. GWAS</a:t>
            </a:r>
          </a:p>
          <a:p>
            <a:r>
              <a:rPr lang="en-US" dirty="0" smtClean="0"/>
              <a:t>Overview of required population for QTL mapping and GWAS</a:t>
            </a:r>
          </a:p>
          <a:p>
            <a:r>
              <a:rPr lang="en-US" dirty="0" smtClean="0"/>
              <a:t>Power of GWAS analysis</a:t>
            </a:r>
          </a:p>
          <a:p>
            <a:r>
              <a:rPr lang="en-US" dirty="0" smtClean="0"/>
              <a:t>Population structure</a:t>
            </a:r>
          </a:p>
          <a:p>
            <a:r>
              <a:rPr lang="en-US" dirty="0" smtClean="0"/>
              <a:t>Genetic relationships</a:t>
            </a:r>
          </a:p>
          <a:p>
            <a:r>
              <a:rPr lang="en-US" dirty="0" smtClean="0"/>
              <a:t>GWAS models</a:t>
            </a:r>
          </a:p>
          <a:p>
            <a:r>
              <a:rPr lang="en-US" dirty="0" smtClean="0"/>
              <a:t>GWAS analysis in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5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Qualitative traits</a:t>
            </a:r>
            <a:r>
              <a:rPr lang="en-US" dirty="0" smtClean="0"/>
              <a:t> </a:t>
            </a:r>
            <a:r>
              <a:rPr lang="en-US" dirty="0"/>
              <a:t>- few genes, with large effect, low environmental bias, and </a:t>
            </a:r>
            <a:r>
              <a:rPr lang="en-US" b="1" dirty="0"/>
              <a:t>high </a:t>
            </a:r>
            <a:r>
              <a:rPr lang="en-US" b="1" dirty="0" smtClean="0"/>
              <a:t>h</a:t>
            </a:r>
            <a:r>
              <a:rPr lang="en-US" b="1" baseline="30000" dirty="0" smtClean="0"/>
              <a:t>2</a:t>
            </a:r>
          </a:p>
          <a:p>
            <a:r>
              <a:rPr lang="en-US" u="sng" dirty="0" smtClean="0"/>
              <a:t>Quantitative </a:t>
            </a:r>
            <a:r>
              <a:rPr lang="en-US" u="sng" dirty="0"/>
              <a:t>traits</a:t>
            </a:r>
            <a:r>
              <a:rPr lang="en-US" dirty="0"/>
              <a:t> - many genes, little effect, with high </a:t>
            </a:r>
            <a:r>
              <a:rPr lang="en-US" dirty="0" smtClean="0"/>
              <a:t>environmental </a:t>
            </a:r>
            <a:r>
              <a:rPr lang="en-US" dirty="0"/>
              <a:t>bias, and </a:t>
            </a:r>
            <a:r>
              <a:rPr lang="en-US" b="1" dirty="0"/>
              <a:t>low </a:t>
            </a:r>
            <a:r>
              <a:rPr lang="en-US" b="1" dirty="0" smtClean="0"/>
              <a:t>h</a:t>
            </a:r>
            <a:r>
              <a:rPr lang="en-US" b="1" baseline="30000" dirty="0" smtClean="0"/>
              <a:t>2</a:t>
            </a:r>
            <a:endParaRPr lang="en-US" baseline="30000" dirty="0" smtClean="0"/>
          </a:p>
          <a:p>
            <a:r>
              <a:rPr lang="en-US" b="1" dirty="0" smtClean="0"/>
              <a:t>How to select for these traits?</a:t>
            </a:r>
          </a:p>
          <a:p>
            <a:r>
              <a:rPr lang="en-US" dirty="0" smtClean="0"/>
              <a:t>Traditional breeding (simply phenotypic selection)</a:t>
            </a:r>
          </a:p>
          <a:p>
            <a:r>
              <a:rPr lang="en-US" dirty="0" smtClean="0"/>
              <a:t>Molecular markers linked with QTL</a:t>
            </a:r>
          </a:p>
          <a:p>
            <a:r>
              <a:rPr lang="en-US" dirty="0" smtClean="0"/>
              <a:t>Marker assisted selection (</a:t>
            </a:r>
            <a:r>
              <a:rPr lang="en-US" b="1" dirty="0" smtClean="0"/>
              <a:t>QTL with large effect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Genomic selection (</a:t>
            </a:r>
            <a:r>
              <a:rPr lang="en-US" b="1" dirty="0" smtClean="0"/>
              <a:t>many QTL with small effect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52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GWAS is more interested to </a:t>
            </a:r>
            <a:r>
              <a:rPr lang="en-US" b="1" dirty="0" smtClean="0"/>
              <a:t>correlate marker variants with trait variation using</a:t>
            </a:r>
            <a:r>
              <a:rPr lang="en-US" dirty="0" smtClean="0"/>
              <a:t> association analysis regardless of phenotypic differences observed between individuals</a:t>
            </a:r>
          </a:p>
          <a:p>
            <a:r>
              <a:rPr lang="en-US" dirty="0" smtClean="0"/>
              <a:t>Also, how its passed to next generation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3" y="4448017"/>
            <a:ext cx="3068882" cy="1728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0514" r="10000" b="11850"/>
          <a:stretch/>
        </p:blipFill>
        <p:spPr>
          <a:xfrm>
            <a:off x="4128211" y="4448017"/>
            <a:ext cx="3395073" cy="1728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260" y="4448017"/>
            <a:ext cx="3206540" cy="17289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6028" y="409956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Seed color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45964" y="409956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Molecular diversity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49056" y="409956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 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5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631" y="969962"/>
            <a:ext cx="10776737" cy="2969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760" y="618744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(copy from Hirschhorn and Daly 2005, Nat. Gen.)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158435"/>
            <a:ext cx="518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a) </a:t>
            </a:r>
            <a:r>
              <a:rPr lang="en-US" sz="2200" dirty="0" smtClean="0"/>
              <a:t>Functional SNP (</a:t>
            </a:r>
            <a:r>
              <a:rPr lang="en-US" sz="2200" dirty="0" smtClean="0">
                <a:solidFill>
                  <a:srgbClr val="FF0000"/>
                </a:solidFill>
              </a:rPr>
              <a:t>red</a:t>
            </a:r>
            <a:r>
              <a:rPr lang="en-US" sz="2200" dirty="0" smtClean="0"/>
              <a:t>) was genotyped and an a direct association was detected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298444" y="3819881"/>
            <a:ext cx="50553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b) </a:t>
            </a:r>
            <a:r>
              <a:rPr lang="en-US" sz="2200" dirty="0" smtClean="0"/>
              <a:t>Functional SNP (</a:t>
            </a:r>
            <a:r>
              <a:rPr lang="en-US" sz="2200" dirty="0" smtClean="0">
                <a:solidFill>
                  <a:srgbClr val="2E4E7E"/>
                </a:solidFill>
              </a:rPr>
              <a:t>blue</a:t>
            </a:r>
            <a:r>
              <a:rPr lang="en-US" sz="2200" dirty="0" smtClean="0"/>
              <a:t>) was not genotyped, but number of other SNPs (red), in high LD with the functional SNP, were genotyped. So, indirect association was detected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516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 trait association (MTA)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613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How to detect MTA?</a:t>
            </a:r>
          </a:p>
          <a:p>
            <a:r>
              <a:rPr lang="en-US" dirty="0" smtClean="0"/>
              <a:t>QTL mapping based on </a:t>
            </a:r>
            <a:r>
              <a:rPr lang="en-US" b="1" dirty="0" smtClean="0"/>
              <a:t>bi-parental</a:t>
            </a:r>
            <a:r>
              <a:rPr lang="en-US" dirty="0" smtClean="0"/>
              <a:t> population</a:t>
            </a:r>
          </a:p>
          <a:p>
            <a:r>
              <a:rPr lang="en-US" dirty="0" smtClean="0"/>
              <a:t>It is still a powerful method to identify regions of the genome that co-segregate with a given trait</a:t>
            </a:r>
          </a:p>
          <a:p>
            <a:r>
              <a:rPr lang="en-US" dirty="0" smtClean="0"/>
              <a:t>F</a:t>
            </a:r>
            <a:r>
              <a:rPr lang="en-US" baseline="-25000" dirty="0" smtClean="0"/>
              <a:t>2:3</a:t>
            </a:r>
            <a:r>
              <a:rPr lang="en-US" dirty="0" smtClean="0"/>
              <a:t> populations or Recombinant Inbred Line (RIL) families</a:t>
            </a:r>
          </a:p>
          <a:p>
            <a:endParaRPr lang="en-US" dirty="0"/>
          </a:p>
          <a:p>
            <a:r>
              <a:rPr lang="en-US" b="1" dirty="0" smtClean="0"/>
              <a:t>Some limitations of QTL mapping:</a:t>
            </a:r>
          </a:p>
          <a:p>
            <a:r>
              <a:rPr lang="en-US" dirty="0" smtClean="0"/>
              <a:t>Its limited between two parents of particular cross</a:t>
            </a:r>
          </a:p>
          <a:p>
            <a:r>
              <a:rPr lang="en-US" dirty="0" smtClean="0"/>
              <a:t>Lower resolution</a:t>
            </a:r>
          </a:p>
          <a:p>
            <a:r>
              <a:rPr lang="en-US" dirty="0" smtClean="0"/>
              <a:t>Few recombination events happens during creating of RIL</a:t>
            </a:r>
          </a:p>
          <a:p>
            <a:r>
              <a:rPr lang="en-US" dirty="0" smtClean="0"/>
              <a:t>Bi-parental population need to be created and its time demanding procedure</a:t>
            </a:r>
          </a:p>
        </p:txBody>
      </p:sp>
    </p:spTree>
    <p:extLst>
      <p:ext uri="{BB962C8B-B14F-4D97-AF65-F5344CB8AC3E}">
        <p14:creationId xmlns:p14="http://schemas.microsoft.com/office/powerpoint/2010/main" val="368282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vs. QTL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methods use whole genome markers to find genetic variations associated with a trait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514" r="10000" b="11850"/>
          <a:stretch/>
        </p:blipFill>
        <p:spPr>
          <a:xfrm>
            <a:off x="274320" y="3194599"/>
            <a:ext cx="2957799" cy="1506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" y="4963714"/>
            <a:ext cx="3032688" cy="1635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095" y="3198177"/>
            <a:ext cx="8594905" cy="3113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8252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Genotyping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95791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Phenotyping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93610" y="2761377"/>
            <a:ext cx="35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QTL mapping (using F</a:t>
            </a:r>
            <a:r>
              <a:rPr lang="en-US" b="1" baseline="-25000" dirty="0" smtClean="0"/>
              <a:t>2 </a:t>
            </a:r>
            <a:r>
              <a:rPr lang="en-US" b="1" dirty="0" smtClean="0"/>
              <a:t>design)</a:t>
            </a:r>
            <a:endParaRPr 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8515929" y="2761377"/>
            <a:ext cx="366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GWAS (natural population)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93610" y="6355397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Few recombination events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8079849" y="6355397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Historical and natural recombination</a:t>
            </a:r>
            <a:endParaRPr lang="en-US" baseline="-25000" dirty="0"/>
          </a:p>
        </p:txBody>
      </p:sp>
      <p:sp>
        <p:nvSpPr>
          <p:cNvPr id="13" name="Chevron 12"/>
          <p:cNvSpPr/>
          <p:nvPr/>
        </p:nvSpPr>
        <p:spPr>
          <a:xfrm>
            <a:off x="3307535" y="4144604"/>
            <a:ext cx="579120" cy="11125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High-resolution</a:t>
            </a:r>
            <a:r>
              <a:rPr lang="en-US" dirty="0" smtClean="0"/>
              <a:t> </a:t>
            </a:r>
            <a:r>
              <a:rPr lang="en-US" dirty="0"/>
              <a:t>power due to high amount of historical </a:t>
            </a:r>
            <a:r>
              <a:rPr lang="en-US" dirty="0" smtClean="0"/>
              <a:t>recombination</a:t>
            </a:r>
          </a:p>
          <a:p>
            <a:r>
              <a:rPr lang="en-US" dirty="0" smtClean="0"/>
              <a:t>Low LD</a:t>
            </a:r>
          </a:p>
          <a:p>
            <a:r>
              <a:rPr lang="en-US" b="1" dirty="0" smtClean="0"/>
              <a:t>High </a:t>
            </a:r>
            <a:r>
              <a:rPr lang="en-US" b="1" dirty="0"/>
              <a:t>genetic diversity </a:t>
            </a:r>
            <a:r>
              <a:rPr lang="en-US" dirty="0"/>
              <a:t>(diverse populations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Biological </a:t>
            </a:r>
            <a:r>
              <a:rPr lang="en-US" dirty="0"/>
              <a:t>adaptation and geographical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No </a:t>
            </a:r>
            <a:r>
              <a:rPr lang="en-US" dirty="0"/>
              <a:t>need to create mapping population (</a:t>
            </a:r>
            <a:r>
              <a:rPr lang="en-US" b="1" dirty="0"/>
              <a:t>time </a:t>
            </a:r>
            <a:r>
              <a:rPr lang="en-US" b="1" dirty="0" smtClean="0"/>
              <a:t>saving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Study </a:t>
            </a:r>
            <a:r>
              <a:rPr lang="en-US" dirty="0"/>
              <a:t>various regions of the genome </a:t>
            </a:r>
            <a:r>
              <a:rPr lang="en-US" dirty="0" smtClean="0"/>
              <a:t>simultaneously</a:t>
            </a:r>
          </a:p>
          <a:p>
            <a:r>
              <a:rPr lang="en-US" b="1" dirty="0" smtClean="0"/>
              <a:t>Greater </a:t>
            </a:r>
            <a:r>
              <a:rPr lang="en-US" b="1" dirty="0"/>
              <a:t>capacity for detecting more </a:t>
            </a:r>
            <a:r>
              <a:rPr lang="en-US" b="1" dirty="0" smtClean="0"/>
              <a:t>alleles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1083</Words>
  <Application>Microsoft Office PowerPoint</Application>
  <PresentationFormat>Widescreen</PresentationFormat>
  <Paragraphs>136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Genome-Wide Association Studies</vt:lpstr>
      <vt:lpstr>Prerequisites</vt:lpstr>
      <vt:lpstr>Outlines</vt:lpstr>
      <vt:lpstr>Introduction</vt:lpstr>
      <vt:lpstr>Introduction cont.</vt:lpstr>
      <vt:lpstr>Introduction cont.</vt:lpstr>
      <vt:lpstr>Marker trait association (MTA)</vt:lpstr>
      <vt:lpstr>GWAS vs. QTL mapping</vt:lpstr>
      <vt:lpstr>GWAS advantages</vt:lpstr>
      <vt:lpstr>GWAS limitations</vt:lpstr>
      <vt:lpstr>GWAS as known as linkage disequilibrium mapping</vt:lpstr>
      <vt:lpstr>GWAS assumptions</vt:lpstr>
      <vt:lpstr>GWAS populations</vt:lpstr>
      <vt:lpstr>GWAS populations</vt:lpstr>
      <vt:lpstr>Power of GWAS </vt:lpstr>
      <vt:lpstr>Population structure</vt:lpstr>
      <vt:lpstr>Genetic relationship</vt:lpstr>
      <vt:lpstr>GWAS models</vt:lpstr>
      <vt:lpstr>GWAS models concept</vt:lpstr>
      <vt:lpstr>GWAS model example from TASSEL tutorial dataset</vt:lpstr>
      <vt:lpstr>Manhattan plot</vt:lpstr>
      <vt:lpstr>Quantile-quantile (QQ) plot </vt:lpstr>
      <vt:lpstr>QQ plot statistical tool used to visualize GWAS output and power </vt:lpstr>
      <vt:lpstr>GWAS analysis in R using rMVP and mrMLM R 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Genome-Wide Association Studies</dc:title>
  <dc:creator>Mohsin Ali</dc:creator>
  <cp:lastModifiedBy>Mohsin Ali</cp:lastModifiedBy>
  <cp:revision>62</cp:revision>
  <dcterms:created xsi:type="dcterms:W3CDTF">2021-11-21T16:03:27Z</dcterms:created>
  <dcterms:modified xsi:type="dcterms:W3CDTF">2021-12-08T20:36:30Z</dcterms:modified>
</cp:coreProperties>
</file>