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57" r:id="rId4"/>
    <p:sldId id="272" r:id="rId5"/>
    <p:sldId id="273" r:id="rId6"/>
    <p:sldId id="274" r:id="rId7"/>
    <p:sldId id="258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2" r:id="rId16"/>
    <p:sldId id="269" r:id="rId17"/>
    <p:sldId id="270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98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609600"/>
            <a:ext cx="11099800" cy="431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i="1" dirty="0" smtClean="0"/>
              <a:t>Image Encryption Based on Algebraic S-box </a:t>
            </a:r>
            <a:br>
              <a:rPr lang="en-US" b="1" i="1" dirty="0" smtClean="0"/>
            </a:br>
            <a:r>
              <a:rPr lang="en-US" b="1" i="1" dirty="0" smtClean="0"/>
              <a:t>and Galois Field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5715000"/>
            <a:ext cx="11099800" cy="31623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i="1" dirty="0" smtClean="0"/>
              <a:t>ABDUL MOHSIN SIDDIQI (14BCS0036) </a:t>
            </a:r>
          </a:p>
          <a:p>
            <a:pPr algn="r">
              <a:buNone/>
            </a:pPr>
            <a:r>
              <a:rPr lang="en-US" i="1" dirty="0" smtClean="0"/>
              <a:t>ZAKI MUSTAFA FAROOQUI (14BCS0050) </a:t>
            </a:r>
          </a:p>
          <a:p>
            <a:pPr algn="r">
              <a:buNone/>
            </a:pPr>
            <a:r>
              <a:rPr lang="en-US" i="1" dirty="0" smtClean="0"/>
              <a:t>MOHD. ZAIYAN ALAM (14BCS0041)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514600"/>
            <a:ext cx="110998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2:- </a:t>
            </a:r>
            <a:r>
              <a:rPr lang="en-US" i="1" u="sng" dirty="0" smtClean="0">
                <a:solidFill>
                  <a:schemeClr val="bg1"/>
                </a:solidFill>
              </a:rPr>
              <a:t>IMAGE ENCRYPTION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- 512x512 image will be chosen for encryption purpose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- Use proposed image encryption scheme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- Then compare for all the following parameters: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sz="2600" dirty="0" smtClean="0">
                <a:solidFill>
                  <a:schemeClr val="bg1"/>
                </a:solidFill>
              </a:rPr>
              <a:t>- Entropy 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		- Non-Linearity 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		- Contrast 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		- Homogeneity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		- Energy, etc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057400"/>
            <a:ext cx="110998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2:- </a:t>
            </a:r>
            <a:r>
              <a:rPr lang="en-US" i="1" u="sng" dirty="0" smtClean="0">
                <a:solidFill>
                  <a:schemeClr val="bg1"/>
                </a:solidFill>
              </a:rPr>
              <a:t>IMAGE ENCRYPTION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Non Linearity values for different encryption techniques: 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0" y="4419600"/>
            <a:ext cx="731375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3048000"/>
            <a:ext cx="110998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3:- </a:t>
            </a:r>
            <a:r>
              <a:rPr lang="en-US" i="1" u="sng" dirty="0" smtClean="0">
                <a:solidFill>
                  <a:schemeClr val="bg1"/>
                </a:solidFill>
              </a:rPr>
              <a:t>CRYPTANALYSIS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Attack the encryption scheme provided in the paper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- Show security flaws regarding CPA (A type of attack)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- Compare our result with the scheme mentioned above 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- Perform Statistical (histogram) analysis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362200"/>
            <a:ext cx="110998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3:- </a:t>
            </a:r>
            <a:r>
              <a:rPr lang="en-US" i="1" u="sng" dirty="0" smtClean="0">
                <a:solidFill>
                  <a:schemeClr val="bg1"/>
                </a:solidFill>
              </a:rPr>
              <a:t>CRYPTANALYSIS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 Histogram analysis of  a 512x512 image of a Hill: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4191000"/>
            <a:ext cx="4876800" cy="492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362200"/>
            <a:ext cx="110998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3:- </a:t>
            </a:r>
            <a:r>
              <a:rPr lang="en-US" i="1" u="sng" dirty="0" smtClean="0">
                <a:solidFill>
                  <a:schemeClr val="bg1"/>
                </a:solidFill>
              </a:rPr>
              <a:t>CRYPTANALYSIS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 Histogram analysis of  a 512x512 image of a Hill: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302702" y="4645342"/>
            <a:ext cx="270319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5379840" y="4582448"/>
            <a:ext cx="270231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9227047" y="4590553"/>
            <a:ext cx="2743199" cy="33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3352800"/>
            <a:ext cx="110998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Procedure implementation –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Python/MATLAB(Octave)</a:t>
            </a:r>
          </a:p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Statistical analysis (simulations; differential and histogram) –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	- Python libraries such as </a:t>
            </a:r>
            <a:r>
              <a:rPr lang="en-US" dirty="0" err="1" smtClean="0">
                <a:solidFill>
                  <a:schemeClr val="bg1"/>
                </a:solidFill>
              </a:rPr>
              <a:t>MatPlotLib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etc…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438400"/>
            <a:ext cx="11099800" cy="6858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u="sng" dirty="0" smtClean="0">
                <a:solidFill>
                  <a:schemeClr val="bg1"/>
                </a:solidFill>
              </a:rPr>
              <a:t>PAPER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1. </a:t>
            </a:r>
            <a:r>
              <a:rPr lang="en-US" dirty="0" err="1" smtClean="0">
                <a:solidFill>
                  <a:schemeClr val="bg1"/>
                </a:solidFill>
              </a:rPr>
              <a:t>Shabieh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Farwa</a:t>
            </a:r>
            <a:r>
              <a:rPr lang="en-US" dirty="0" smtClean="0">
                <a:solidFill>
                  <a:schemeClr val="bg1"/>
                </a:solidFill>
              </a:rPr>
              <a:t> . </a:t>
            </a:r>
            <a:r>
              <a:rPr lang="en-US" dirty="0" err="1" smtClean="0">
                <a:solidFill>
                  <a:schemeClr val="bg1"/>
                </a:solidFill>
              </a:rPr>
              <a:t>Nazeer</a:t>
            </a:r>
            <a:r>
              <a:rPr lang="en-US" dirty="0" smtClean="0">
                <a:solidFill>
                  <a:schemeClr val="bg1"/>
                </a:solidFill>
              </a:rPr>
              <a:t> Muhammad . Tariq Shah . </a:t>
            </a:r>
            <a:r>
              <a:rPr lang="en-US" dirty="0" err="1" smtClean="0">
                <a:solidFill>
                  <a:schemeClr val="bg1"/>
                </a:solidFill>
              </a:rPr>
              <a:t>Sohail</a:t>
            </a:r>
            <a:r>
              <a:rPr lang="en-US" dirty="0" smtClean="0">
                <a:solidFill>
                  <a:schemeClr val="bg1"/>
                </a:solidFill>
              </a:rPr>
              <a:t> Ahmad (July 2017) </a:t>
            </a: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bg1"/>
                </a:solidFill>
              </a:rPr>
              <a:t>	“A Novel Image Encryption Based on Algebraic S-box and Arnold Transform”,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Published at 3D Research Center, </a:t>
            </a:r>
            <a:r>
              <a:rPr lang="en-US" dirty="0" err="1" smtClean="0">
                <a:solidFill>
                  <a:schemeClr val="bg1"/>
                </a:solidFill>
              </a:rPr>
              <a:t>Kwangwoon</a:t>
            </a:r>
            <a:r>
              <a:rPr lang="en-US" dirty="0" smtClean="0">
                <a:solidFill>
                  <a:schemeClr val="bg1"/>
                </a:solidFill>
              </a:rPr>
              <a:t> University and Springer-</a:t>
            </a:r>
            <a:r>
              <a:rPr lang="en-US" dirty="0" err="1" smtClean="0">
                <a:solidFill>
                  <a:schemeClr val="bg1"/>
                </a:solidFill>
              </a:rPr>
              <a:t>Verlag</a:t>
            </a:r>
            <a:r>
              <a:rPr lang="en-US" dirty="0" smtClean="0">
                <a:solidFill>
                  <a:schemeClr val="bg1"/>
                </a:solidFill>
              </a:rPr>
              <a:t> GmbH Germany 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LINKS</a:t>
            </a:r>
            <a:r>
              <a:rPr lang="en-US" dirty="0" smtClean="0">
                <a:solidFill>
                  <a:schemeClr val="bg1"/>
                </a:solidFill>
              </a:rPr>
              <a:t>: http://faculty.washington.edu/manisoma/ee540/EE540finite.pdf http://crypto.stackexchange.com/questions/2700/galois-fields-in-cryptography https://en.wikipedia.org/wiki/Finite_field_arithmetic http://www.samiam.org/rijndael.html http://web.eecs.utk.edu/~plank/plank/papers/CS-07-593/ https://www.doc.ic.ac.uk/~mrh/330tutor/ch04s02.html https://www.doc.ic.ac.uk/~mrh/330tutor/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xfrm>
            <a:off x="1016000" y="39624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0" name="why encryption and its importance in todays worl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smtClean="0">
                <a:solidFill>
                  <a:schemeClr val="bg1"/>
                </a:solidFill>
              </a:rPr>
              <a:t>hy </a:t>
            </a:r>
            <a:r>
              <a:rPr>
                <a:solidFill>
                  <a:schemeClr val="bg1"/>
                </a:solidFill>
              </a:rPr>
              <a:t>encryption and its importance in </a:t>
            </a:r>
            <a:r>
              <a:rPr smtClean="0">
                <a:solidFill>
                  <a:schemeClr val="bg1"/>
                </a:solidFill>
              </a:rPr>
              <a:t>today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smtClean="0">
                <a:solidFill>
                  <a:schemeClr val="bg1"/>
                </a:solidFill>
              </a:rPr>
              <a:t>orld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- To Securely protect classified information</a:t>
            </a:r>
            <a:endParaRPr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smtClean="0">
                <a:solidFill>
                  <a:schemeClr val="bg1"/>
                </a:solidFill>
              </a:rPr>
              <a:t>esearch </a:t>
            </a:r>
            <a:r>
              <a:rPr>
                <a:solidFill>
                  <a:schemeClr val="bg1"/>
                </a:solidFill>
              </a:rPr>
              <a:t>importance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smtClean="0">
                <a:solidFill>
                  <a:schemeClr val="bg1"/>
                </a:solidFill>
              </a:rPr>
              <a:t>onventional </a:t>
            </a:r>
            <a:r>
              <a:rPr>
                <a:solidFill>
                  <a:schemeClr val="bg1"/>
                </a:solidFill>
              </a:rPr>
              <a:t>techniques: AES, APS and GRAY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smtClean="0">
                <a:solidFill>
                  <a:schemeClr val="bg1"/>
                </a:solidFill>
              </a:rPr>
              <a:t>ur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smtClean="0">
                <a:solidFill>
                  <a:schemeClr val="bg1"/>
                </a:solidFill>
              </a:rPr>
              <a:t>inor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smtClean="0">
                <a:solidFill>
                  <a:schemeClr val="bg1"/>
                </a:solidFill>
              </a:rPr>
              <a:t>roject: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smtClean="0">
                <a:solidFill>
                  <a:schemeClr val="bg1"/>
                </a:solidFill>
              </a:rPr>
              <a:t>ontemporary </a:t>
            </a:r>
            <a:r>
              <a:rPr>
                <a:solidFill>
                  <a:schemeClr val="bg1"/>
                </a:solidFill>
              </a:rPr>
              <a:t>encryption technique regarding the break of </a:t>
            </a:r>
            <a:r>
              <a:rPr lang="en-US" dirty="0" smtClean="0">
                <a:solidFill>
                  <a:schemeClr val="bg1"/>
                </a:solidFill>
              </a:rPr>
              <a:t>“A Novel Image Encryption Based on Algebraic S-box and Arnold Transform” by </a:t>
            </a:r>
            <a:r>
              <a:rPr lang="en-US" dirty="0" err="1" smtClean="0">
                <a:solidFill>
                  <a:schemeClr val="bg1"/>
                </a:solidFill>
              </a:rPr>
              <a:t>Shabieh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Farwa</a:t>
            </a:r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et </a:t>
            </a:r>
            <a:r>
              <a:rPr smtClean="0">
                <a:solidFill>
                  <a:schemeClr val="bg1"/>
                </a:solidFill>
              </a:rPr>
              <a:t>al.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23" name="better n advanced algorith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smtClean="0">
                <a:solidFill>
                  <a:schemeClr val="bg1"/>
                </a:solidFill>
              </a:rPr>
              <a:t>etter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smtClean="0">
                <a:solidFill>
                  <a:schemeClr val="bg1"/>
                </a:solidFill>
              </a:rPr>
              <a:t>dvanced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smtClean="0">
                <a:solidFill>
                  <a:schemeClr val="bg1"/>
                </a:solidFill>
              </a:rPr>
              <a:t>lgorithms</a:t>
            </a:r>
            <a:endParaRPr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smtClean="0">
                <a:solidFill>
                  <a:schemeClr val="bg1"/>
                </a:solidFill>
              </a:rPr>
              <a:t>reak</a:t>
            </a:r>
            <a:r>
              <a:rPr lang="en-US" dirty="0" err="1" smtClean="0">
                <a:solidFill>
                  <a:schemeClr val="bg1"/>
                </a:solidFill>
              </a:rPr>
              <a:t>ing</a:t>
            </a:r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 paper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smtClean="0">
                <a:solidFill>
                  <a:schemeClr val="bg1"/>
                </a:solidFill>
              </a:rPr>
              <a:t>ropose </a:t>
            </a:r>
            <a:r>
              <a:rPr>
                <a:solidFill>
                  <a:schemeClr val="bg1"/>
                </a:solidFill>
              </a:rPr>
              <a:t>a better encryption scheme than the one provided by </a:t>
            </a:r>
            <a:r>
              <a:rPr lang="en-US" dirty="0" err="1" smtClean="0">
                <a:solidFill>
                  <a:schemeClr val="bg1"/>
                </a:solidFill>
              </a:rPr>
              <a:t>Shabieh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Farwa</a:t>
            </a:r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et al.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Wi</a:t>
            </a:r>
            <a:r>
              <a:rPr smtClean="0">
                <a:solidFill>
                  <a:schemeClr val="bg1"/>
                </a:solidFill>
              </a:rPr>
              <a:t>th </a:t>
            </a:r>
            <a:r>
              <a:rPr>
                <a:solidFill>
                  <a:schemeClr val="bg1"/>
                </a:solidFill>
              </a:rPr>
              <a:t>optimisation and better </a:t>
            </a:r>
            <a:r>
              <a:rPr smtClean="0">
                <a:solidFill>
                  <a:schemeClr val="bg1"/>
                </a:solidFill>
              </a:rPr>
              <a:t>results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publish the paper by the end of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smtClean="0">
                <a:solidFill>
                  <a:schemeClr val="bg1"/>
                </a:solidFill>
              </a:rPr>
              <a:t>emester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GALOIS FIELD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3" name="better n advanced algorith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Let F be a set of objects on which two operations + and . are defined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• F - {0} forms a commutative group under .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• The multiplicative identity element is labeled as ‘1’.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• The operation + and . distributes: a.(</a:t>
            </a:r>
            <a:r>
              <a:rPr lang="en-US" dirty="0" err="1" smtClean="0">
                <a:solidFill>
                  <a:schemeClr val="bg1"/>
                </a:solidFill>
              </a:rPr>
              <a:t>b+c</a:t>
            </a:r>
            <a:r>
              <a:rPr lang="en-US" dirty="0" smtClean="0">
                <a:solidFill>
                  <a:schemeClr val="bg1"/>
                </a:solidFill>
              </a:rPr>
              <a:t>)=(</a:t>
            </a:r>
            <a:r>
              <a:rPr lang="en-US" dirty="0" err="1" smtClean="0">
                <a:solidFill>
                  <a:schemeClr val="bg1"/>
                </a:solidFill>
              </a:rPr>
              <a:t>a.b</a:t>
            </a:r>
            <a:r>
              <a:rPr lang="en-US" dirty="0" smtClean="0">
                <a:solidFill>
                  <a:schemeClr val="bg1"/>
                </a:solidFill>
              </a:rPr>
              <a:t>)+(</a:t>
            </a:r>
            <a:r>
              <a:rPr lang="en-US" dirty="0" err="1" smtClean="0">
                <a:solidFill>
                  <a:schemeClr val="bg1"/>
                </a:solidFill>
              </a:rPr>
              <a:t>a.c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• A field with finite number of elements is called a finite field, also  called Galois Field, denoted by GF(p). p can be a prime number or power of prime.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o  Examples of Galois(Finite) Fields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• Finite field GF(2) consists of elements 0 and 1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‘+’ XOR operation additive identity: 0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‘.’ AND operation; multiplicative identity: 1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S-Box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3" name="better n advanced algorithms…"/>
          <p:cNvSpPr txBox="1">
            <a:spLocks noGrp="1"/>
          </p:cNvSpPr>
          <p:nvPr>
            <p:ph type="body" idx="1"/>
          </p:nvPr>
        </p:nvSpPr>
        <p:spPr>
          <a:xfrm>
            <a:off x="939800" y="2971800"/>
            <a:ext cx="11099800" cy="6286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Another name for Substitution Box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In Cryptography, S-box is a basic component of symmetric key algorithm that performs substitution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Algebraic structure represented by generally an </a:t>
            </a:r>
            <a:r>
              <a:rPr lang="en-US" dirty="0" smtClean="0">
                <a:solidFill>
                  <a:schemeClr val="bg1"/>
                </a:solidFill>
              </a:rPr>
              <a:t>8x8 (or 16x16) </a:t>
            </a:r>
            <a:r>
              <a:rPr lang="en-US" dirty="0" err="1" smtClean="0">
                <a:solidFill>
                  <a:schemeClr val="bg1"/>
                </a:solidFill>
              </a:rPr>
              <a:t>vectorial</a:t>
            </a:r>
            <a:r>
              <a:rPr lang="en-US" dirty="0" smtClean="0">
                <a:solidFill>
                  <a:schemeClr val="bg1"/>
                </a:solidFill>
              </a:rPr>
              <a:t> Boolean matrix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Takes m input bits and transforms it info n output bits (where m may not be equal to n, hence an m*n S-box)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Applications of S-boxes in digital image encryption, stenography and watermarking </a:t>
            </a:r>
          </a:p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S-Box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3" name="better n advanced algorith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2286000"/>
            <a:ext cx="11734800" cy="720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590800"/>
            <a:ext cx="11099800" cy="640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1:- </a:t>
            </a:r>
            <a:r>
              <a:rPr lang="en-US" i="1" u="sng" dirty="0" smtClean="0">
                <a:solidFill>
                  <a:schemeClr val="bg1"/>
                </a:solidFill>
              </a:rPr>
              <a:t>S-BOX GENERATION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smtClean="0">
                <a:solidFill>
                  <a:schemeClr val="bg1"/>
                </a:solidFill>
              </a:rPr>
              <a:t>Generator function using Galois Field GF(2^8)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   An Example of Generator Function: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- </a:t>
            </a:r>
            <a:r>
              <a:rPr lang="en-US" sz="2496" dirty="0" smtClean="0">
                <a:solidFill>
                  <a:schemeClr val="bg1"/>
                </a:solidFill>
              </a:rPr>
              <a:t>Heuristic optimization seeking for local and global best S-box candidates on each iteration.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800" y="4876800"/>
            <a:ext cx="6019800" cy="212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438400"/>
            <a:ext cx="110998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1:- </a:t>
            </a:r>
            <a:r>
              <a:rPr lang="en-US" i="1" u="sng" dirty="0" smtClean="0">
                <a:solidFill>
                  <a:schemeClr val="bg1"/>
                </a:solidFill>
              </a:rPr>
              <a:t>S-BOX GENERATION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FontTx/>
              <a:buChar char="-"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Other generator functions can also be used for generating S-box candidates.</a:t>
            </a:r>
          </a:p>
          <a:p>
            <a:pPr marL="693419" lvl="1" indent="-346709" defTabSz="455675">
              <a:spcBef>
                <a:spcPts val="3200"/>
              </a:spcBef>
              <a:buFontTx/>
              <a:buChar char="-"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Will incorporate different initial conditions to generate different S-boxes.</a:t>
            </a:r>
          </a:p>
          <a:p>
            <a:pPr marL="693419" lvl="1" indent="-346709" defTabSz="455675">
              <a:spcBef>
                <a:spcPts val="3200"/>
              </a:spcBef>
              <a:buFontTx/>
              <a:buChar char="-"/>
              <a:defRPr sz="2496"/>
            </a:pPr>
            <a:r>
              <a:rPr lang="en-US" dirty="0" smtClean="0">
                <a:solidFill>
                  <a:schemeClr val="bg1"/>
                </a:solidFill>
              </a:rPr>
              <a:t>An Example:</a:t>
            </a: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0" y="5867400"/>
            <a:ext cx="596174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HOW-TO APPROACH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6" name="S-Box generation : Generator function using Galois Field GF(2^8){show the function}; lbest and gbest values comparison with each iteration; other generator function can be used; initial condition different…"/>
          <p:cNvSpPr txBox="1">
            <a:spLocks noGrp="1"/>
          </p:cNvSpPr>
          <p:nvPr>
            <p:ph type="body" idx="1"/>
          </p:nvPr>
        </p:nvSpPr>
        <p:spPr>
          <a:xfrm>
            <a:off x="939800" y="2286000"/>
            <a:ext cx="110998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3419" lvl="1" indent="-346709" defTabSz="455675">
              <a:spcBef>
                <a:spcPts val="3200"/>
              </a:spcBef>
              <a:defRPr sz="2496"/>
            </a:pPr>
            <a:r>
              <a:rPr lang="en-US" b="1" dirty="0" smtClean="0">
                <a:solidFill>
                  <a:schemeClr val="bg1"/>
                </a:solidFill>
              </a:rPr>
              <a:t>TASK 1:- </a:t>
            </a:r>
            <a:r>
              <a:rPr lang="en-US" i="1" u="sng" dirty="0" smtClean="0">
                <a:solidFill>
                  <a:schemeClr val="bg1"/>
                </a:solidFill>
              </a:rPr>
              <a:t>S-BOX GENERATION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  <a:p>
            <a:pPr marL="693419" lvl="1" indent="-346709" defTabSz="455675">
              <a:spcBef>
                <a:spcPts val="3200"/>
              </a:spcBef>
              <a:buNone/>
              <a:defRPr sz="2496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1" y="3428999"/>
            <a:ext cx="8812122" cy="551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298</Words>
  <PresentationFormat>Custom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  Image Encryption Based on Algebraic S-box  and Galois Field </vt:lpstr>
      <vt:lpstr>INTRODUCTION</vt:lpstr>
      <vt:lpstr>MOTIVATION</vt:lpstr>
      <vt:lpstr>GALOIS FIELD</vt:lpstr>
      <vt:lpstr>S-Box</vt:lpstr>
      <vt:lpstr>S-Box</vt:lpstr>
      <vt:lpstr>HOW-TO APPROACH</vt:lpstr>
      <vt:lpstr>HOW-TO APPROACH</vt:lpstr>
      <vt:lpstr>HOW-TO APPROACH</vt:lpstr>
      <vt:lpstr>HOW-TO APPROACH</vt:lpstr>
      <vt:lpstr>HOW-TO APPROACH</vt:lpstr>
      <vt:lpstr>HOW-TO APPROACH</vt:lpstr>
      <vt:lpstr>HOW-TO APPROACH</vt:lpstr>
      <vt:lpstr>HOW-TO APPROACH</vt:lpstr>
      <vt:lpstr>TOOLS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ABDUL MOHSIN</cp:lastModifiedBy>
  <cp:revision>43</cp:revision>
  <dcterms:modified xsi:type="dcterms:W3CDTF">2017-09-15T03:38:32Z</dcterms:modified>
</cp:coreProperties>
</file>