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80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6" r:id="rId12"/>
    <p:sldId id="265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9" r:id="rId22"/>
    <p:sldId id="275" r:id="rId23"/>
    <p:sldId id="276" r:id="rId24"/>
    <p:sldId id="283" r:id="rId25"/>
    <p:sldId id="284" r:id="rId26"/>
    <p:sldId id="281" r:id="rId27"/>
    <p:sldId id="298" r:id="rId28"/>
    <p:sldId id="299" r:id="rId29"/>
    <p:sldId id="282" r:id="rId30"/>
    <p:sldId id="285" r:id="rId31"/>
    <p:sldId id="286" r:id="rId32"/>
    <p:sldId id="288" r:id="rId33"/>
    <p:sldId id="287" r:id="rId34"/>
    <p:sldId id="289" r:id="rId35"/>
    <p:sldId id="290" r:id="rId36"/>
    <p:sldId id="291" r:id="rId37"/>
    <p:sldId id="292" r:id="rId38"/>
    <p:sldId id="293" r:id="rId39"/>
    <p:sldId id="304" r:id="rId40"/>
    <p:sldId id="300" r:id="rId41"/>
    <p:sldId id="302" r:id="rId42"/>
    <p:sldId id="301" r:id="rId43"/>
    <p:sldId id="303" r:id="rId44"/>
    <p:sldId id="294" r:id="rId45"/>
    <p:sldId id="295" r:id="rId46"/>
    <p:sldId id="296" r:id="rId47"/>
    <p:sldId id="297" r:id="rId4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03" autoAdjust="0"/>
    <p:restoredTop sz="94633" autoAdjust="0"/>
  </p:normalViewPr>
  <p:slideViewPr>
    <p:cSldViewPr snapToGrid="0" snapToObjects="1">
      <p:cViewPr varScale="1">
        <p:scale>
          <a:sx n="115" d="100"/>
          <a:sy n="115" d="100"/>
        </p:scale>
        <p:origin x="427" y="6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588" y="2193637"/>
            <a:ext cx="8072584" cy="777393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00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1588" y="2971030"/>
            <a:ext cx="8072583" cy="7540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50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</a:p>
        </p:txBody>
      </p:sp>
      <p:pic>
        <p:nvPicPr>
          <p:cNvPr id="4" name="Picture 3" descr="UAB_WORDMARK_white_taglin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910" y="4399863"/>
            <a:ext cx="2859374" cy="65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974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358588"/>
            <a:ext cx="7670800" cy="910161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3000" b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7106"/>
            <a:ext cx="8229600" cy="3419145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800"/>
              </a:spcBef>
              <a:spcAft>
                <a:spcPts val="0"/>
              </a:spcAft>
              <a:buFont typeface="Arial"/>
              <a:buChar char="•"/>
              <a:defRPr sz="2800" b="0" i="0">
                <a:latin typeface="Calibri"/>
                <a:cs typeface="Calibri"/>
              </a:defRPr>
            </a:lvl1pPr>
            <a:lvl2pPr marL="684213" indent="-339725">
              <a:spcBef>
                <a:spcPts val="800"/>
              </a:spcBef>
              <a:spcAft>
                <a:spcPts val="0"/>
              </a:spcAft>
              <a:buFont typeface="Arial"/>
              <a:buChar char="•"/>
              <a:tabLst>
                <a:tab pos="627063" algn="l"/>
              </a:tabLst>
              <a:defRPr sz="2400" b="0" i="0">
                <a:latin typeface="Calibri"/>
                <a:cs typeface="Calibri"/>
              </a:defRPr>
            </a:lvl2pPr>
            <a:lvl3pPr marL="971550" indent="-231775">
              <a:spcBef>
                <a:spcPts val="800"/>
              </a:spcBef>
              <a:spcAft>
                <a:spcPts val="0"/>
              </a:spcAft>
              <a:buFont typeface="Arial"/>
              <a:buChar char="•"/>
              <a:defRPr sz="2000" b="0" i="0">
                <a:latin typeface="Calibri"/>
                <a:cs typeface="Calibri"/>
              </a:defRPr>
            </a:lvl3pPr>
            <a:lvl4pPr marL="1316038" indent="-287338">
              <a:spcBef>
                <a:spcPts val="800"/>
              </a:spcBef>
              <a:spcAft>
                <a:spcPts val="0"/>
              </a:spcAft>
              <a:buFont typeface="Arial"/>
              <a:buChar char="•"/>
              <a:defRPr sz="1600" b="0" i="0">
                <a:latin typeface="Calibri"/>
                <a:cs typeface="Calibri"/>
              </a:defRPr>
            </a:lvl4pPr>
            <a:lvl5pPr marL="1598613" indent="-282575">
              <a:defRPr b="0" i="0">
                <a:latin typeface="Avenir Roman"/>
                <a:cs typeface="Avenir Roman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4" name="Picture 3" descr="site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824" y="4816817"/>
            <a:ext cx="1733176" cy="30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496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358588"/>
            <a:ext cx="7670800" cy="910161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3000" b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 descr="site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824" y="4816817"/>
            <a:ext cx="1733176" cy="30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712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 userDrawn="1"/>
        </p:nvSpPr>
        <p:spPr>
          <a:xfrm>
            <a:off x="457200" y="843075"/>
            <a:ext cx="8229600" cy="425673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accent3">
                    <a:lumMod val="75000"/>
                  </a:schemeClr>
                </a:solidFill>
                <a:latin typeface="Avenir Heavy"/>
                <a:ea typeface="+mj-ea"/>
                <a:cs typeface="Avenir Heavy"/>
              </a:defRPr>
            </a:lvl1pPr>
          </a:lstStyle>
          <a:p>
            <a:r>
              <a:rPr lang="en-US" sz="3000" dirty="0">
                <a:solidFill>
                  <a:schemeClr val="bg1"/>
                </a:solidFill>
                <a:latin typeface="Calibri"/>
                <a:cs typeface="Calibri"/>
              </a:rPr>
              <a:t>Click to edit Master title style</a:t>
            </a:r>
          </a:p>
        </p:txBody>
      </p:sp>
      <p:pic>
        <p:nvPicPr>
          <p:cNvPr id="3" name="Picture 2" descr="UAB_WORDMARK_white_taglin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910" y="4399863"/>
            <a:ext cx="2859374" cy="65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768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7309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5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 Heavy"/>
          <a:ea typeface="+mj-ea"/>
          <a:cs typeface="Avenir Heavy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Final Project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Mohsine Taarji</a:t>
            </a:r>
          </a:p>
          <a:p>
            <a:r>
              <a:rPr lang="en-US" dirty="0"/>
              <a:t>Tuesday 7,2018</a:t>
            </a:r>
          </a:p>
        </p:txBody>
      </p:sp>
    </p:spTree>
    <p:extLst>
      <p:ext uri="{BB962C8B-B14F-4D97-AF65-F5344CB8AC3E}">
        <p14:creationId xmlns:p14="http://schemas.microsoft.com/office/powerpoint/2010/main" val="2733875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B6B99-ABA4-4714-A35B-435B479FA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the data (</a:t>
            </a:r>
            <a:r>
              <a:rPr lang="en-US" dirty="0" err="1"/>
              <a:t>con’t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78BB6-348C-4EC0-9954-364D7827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577" y="1401961"/>
            <a:ext cx="8091376" cy="525489"/>
          </a:xfrm>
        </p:spPr>
        <p:txBody>
          <a:bodyPr/>
          <a:lstStyle/>
          <a:p>
            <a:r>
              <a:rPr lang="en-US" dirty="0"/>
              <a:t>Drop X,Y they are similar to latitude and longitude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6636B8-D055-449A-BE62-09D16D37B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40" y="2038068"/>
            <a:ext cx="3057525" cy="2571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511D4F-5B5D-4967-A044-E0332252C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657" y="2405861"/>
            <a:ext cx="4210050" cy="26860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61BC8F7-A401-4398-A7F0-0F2658B460A4}"/>
              </a:ext>
            </a:extLst>
          </p:cNvPr>
          <p:cNvSpPr/>
          <p:nvPr/>
        </p:nvSpPr>
        <p:spPr>
          <a:xfrm>
            <a:off x="2710657" y="2422008"/>
            <a:ext cx="1329715" cy="85990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19796A-F9BB-4488-A079-A0CDE7FD7E9A}"/>
              </a:ext>
            </a:extLst>
          </p:cNvPr>
          <p:cNvSpPr/>
          <p:nvPr/>
        </p:nvSpPr>
        <p:spPr>
          <a:xfrm>
            <a:off x="4096434" y="4132809"/>
            <a:ext cx="1329715" cy="85990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BA552E-DE7A-4EF8-9374-8D4C77E9C7D9}"/>
              </a:ext>
            </a:extLst>
          </p:cNvPr>
          <p:cNvSpPr/>
          <p:nvPr/>
        </p:nvSpPr>
        <p:spPr>
          <a:xfrm>
            <a:off x="5517652" y="2484176"/>
            <a:ext cx="1329715" cy="85990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0951C1-09F4-45CF-A742-A684ABD3372E}"/>
              </a:ext>
            </a:extLst>
          </p:cNvPr>
          <p:cNvSpPr/>
          <p:nvPr/>
        </p:nvSpPr>
        <p:spPr>
          <a:xfrm>
            <a:off x="2710657" y="4132809"/>
            <a:ext cx="1329715" cy="85990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7131BD6-DE90-47B4-B937-FA34897DDB9D}"/>
              </a:ext>
            </a:extLst>
          </p:cNvPr>
          <p:cNvCxnSpPr>
            <a:cxnSpLocks/>
          </p:cNvCxnSpPr>
          <p:nvPr/>
        </p:nvCxnSpPr>
        <p:spPr>
          <a:xfrm flipH="1" flipV="1">
            <a:off x="4040372" y="3344084"/>
            <a:ext cx="1290084" cy="7887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3298256-9D79-45DC-8C46-90C3A9BBE023}"/>
              </a:ext>
            </a:extLst>
          </p:cNvPr>
          <p:cNvCxnSpPr>
            <a:cxnSpLocks/>
          </p:cNvCxnSpPr>
          <p:nvPr/>
        </p:nvCxnSpPr>
        <p:spPr>
          <a:xfrm flipV="1">
            <a:off x="3590261" y="3344084"/>
            <a:ext cx="1835888" cy="7334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210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B6B99-ABA4-4714-A35B-435B479FA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the data (</a:t>
            </a:r>
            <a:r>
              <a:rPr lang="en-US" dirty="0" err="1"/>
              <a:t>con’t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78BB6-348C-4EC0-9954-364D7827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577" y="1401961"/>
            <a:ext cx="8091376" cy="525489"/>
          </a:xfrm>
        </p:spPr>
        <p:txBody>
          <a:bodyPr/>
          <a:lstStyle/>
          <a:p>
            <a:r>
              <a:rPr lang="en-US" dirty="0"/>
              <a:t>Drop Source because it only has one unique value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4B4289-7578-4598-B05D-2749251C0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76" y="2179939"/>
            <a:ext cx="791527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404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84156-58C3-4DBD-9FAF-81DC488A1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the data (</a:t>
            </a:r>
            <a:r>
              <a:rPr lang="en-US" dirty="0" err="1"/>
              <a:t>con’t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5B954-CD32-43F7-A5D6-C5C4D4201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67106"/>
            <a:ext cx="2704214" cy="525489"/>
          </a:xfrm>
        </p:spPr>
        <p:txBody>
          <a:bodyPr/>
          <a:lstStyle/>
          <a:p>
            <a:r>
              <a:rPr lang="en-US" dirty="0"/>
              <a:t>Missing values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2A8E5D-59EA-48D5-B009-554DF24BA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293" y="985284"/>
            <a:ext cx="5026754" cy="379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176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B6B99-ABA4-4714-A35B-435B479FA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the data (</a:t>
            </a:r>
            <a:r>
              <a:rPr lang="en-US" dirty="0" err="1"/>
              <a:t>con’t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78BB6-348C-4EC0-9954-364D7827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577" y="1401961"/>
            <a:ext cx="8091376" cy="525489"/>
          </a:xfrm>
        </p:spPr>
        <p:txBody>
          <a:bodyPr/>
          <a:lstStyle/>
          <a:p>
            <a:r>
              <a:rPr lang="en-US" dirty="0"/>
              <a:t>Drop Unnamed because it work as index and we have already an index. </a:t>
            </a:r>
          </a:p>
          <a:p>
            <a:r>
              <a:rPr lang="en-US" dirty="0"/>
              <a:t>Drop YR_RMDL because it missing a lot data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F28047-C6DE-42D1-97C1-1B2F4FF5E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919" y="3068413"/>
            <a:ext cx="8048625" cy="2952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E2EA11-D960-4CBD-91B1-7DA949070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762" y="3727114"/>
            <a:ext cx="1990725" cy="11239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F2B2FD4-E73B-4B39-8010-8B06D1F8D55E}"/>
              </a:ext>
            </a:extLst>
          </p:cNvPr>
          <p:cNvSpPr/>
          <p:nvPr/>
        </p:nvSpPr>
        <p:spPr>
          <a:xfrm>
            <a:off x="827789" y="3955934"/>
            <a:ext cx="1688583" cy="1482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91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B6B99-ABA4-4714-A35B-435B479FA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the data (</a:t>
            </a:r>
            <a:r>
              <a:rPr lang="en-US" dirty="0" err="1"/>
              <a:t>con’t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78BB6-348C-4EC0-9954-364D7827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577" y="1401961"/>
            <a:ext cx="8091376" cy="525489"/>
          </a:xfrm>
        </p:spPr>
        <p:txBody>
          <a:bodyPr/>
          <a:lstStyle/>
          <a:p>
            <a:r>
              <a:rPr lang="en-US" dirty="0"/>
              <a:t>Drop rows of nan in kitchen </a:t>
            </a:r>
            <a:r>
              <a:rPr lang="en-US" dirty="0" err="1"/>
              <a:t>saledate</a:t>
            </a:r>
            <a:r>
              <a:rPr lang="en-US" dirty="0"/>
              <a:t> because it only has one nan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E2EA11-D960-4CBD-91B1-7DA949070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702" y="3025829"/>
            <a:ext cx="1990725" cy="11239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F2B2FD4-E73B-4B39-8010-8B06D1F8D55E}"/>
              </a:ext>
            </a:extLst>
          </p:cNvPr>
          <p:cNvSpPr/>
          <p:nvPr/>
        </p:nvSpPr>
        <p:spPr>
          <a:xfrm>
            <a:off x="854702" y="3609692"/>
            <a:ext cx="1688583" cy="1482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187D98-935E-4542-A570-40E9B998E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507" y="2435195"/>
            <a:ext cx="340042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822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784E7-ACBE-48F4-9598-C80CC689B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0" y="358589"/>
            <a:ext cx="7670800" cy="640872"/>
          </a:xfrm>
        </p:spPr>
        <p:txBody>
          <a:bodyPr/>
          <a:lstStyle/>
          <a:p>
            <a:r>
              <a:rPr lang="en-US" dirty="0"/>
              <a:t>Clean the data (</a:t>
            </a:r>
            <a:r>
              <a:rPr lang="en-US" dirty="0" err="1"/>
              <a:t>con’t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050BA-B0BE-4C5E-BBDF-BAE6AF693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6872"/>
            <a:ext cx="8229600" cy="575108"/>
          </a:xfrm>
        </p:spPr>
        <p:txBody>
          <a:bodyPr/>
          <a:lstStyle/>
          <a:p>
            <a:r>
              <a:rPr lang="en-US" dirty="0"/>
              <a:t>Output from missing rows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2324F1-CC6C-4B2B-BAD0-C192797AE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80" y="1484008"/>
            <a:ext cx="6873634" cy="357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209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784E7-ACBE-48F4-9598-C80CC689B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0" y="358589"/>
            <a:ext cx="7670800" cy="640872"/>
          </a:xfrm>
        </p:spPr>
        <p:txBody>
          <a:bodyPr/>
          <a:lstStyle/>
          <a:p>
            <a:r>
              <a:rPr lang="en-US" dirty="0"/>
              <a:t>Clean the data (</a:t>
            </a:r>
            <a:r>
              <a:rPr lang="en-US" dirty="0" err="1"/>
              <a:t>con’t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050BA-B0BE-4C5E-BBDF-BAE6AF693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6872"/>
            <a:ext cx="8229600" cy="575108"/>
          </a:xfrm>
        </p:spPr>
        <p:txBody>
          <a:bodyPr/>
          <a:lstStyle/>
          <a:p>
            <a:r>
              <a:rPr lang="en-US" dirty="0"/>
              <a:t>Take all nan from non-full columns</a:t>
            </a:r>
          </a:p>
          <a:p>
            <a:r>
              <a:rPr lang="en-US" dirty="0"/>
              <a:t>Drop the columns that they will not be useful</a:t>
            </a:r>
          </a:p>
          <a:p>
            <a:pPr lvl="1"/>
            <a:r>
              <a:rPr lang="en-US" dirty="0" err="1"/>
              <a:t>Fulladdress</a:t>
            </a:r>
            <a:r>
              <a:rPr lang="en-US" dirty="0"/>
              <a:t> : we already has zip code and NBHD</a:t>
            </a:r>
          </a:p>
          <a:p>
            <a:pPr lvl="1"/>
            <a:r>
              <a:rPr lang="en-US" dirty="0"/>
              <a:t>City, State : it’s only have one unique data </a:t>
            </a:r>
          </a:p>
          <a:p>
            <a:pPr lvl="1"/>
            <a:r>
              <a:rPr lang="en-US" dirty="0"/>
              <a:t>SUBNBHD, NATIONALGRID : missing a lot of data.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FCAF29-AB5B-4089-B626-40D94B0D9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27" y="3669672"/>
            <a:ext cx="789622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837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5493B-7EF6-4930-B948-3D220E5B4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the data (</a:t>
            </a:r>
            <a:r>
              <a:rPr lang="en-US" dirty="0" err="1"/>
              <a:t>con’t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490E9-DD0B-4B80-BB5F-501FCDBA5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67107"/>
            <a:ext cx="8229600" cy="660168"/>
          </a:xfrm>
        </p:spPr>
        <p:txBody>
          <a:bodyPr/>
          <a:lstStyle/>
          <a:p>
            <a:r>
              <a:rPr lang="en-US" dirty="0"/>
              <a:t>Change SALEDATE  to int and use just the year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4D58EB-E79E-4EBE-A547-D62938046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125633"/>
            <a:ext cx="788670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421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5493B-7EF6-4930-B948-3D220E5B4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the data (</a:t>
            </a:r>
            <a:r>
              <a:rPr lang="en-US" dirty="0" err="1"/>
              <a:t>con’t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490E9-DD0B-4B80-BB5F-501FCDBA5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67107"/>
            <a:ext cx="8229600" cy="660168"/>
          </a:xfrm>
        </p:spPr>
        <p:txBody>
          <a:bodyPr/>
          <a:lstStyle/>
          <a:p>
            <a:r>
              <a:rPr lang="en-US" dirty="0"/>
              <a:t>Create dummies from non int values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910E6C-4966-4FA5-AD40-72D2B0E2B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2278136"/>
            <a:ext cx="805815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84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5493B-7EF6-4930-B948-3D220E5B4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the data (</a:t>
            </a:r>
            <a:r>
              <a:rPr lang="en-US" dirty="0" err="1"/>
              <a:t>con’t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490E9-DD0B-4B80-BB5F-501FCDBA5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67107"/>
            <a:ext cx="8229600" cy="660168"/>
          </a:xfrm>
        </p:spPr>
        <p:txBody>
          <a:bodyPr/>
          <a:lstStyle/>
          <a:p>
            <a:r>
              <a:rPr lang="en-US" dirty="0"/>
              <a:t>Drop all the main columns and also drop </a:t>
            </a:r>
            <a:r>
              <a:rPr lang="en-US" dirty="0" err="1"/>
              <a:t>GIS_Last</a:t>
            </a:r>
            <a:r>
              <a:rPr lang="en-US" dirty="0"/>
              <a:t> mod because it only has one unique value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5F5468-DDFF-4F36-84DB-D8D8CBAFD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013" y="2848971"/>
            <a:ext cx="669607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311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Cleaning the data </a:t>
            </a:r>
          </a:p>
          <a:p>
            <a:r>
              <a:rPr lang="en-US" dirty="0"/>
              <a:t>Linear Regression</a:t>
            </a:r>
          </a:p>
          <a:p>
            <a:r>
              <a:rPr lang="en-US" dirty="0"/>
              <a:t>Logistic Regression</a:t>
            </a:r>
          </a:p>
          <a:p>
            <a:r>
              <a:rPr lang="en-US" dirty="0"/>
              <a:t>Neural Network</a:t>
            </a:r>
          </a:p>
        </p:txBody>
      </p:sp>
    </p:spTree>
    <p:extLst>
      <p:ext uri="{BB962C8B-B14F-4D97-AF65-F5344CB8AC3E}">
        <p14:creationId xmlns:p14="http://schemas.microsoft.com/office/powerpoint/2010/main" val="779333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5493B-7EF6-4930-B948-3D220E5B4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the data (</a:t>
            </a:r>
            <a:r>
              <a:rPr lang="en-US" dirty="0" err="1"/>
              <a:t>con’t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490E9-DD0B-4B80-BB5F-501FCDBA5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67107"/>
            <a:ext cx="8229600" cy="660168"/>
          </a:xfrm>
        </p:spPr>
        <p:txBody>
          <a:bodyPr/>
          <a:lstStyle/>
          <a:p>
            <a:r>
              <a:rPr lang="en-US" dirty="0" err="1"/>
              <a:t>Concat</a:t>
            </a:r>
            <a:r>
              <a:rPr lang="en-US" dirty="0"/>
              <a:t> the old data we the new dummies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520691-1116-4F1C-B4CB-72E349C1B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268" y="2247900"/>
            <a:ext cx="726757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4132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F84C2-9C2C-4835-B44F-6CECAA572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325" y="2322068"/>
            <a:ext cx="7670800" cy="910161"/>
          </a:xfrm>
        </p:spPr>
        <p:txBody>
          <a:bodyPr/>
          <a:lstStyle/>
          <a:p>
            <a:pPr algn="ctr"/>
            <a:r>
              <a:rPr lang="en-US" dirty="0"/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10028455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A21D4-61F0-42D1-9A41-3B981DD54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93DCA-05E3-4D7F-BA93-2C133BEFF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67107"/>
            <a:ext cx="8229600" cy="539666"/>
          </a:xfrm>
        </p:spPr>
        <p:txBody>
          <a:bodyPr/>
          <a:lstStyle/>
          <a:p>
            <a:r>
              <a:rPr lang="en-US" dirty="0"/>
              <a:t>Define our X and 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B64759-5D46-4842-BFBC-08900C092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" y="2133600"/>
            <a:ext cx="785812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858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A21D4-61F0-42D1-9A41-3B981DD54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93DCA-05E3-4D7F-BA93-2C133BEFF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67107"/>
            <a:ext cx="8229600" cy="539666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sklearn</a:t>
            </a:r>
            <a:r>
              <a:rPr lang="en-US" dirty="0"/>
              <a:t> to get the prediction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A57181-ECE9-4718-B514-1FD8AA62C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2" y="2094614"/>
            <a:ext cx="787717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4044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A21D4-61F0-42D1-9A41-3B981DD54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93DCA-05E3-4D7F-BA93-2C133BEFF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67107"/>
            <a:ext cx="8229600" cy="539666"/>
          </a:xfrm>
        </p:spPr>
        <p:txBody>
          <a:bodyPr/>
          <a:lstStyle/>
          <a:p>
            <a:r>
              <a:rPr lang="en-US" dirty="0"/>
              <a:t>Plot the </a:t>
            </a:r>
            <a:r>
              <a:rPr lang="en-US" dirty="0" err="1"/>
              <a:t>y_test</a:t>
            </a:r>
            <a:r>
              <a:rPr lang="en-US" dirty="0"/>
              <a:t> vs prediction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16AC8F-A068-4C07-9355-F5B5F2312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859" y="1906773"/>
            <a:ext cx="4946297" cy="316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7626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A21D4-61F0-42D1-9A41-3B981DD54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93DCA-05E3-4D7F-BA93-2C133BEFF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67107"/>
            <a:ext cx="8229600" cy="539666"/>
          </a:xfrm>
        </p:spPr>
        <p:txBody>
          <a:bodyPr/>
          <a:lstStyle/>
          <a:p>
            <a:r>
              <a:rPr lang="en-US" dirty="0"/>
              <a:t>Calculate the accuracy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5B4777-3419-44FA-B031-F9D4849AC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49852"/>
            <a:ext cx="9144000" cy="221894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340327-E415-4CD7-848D-88E23E7089B3}"/>
              </a:ext>
            </a:extLst>
          </p:cNvPr>
          <p:cNvSpPr/>
          <p:nvPr/>
        </p:nvSpPr>
        <p:spPr>
          <a:xfrm>
            <a:off x="457200" y="4011755"/>
            <a:ext cx="2562447" cy="3570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382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F84C2-9C2C-4835-B44F-6CECAA572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325" y="2322068"/>
            <a:ext cx="7670800" cy="910161"/>
          </a:xfrm>
        </p:spPr>
        <p:txBody>
          <a:bodyPr/>
          <a:lstStyle/>
          <a:p>
            <a:pPr algn="ctr"/>
            <a:r>
              <a:rPr lang="en-US" dirty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39728318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EA5E8-C1EF-42E8-8B48-59FFD89CA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5B7A5-B253-4FEA-BD53-2B6879F01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  <a:p>
            <a:pPr marL="0" indent="0">
              <a:buNone/>
            </a:pPr>
            <a:endParaRPr lang="en-US" dirty="0"/>
          </a:p>
          <a:p>
            <a:pPr lvl="2"/>
            <a:r>
              <a:rPr lang="en-US" dirty="0"/>
              <a:t>Method 1: Sort the price values then divide the size of the price to 10 even categories</a:t>
            </a:r>
          </a:p>
          <a:p>
            <a:pPr lvl="2"/>
            <a:r>
              <a:rPr lang="en-US" dirty="0"/>
              <a:t>Method 2: Take the max price and divided by 10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5073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18B9F-300E-4716-9E78-0A3146203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217" y="2307436"/>
            <a:ext cx="7670800" cy="910161"/>
          </a:xfrm>
        </p:spPr>
        <p:txBody>
          <a:bodyPr/>
          <a:lstStyle/>
          <a:p>
            <a:pPr algn="ctr"/>
            <a:r>
              <a:rPr lang="en-US" dirty="0"/>
              <a:t>Method 1</a:t>
            </a:r>
          </a:p>
        </p:txBody>
      </p:sp>
    </p:spTree>
    <p:extLst>
      <p:ext uri="{BB962C8B-B14F-4D97-AF65-F5344CB8AC3E}">
        <p14:creationId xmlns:p14="http://schemas.microsoft.com/office/powerpoint/2010/main" val="28065356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A21D4-61F0-42D1-9A41-3B981DD54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93DCA-05E3-4D7F-BA93-2C133BEFF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67107"/>
            <a:ext cx="8229600" cy="539666"/>
          </a:xfrm>
        </p:spPr>
        <p:txBody>
          <a:bodyPr/>
          <a:lstStyle/>
          <a:p>
            <a:r>
              <a:rPr lang="en-US" dirty="0"/>
              <a:t>Classification</a:t>
            </a:r>
          </a:p>
          <a:p>
            <a:pPr lvl="1"/>
            <a:r>
              <a:rPr lang="en-US" dirty="0"/>
              <a:t>First check the size of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Second retrieve all the values from the PRICE </a:t>
            </a:r>
          </a:p>
          <a:p>
            <a:pPr marL="344488" lvl="1" indent="0">
              <a:buNone/>
            </a:pPr>
            <a:endParaRPr lang="en-US" dirty="0"/>
          </a:p>
          <a:p>
            <a:pPr marL="344488" lvl="1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59BEA2-BE66-4C0B-ADFA-2FC8F0CD95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1015"/>
          <a:stretch/>
        </p:blipFill>
        <p:spPr>
          <a:xfrm>
            <a:off x="1389629" y="2571750"/>
            <a:ext cx="3564835" cy="5495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340327-E415-4CD7-848D-88E23E7089B3}"/>
              </a:ext>
            </a:extLst>
          </p:cNvPr>
          <p:cNvSpPr/>
          <p:nvPr/>
        </p:nvSpPr>
        <p:spPr>
          <a:xfrm>
            <a:off x="1389629" y="2881204"/>
            <a:ext cx="2562447" cy="2197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AA5BF0-A9EB-47A8-AC38-3ED482C33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128" y="3871912"/>
            <a:ext cx="48387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856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F84C2-9C2C-4835-B44F-6CECAA572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246" y="2381703"/>
            <a:ext cx="7670800" cy="910161"/>
          </a:xfrm>
        </p:spPr>
        <p:txBody>
          <a:bodyPr/>
          <a:lstStyle/>
          <a:p>
            <a:pPr algn="ctr"/>
            <a:r>
              <a:rPr lang="en-US" dirty="0"/>
              <a:t>Cleaning the data </a:t>
            </a:r>
          </a:p>
        </p:txBody>
      </p:sp>
    </p:spTree>
    <p:extLst>
      <p:ext uri="{BB962C8B-B14F-4D97-AF65-F5344CB8AC3E}">
        <p14:creationId xmlns:p14="http://schemas.microsoft.com/office/powerpoint/2010/main" val="24844928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74">
            <a:extLst>
              <a:ext uri="{FF2B5EF4-FFF2-40B4-BE49-F238E27FC236}">
                <a16:creationId xmlns:a16="http://schemas.microsoft.com/office/drawing/2014/main" id="{0B81BFE7-D1D0-4593-8ADE-4B3BEBC2F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373" y="2812620"/>
            <a:ext cx="3202609" cy="22346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6A21D4-61F0-42D1-9A41-3B981DD54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93DCA-05E3-4D7F-BA93-2C133BEFF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67107"/>
            <a:ext cx="8229600" cy="539666"/>
          </a:xfrm>
        </p:spPr>
        <p:txBody>
          <a:bodyPr/>
          <a:lstStyle/>
          <a:p>
            <a:pPr lvl="1"/>
            <a:r>
              <a:rPr lang="en-US" dirty="0"/>
              <a:t>Third Sort all the values of the price </a:t>
            </a:r>
          </a:p>
          <a:p>
            <a:pPr marL="344488" lvl="1" indent="0">
              <a:buNone/>
            </a:pPr>
            <a:endParaRPr lang="en-US" dirty="0"/>
          </a:p>
          <a:p>
            <a:pPr lvl="1"/>
            <a:r>
              <a:rPr lang="en-US" dirty="0"/>
              <a:t>Fourth create break points</a:t>
            </a:r>
          </a:p>
          <a:p>
            <a:pPr marL="344488" lvl="1" indent="0">
              <a:buNone/>
            </a:pPr>
            <a:endParaRPr lang="en-US" dirty="0"/>
          </a:p>
          <a:p>
            <a:pPr marL="344488" lvl="1" indent="0">
              <a:buNone/>
            </a:pPr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B6F6FB-741A-480B-B608-5BC3E5F28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242" y="1875551"/>
            <a:ext cx="4533900" cy="428625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4B58E02-E952-4221-83BE-3D8A0670527A}"/>
              </a:ext>
            </a:extLst>
          </p:cNvPr>
          <p:cNvCxnSpPr>
            <a:cxnSpLocks/>
          </p:cNvCxnSpPr>
          <p:nvPr/>
        </p:nvCxnSpPr>
        <p:spPr>
          <a:xfrm flipH="1">
            <a:off x="3771482" y="4954487"/>
            <a:ext cx="3686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EF08EAD-E53D-4F21-9850-8928C8FAE5B5}"/>
              </a:ext>
            </a:extLst>
          </p:cNvPr>
          <p:cNvSpPr txBox="1"/>
          <p:nvPr/>
        </p:nvSpPr>
        <p:spPr>
          <a:xfrm>
            <a:off x="4249367" y="4802781"/>
            <a:ext cx="791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100 %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906BCB6-F0F9-4088-A5A5-FE50E46B9494}"/>
              </a:ext>
            </a:extLst>
          </p:cNvPr>
          <p:cNvCxnSpPr>
            <a:cxnSpLocks/>
          </p:cNvCxnSpPr>
          <p:nvPr/>
        </p:nvCxnSpPr>
        <p:spPr>
          <a:xfrm flipH="1">
            <a:off x="3776461" y="4735333"/>
            <a:ext cx="3686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01F4AB8-6E73-4CE0-80C4-2A129860C0E2}"/>
              </a:ext>
            </a:extLst>
          </p:cNvPr>
          <p:cNvSpPr txBox="1"/>
          <p:nvPr/>
        </p:nvSpPr>
        <p:spPr>
          <a:xfrm>
            <a:off x="4282590" y="4583627"/>
            <a:ext cx="791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90 %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E76AEB-2DF4-4EE5-ABC3-8B741BF608F1}"/>
              </a:ext>
            </a:extLst>
          </p:cNvPr>
          <p:cNvCxnSpPr>
            <a:cxnSpLocks/>
          </p:cNvCxnSpPr>
          <p:nvPr/>
        </p:nvCxnSpPr>
        <p:spPr>
          <a:xfrm flipH="1">
            <a:off x="3790256" y="4542310"/>
            <a:ext cx="3686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194EC1C-F0BE-4B08-A184-98692B5DB5EB}"/>
              </a:ext>
            </a:extLst>
          </p:cNvPr>
          <p:cNvSpPr txBox="1"/>
          <p:nvPr/>
        </p:nvSpPr>
        <p:spPr>
          <a:xfrm>
            <a:off x="4268141" y="4390604"/>
            <a:ext cx="791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80 %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B71056E-FE94-477D-948C-AADDA88CD673}"/>
              </a:ext>
            </a:extLst>
          </p:cNvPr>
          <p:cNvCxnSpPr>
            <a:cxnSpLocks/>
          </p:cNvCxnSpPr>
          <p:nvPr/>
        </p:nvCxnSpPr>
        <p:spPr>
          <a:xfrm flipH="1">
            <a:off x="3775807" y="4353398"/>
            <a:ext cx="3686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F11B989-11E3-4A92-B70D-199E67F1CE3F}"/>
              </a:ext>
            </a:extLst>
          </p:cNvPr>
          <p:cNvSpPr txBox="1"/>
          <p:nvPr/>
        </p:nvSpPr>
        <p:spPr>
          <a:xfrm>
            <a:off x="4253692" y="4201692"/>
            <a:ext cx="791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70 %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49C1680-359C-4082-80D4-86D98364A678}"/>
              </a:ext>
            </a:extLst>
          </p:cNvPr>
          <p:cNvCxnSpPr>
            <a:cxnSpLocks/>
          </p:cNvCxnSpPr>
          <p:nvPr/>
        </p:nvCxnSpPr>
        <p:spPr>
          <a:xfrm flipH="1">
            <a:off x="3771482" y="4148436"/>
            <a:ext cx="3686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2518F17-1934-4ED9-A6E5-4FB9E705635E}"/>
              </a:ext>
            </a:extLst>
          </p:cNvPr>
          <p:cNvSpPr txBox="1"/>
          <p:nvPr/>
        </p:nvSpPr>
        <p:spPr>
          <a:xfrm>
            <a:off x="4249367" y="3996730"/>
            <a:ext cx="791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60 %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754B605-511C-4721-8CDD-50109DFB1701}"/>
              </a:ext>
            </a:extLst>
          </p:cNvPr>
          <p:cNvCxnSpPr>
            <a:cxnSpLocks/>
          </p:cNvCxnSpPr>
          <p:nvPr/>
        </p:nvCxnSpPr>
        <p:spPr>
          <a:xfrm flipH="1">
            <a:off x="3775807" y="3963805"/>
            <a:ext cx="3686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6BF7AD9-EFCC-4122-A927-81420349A6ED}"/>
              </a:ext>
            </a:extLst>
          </p:cNvPr>
          <p:cNvSpPr txBox="1"/>
          <p:nvPr/>
        </p:nvSpPr>
        <p:spPr>
          <a:xfrm>
            <a:off x="4253692" y="3812099"/>
            <a:ext cx="791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50 %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8E9EF52-22FE-4472-8C7B-1A7BB8E27EAF}"/>
              </a:ext>
            </a:extLst>
          </p:cNvPr>
          <p:cNvCxnSpPr>
            <a:cxnSpLocks/>
          </p:cNvCxnSpPr>
          <p:nvPr/>
        </p:nvCxnSpPr>
        <p:spPr>
          <a:xfrm flipH="1">
            <a:off x="3771482" y="3776803"/>
            <a:ext cx="3686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3246391B-CC26-4E4E-A18E-0585B4DF3315}"/>
              </a:ext>
            </a:extLst>
          </p:cNvPr>
          <p:cNvSpPr txBox="1"/>
          <p:nvPr/>
        </p:nvSpPr>
        <p:spPr>
          <a:xfrm>
            <a:off x="4249367" y="3625097"/>
            <a:ext cx="791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40 %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834691A-6880-4770-B913-6B1875B29852}"/>
              </a:ext>
            </a:extLst>
          </p:cNvPr>
          <p:cNvCxnSpPr>
            <a:cxnSpLocks/>
          </p:cNvCxnSpPr>
          <p:nvPr/>
        </p:nvCxnSpPr>
        <p:spPr>
          <a:xfrm flipH="1">
            <a:off x="3771482" y="3569931"/>
            <a:ext cx="3686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C981E2A7-916B-40CE-98C6-D8FF67555D8D}"/>
              </a:ext>
            </a:extLst>
          </p:cNvPr>
          <p:cNvSpPr txBox="1"/>
          <p:nvPr/>
        </p:nvSpPr>
        <p:spPr>
          <a:xfrm>
            <a:off x="4249367" y="3418225"/>
            <a:ext cx="791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30 %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D60461D-681B-454F-984A-B8BA41BAAB9D}"/>
              </a:ext>
            </a:extLst>
          </p:cNvPr>
          <p:cNvCxnSpPr>
            <a:cxnSpLocks/>
          </p:cNvCxnSpPr>
          <p:nvPr/>
        </p:nvCxnSpPr>
        <p:spPr>
          <a:xfrm flipH="1">
            <a:off x="3771482" y="3384115"/>
            <a:ext cx="3686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6923B6B-F6FC-48EA-BB93-6E237972283F}"/>
              </a:ext>
            </a:extLst>
          </p:cNvPr>
          <p:cNvSpPr txBox="1"/>
          <p:nvPr/>
        </p:nvSpPr>
        <p:spPr>
          <a:xfrm>
            <a:off x="4249367" y="3232409"/>
            <a:ext cx="791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20 %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E3AE641-45B1-4DF4-91A8-C7CAEFF13D9B}"/>
              </a:ext>
            </a:extLst>
          </p:cNvPr>
          <p:cNvCxnSpPr>
            <a:cxnSpLocks/>
          </p:cNvCxnSpPr>
          <p:nvPr/>
        </p:nvCxnSpPr>
        <p:spPr>
          <a:xfrm flipH="1">
            <a:off x="3764856" y="3164600"/>
            <a:ext cx="3686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86076DD-4C78-425F-8BBA-14F80B1907E1}"/>
              </a:ext>
            </a:extLst>
          </p:cNvPr>
          <p:cNvSpPr txBox="1"/>
          <p:nvPr/>
        </p:nvSpPr>
        <p:spPr>
          <a:xfrm>
            <a:off x="4242741" y="3012894"/>
            <a:ext cx="791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10 %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BD1CEAB-D4F1-4BEC-84FA-0FBD06917CDA}"/>
              </a:ext>
            </a:extLst>
          </p:cNvPr>
          <p:cNvCxnSpPr>
            <a:cxnSpLocks/>
          </p:cNvCxnSpPr>
          <p:nvPr/>
        </p:nvCxnSpPr>
        <p:spPr>
          <a:xfrm flipH="1">
            <a:off x="3764856" y="2968830"/>
            <a:ext cx="3686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4ED140C7-3C7F-4BCF-93D0-B7940D122624}"/>
              </a:ext>
            </a:extLst>
          </p:cNvPr>
          <p:cNvSpPr txBox="1"/>
          <p:nvPr/>
        </p:nvSpPr>
        <p:spPr>
          <a:xfrm>
            <a:off x="4242741" y="2817124"/>
            <a:ext cx="791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0 %</a:t>
            </a:r>
          </a:p>
        </p:txBody>
      </p:sp>
    </p:spTree>
    <p:extLst>
      <p:ext uri="{BB962C8B-B14F-4D97-AF65-F5344CB8AC3E}">
        <p14:creationId xmlns:p14="http://schemas.microsoft.com/office/powerpoint/2010/main" val="27387791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A21D4-61F0-42D1-9A41-3B981DD54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93DCA-05E3-4D7F-BA93-2C133BEFF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67107"/>
            <a:ext cx="8229600" cy="539666"/>
          </a:xfrm>
        </p:spPr>
        <p:txBody>
          <a:bodyPr/>
          <a:lstStyle/>
          <a:p>
            <a:pPr lvl="1"/>
            <a:r>
              <a:rPr lang="en-US" dirty="0"/>
              <a:t>Create Classes based on the </a:t>
            </a:r>
            <a:r>
              <a:rPr lang="en-US" dirty="0" err="1"/>
              <a:t>break_points</a:t>
            </a:r>
            <a:endParaRPr lang="en-US" dirty="0"/>
          </a:p>
          <a:p>
            <a:pPr marL="344488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D92B05-E7C3-4F5C-8558-FE9583429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074" y="1885264"/>
            <a:ext cx="3448577" cy="311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3810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A21D4-61F0-42D1-9A41-3B981DD54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93DCA-05E3-4D7F-BA93-2C133BEFF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67107"/>
            <a:ext cx="8229600" cy="539666"/>
          </a:xfrm>
        </p:spPr>
        <p:txBody>
          <a:bodyPr/>
          <a:lstStyle/>
          <a:p>
            <a:pPr lvl="1"/>
            <a:r>
              <a:rPr lang="en-US" dirty="0" err="1"/>
              <a:t>Scikit</a:t>
            </a:r>
            <a:r>
              <a:rPr lang="en-US" dirty="0"/>
              <a:t> learn implementation for logistic regression</a:t>
            </a:r>
          </a:p>
          <a:p>
            <a:pPr marL="344488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1620C3-62DB-432C-BAC0-76941F9BC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916" y="1853765"/>
            <a:ext cx="5186798" cy="320161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14AA96F-8853-4D7E-98C6-C33010B0B1DB}"/>
              </a:ext>
            </a:extLst>
          </p:cNvPr>
          <p:cNvSpPr/>
          <p:nvPr/>
        </p:nvSpPr>
        <p:spPr>
          <a:xfrm>
            <a:off x="1445916" y="4909104"/>
            <a:ext cx="2562447" cy="2197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519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A21D4-61F0-42D1-9A41-3B981DD54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93DCA-05E3-4D7F-BA93-2C133BEFF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67107"/>
            <a:ext cx="8229600" cy="539666"/>
          </a:xfrm>
        </p:spPr>
        <p:txBody>
          <a:bodyPr/>
          <a:lstStyle/>
          <a:p>
            <a:pPr lvl="1"/>
            <a:r>
              <a:rPr lang="en-US" dirty="0"/>
              <a:t>Python implementation for logistic regression</a:t>
            </a:r>
          </a:p>
          <a:p>
            <a:pPr lvl="1"/>
            <a:endParaRPr lang="en-US" dirty="0"/>
          </a:p>
          <a:p>
            <a:pPr marL="344488" lvl="1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B71305-9CB1-44F1-9325-B20DD90D50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522"/>
          <a:stretch/>
        </p:blipFill>
        <p:spPr>
          <a:xfrm>
            <a:off x="1371599" y="2005131"/>
            <a:ext cx="5028115" cy="292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9304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A21D4-61F0-42D1-9A41-3B981DD54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93DCA-05E3-4D7F-BA93-2C133BEFF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67107"/>
            <a:ext cx="8229600" cy="539666"/>
          </a:xfrm>
        </p:spPr>
        <p:txBody>
          <a:bodyPr/>
          <a:lstStyle/>
          <a:p>
            <a:pPr lvl="1"/>
            <a:r>
              <a:rPr lang="en-US" dirty="0"/>
              <a:t>Python implementation for logistic regression</a:t>
            </a:r>
          </a:p>
          <a:p>
            <a:pPr lvl="1"/>
            <a:endParaRPr lang="en-US" dirty="0"/>
          </a:p>
          <a:p>
            <a:pPr marL="344488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6AEB5-7B54-4A5C-8D3D-63B3A513F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95" y="1927412"/>
            <a:ext cx="604837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1977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A21D4-61F0-42D1-9A41-3B981DD54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93DCA-05E3-4D7F-BA93-2C133BEFF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67107"/>
            <a:ext cx="8229600" cy="539666"/>
          </a:xfrm>
        </p:spPr>
        <p:txBody>
          <a:bodyPr/>
          <a:lstStyle/>
          <a:p>
            <a:pPr lvl="1"/>
            <a:r>
              <a:rPr lang="en-US" dirty="0"/>
              <a:t>Python implementation for logistic regression</a:t>
            </a:r>
          </a:p>
          <a:p>
            <a:pPr lvl="1"/>
            <a:endParaRPr lang="en-US" dirty="0"/>
          </a:p>
          <a:p>
            <a:pPr marL="344488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B5148E-9308-4D29-89D7-47A8FF9E6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536" y="1893320"/>
            <a:ext cx="6569918" cy="289159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DF8A25A-79FA-4C6C-B898-5EA77D8BD95B}"/>
              </a:ext>
            </a:extLst>
          </p:cNvPr>
          <p:cNvSpPr/>
          <p:nvPr/>
        </p:nvSpPr>
        <p:spPr>
          <a:xfrm>
            <a:off x="1901687" y="4502086"/>
            <a:ext cx="2887125" cy="3570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886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A21D4-61F0-42D1-9A41-3B981DD54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93DCA-05E3-4D7F-BA93-2C133BEFF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67107"/>
            <a:ext cx="8229600" cy="539666"/>
          </a:xfrm>
        </p:spPr>
        <p:txBody>
          <a:bodyPr/>
          <a:lstStyle/>
          <a:p>
            <a:pPr lvl="1"/>
            <a:r>
              <a:rPr lang="en-US" dirty="0"/>
              <a:t>Python implementation for logistic regression</a:t>
            </a:r>
          </a:p>
          <a:p>
            <a:pPr lvl="1"/>
            <a:endParaRPr lang="en-US" dirty="0"/>
          </a:p>
          <a:p>
            <a:pPr marL="344488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DCB804-9405-482D-B41C-0502358C3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584" y="1906773"/>
            <a:ext cx="710565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9588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A21D4-61F0-42D1-9A41-3B981DD54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93DCA-05E3-4D7F-BA93-2C133BEFF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67107"/>
            <a:ext cx="8229600" cy="539666"/>
          </a:xfrm>
        </p:spPr>
        <p:txBody>
          <a:bodyPr/>
          <a:lstStyle/>
          <a:p>
            <a:pPr lvl="1"/>
            <a:r>
              <a:rPr lang="en-US" dirty="0"/>
              <a:t>Python implementation for logistic regression</a:t>
            </a:r>
          </a:p>
          <a:p>
            <a:pPr lvl="1"/>
            <a:endParaRPr lang="en-US" dirty="0"/>
          </a:p>
          <a:p>
            <a:pPr marL="344488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DC5210-F923-40B5-8C4F-78948A3FA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304" y="1906773"/>
            <a:ext cx="6764447" cy="307215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DF8A25A-79FA-4C6C-B898-5EA77D8BD95B}"/>
              </a:ext>
            </a:extLst>
          </p:cNvPr>
          <p:cNvSpPr/>
          <p:nvPr/>
        </p:nvSpPr>
        <p:spPr>
          <a:xfrm>
            <a:off x="1305339" y="4680607"/>
            <a:ext cx="3014870" cy="3570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442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A21D4-61F0-42D1-9A41-3B981DD54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93DCA-05E3-4D7F-BA93-2C133BEFF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67107"/>
            <a:ext cx="8229600" cy="539666"/>
          </a:xfrm>
        </p:spPr>
        <p:txBody>
          <a:bodyPr/>
          <a:lstStyle/>
          <a:p>
            <a:pPr lvl="1"/>
            <a:r>
              <a:rPr lang="en-US" dirty="0"/>
              <a:t>Accuracy for Python implementation for logistic regression</a:t>
            </a:r>
          </a:p>
          <a:p>
            <a:pPr lvl="1"/>
            <a:endParaRPr lang="en-US" dirty="0"/>
          </a:p>
          <a:p>
            <a:pPr marL="344488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6FB0EC-4BB2-4273-8259-62310C285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323" y="1797464"/>
            <a:ext cx="4850025" cy="324018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DF8A25A-79FA-4C6C-B898-5EA77D8BD95B}"/>
              </a:ext>
            </a:extLst>
          </p:cNvPr>
          <p:cNvSpPr/>
          <p:nvPr/>
        </p:nvSpPr>
        <p:spPr>
          <a:xfrm>
            <a:off x="1305339" y="4843670"/>
            <a:ext cx="2524539" cy="1939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229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18B9F-300E-4716-9E78-0A3146203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217" y="2307436"/>
            <a:ext cx="7670800" cy="910161"/>
          </a:xfrm>
        </p:spPr>
        <p:txBody>
          <a:bodyPr/>
          <a:lstStyle/>
          <a:p>
            <a:pPr algn="ctr"/>
            <a:r>
              <a:rPr lang="en-US" dirty="0"/>
              <a:t>Method 2</a:t>
            </a:r>
          </a:p>
        </p:txBody>
      </p:sp>
    </p:spTree>
    <p:extLst>
      <p:ext uri="{BB962C8B-B14F-4D97-AF65-F5344CB8AC3E}">
        <p14:creationId xmlns:p14="http://schemas.microsoft.com/office/powerpoint/2010/main" val="1058238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30AC-1F5C-47B5-A173-9636AB5E6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the data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80410A-7D88-4411-AB1F-6EB5A615ED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172" y="2076074"/>
            <a:ext cx="8229600" cy="11929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1F7877E-6F0E-4B02-A06C-5B11AEBFCFAD}"/>
              </a:ext>
            </a:extLst>
          </p:cNvPr>
          <p:cNvSpPr/>
          <p:nvPr/>
        </p:nvSpPr>
        <p:spPr>
          <a:xfrm>
            <a:off x="535172" y="3035087"/>
            <a:ext cx="1389321" cy="3118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222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5291B-F7AE-4BDF-988B-787978C78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Clasification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FB81B0-667E-4EAA-B126-E353EC98A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845" y="899807"/>
            <a:ext cx="4631903" cy="401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6325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5291B-F7AE-4BDF-988B-787978C78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with </a:t>
            </a:r>
            <a:r>
              <a:rPr lang="en-US" dirty="0" err="1"/>
              <a:t>scikit</a:t>
            </a:r>
            <a:r>
              <a:rPr lang="en-US" dirty="0"/>
              <a:t> learn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E22DE7-EA1F-4961-B73D-5A339476B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268749"/>
            <a:ext cx="632460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2792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5291B-F7AE-4BDF-988B-787978C78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with </a:t>
            </a:r>
            <a:r>
              <a:rPr lang="en-US" dirty="0" err="1"/>
              <a:t>scikit</a:t>
            </a:r>
            <a:r>
              <a:rPr lang="en-US" dirty="0"/>
              <a:t> learn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156BA8-0D97-45AB-B5E5-4C0BCA51C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78270"/>
            <a:ext cx="6162772" cy="394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6096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5291B-F7AE-4BDF-988B-787978C78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with python implementation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B2F732-ED4C-4439-A092-64AE17310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156" y="1068784"/>
            <a:ext cx="5379210" cy="371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105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F84C2-9C2C-4835-B44F-6CECAA572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325" y="2322068"/>
            <a:ext cx="7670800" cy="910161"/>
          </a:xfrm>
        </p:spPr>
        <p:txBody>
          <a:bodyPr/>
          <a:lstStyle/>
          <a:p>
            <a:pPr algn="ctr"/>
            <a:r>
              <a:rPr lang="en-US" dirty="0"/>
              <a:t>Neural Network</a:t>
            </a:r>
          </a:p>
        </p:txBody>
      </p:sp>
    </p:spTree>
    <p:extLst>
      <p:ext uri="{BB962C8B-B14F-4D97-AF65-F5344CB8AC3E}">
        <p14:creationId xmlns:p14="http://schemas.microsoft.com/office/powerpoint/2010/main" val="25097176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40299-59B4-4500-AF52-5B39D5767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3933C-F3D2-436E-9CA0-E17C94A8E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67107"/>
            <a:ext cx="8229600" cy="766494"/>
          </a:xfrm>
        </p:spPr>
        <p:txBody>
          <a:bodyPr/>
          <a:lstStyle/>
          <a:p>
            <a:r>
              <a:rPr lang="en-US" dirty="0" err="1"/>
              <a:t>Scikit</a:t>
            </a:r>
            <a:r>
              <a:rPr lang="en-US" dirty="0"/>
              <a:t> learn implementation for neural network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48FE56-E694-4B18-AD7A-2DF143915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21" y="1856753"/>
            <a:ext cx="879157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9281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40299-59B4-4500-AF52-5B39D5767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3933C-F3D2-436E-9CA0-E17C94A8E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67107"/>
            <a:ext cx="8229600" cy="766494"/>
          </a:xfrm>
        </p:spPr>
        <p:txBody>
          <a:bodyPr/>
          <a:lstStyle/>
          <a:p>
            <a:r>
              <a:rPr lang="en-US" dirty="0" err="1"/>
              <a:t>Scikit</a:t>
            </a:r>
            <a:r>
              <a:rPr lang="en-US" dirty="0"/>
              <a:t> learn implementation for neural network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C32C46-775A-4F98-A688-36FA18AA4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016" y="1936474"/>
            <a:ext cx="5254487" cy="304207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5E00584-1591-4443-9108-BB0A860A1C14}"/>
              </a:ext>
            </a:extLst>
          </p:cNvPr>
          <p:cNvSpPr/>
          <p:nvPr/>
        </p:nvSpPr>
        <p:spPr>
          <a:xfrm>
            <a:off x="1351722" y="2796042"/>
            <a:ext cx="2047461" cy="1939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901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40299-59B4-4500-AF52-5B39D5767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3933C-F3D2-436E-9CA0-E17C94A8E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67107"/>
            <a:ext cx="8229600" cy="766494"/>
          </a:xfrm>
        </p:spPr>
        <p:txBody>
          <a:bodyPr/>
          <a:lstStyle/>
          <a:p>
            <a:r>
              <a:rPr lang="en-US" dirty="0" err="1"/>
              <a:t>Scikit</a:t>
            </a:r>
            <a:r>
              <a:rPr lang="en-US" dirty="0"/>
              <a:t> learn implementation for neural network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C72A67-C5CE-4F73-BFAA-E744DCCE8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204" y="1899374"/>
            <a:ext cx="3420787" cy="324412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5E00584-1591-4443-9108-BB0A860A1C14}"/>
              </a:ext>
            </a:extLst>
          </p:cNvPr>
          <p:cNvSpPr/>
          <p:nvPr/>
        </p:nvSpPr>
        <p:spPr>
          <a:xfrm>
            <a:off x="2522813" y="2064483"/>
            <a:ext cx="2047461" cy="1939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01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32D22-C87F-4094-BB2C-7E5E129D9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the data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C2B300-8394-4F98-8C0A-60DE3C945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164" y="1394700"/>
            <a:ext cx="6354310" cy="330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105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E2AED-6D6B-443B-A107-E6C471B8F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the data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6C2AF-4352-4C2C-9243-57F0904D2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410" y="1084452"/>
            <a:ext cx="3754474" cy="385109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7D8CA5E-89F2-4F68-9683-97E7DB04CA52}"/>
              </a:ext>
            </a:extLst>
          </p:cNvPr>
          <p:cNvSpPr/>
          <p:nvPr/>
        </p:nvSpPr>
        <p:spPr>
          <a:xfrm>
            <a:off x="3593804" y="1268749"/>
            <a:ext cx="467833" cy="35161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02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2440C-08CD-4BB1-901E-277C6784F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the data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7A0270-DEBC-4779-AE27-CBA0C0E4E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67106"/>
            <a:ext cx="8229600" cy="624727"/>
          </a:xfrm>
        </p:spPr>
        <p:txBody>
          <a:bodyPr/>
          <a:lstStyle/>
          <a:p>
            <a:r>
              <a:rPr lang="en-US" dirty="0"/>
              <a:t>Keep Residential 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237D279D-CEEE-4471-8ED0-91F181EEA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35" y="2009775"/>
            <a:ext cx="8086725" cy="561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2745EC-3DF0-4F16-9B63-6D386762D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803712"/>
            <a:ext cx="2895600" cy="1981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1CD24F-41E1-418C-933D-4271D73C37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7214" y="2803712"/>
            <a:ext cx="2847975" cy="19526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F5EBD3B-C070-489B-AC4D-AF73EA1BC364}"/>
              </a:ext>
            </a:extLst>
          </p:cNvPr>
          <p:cNvSpPr/>
          <p:nvPr/>
        </p:nvSpPr>
        <p:spPr>
          <a:xfrm>
            <a:off x="457200" y="4408967"/>
            <a:ext cx="2562447" cy="1063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75F8F7-ABBF-42FC-95FF-3E767EB5892B}"/>
              </a:ext>
            </a:extLst>
          </p:cNvPr>
          <p:cNvSpPr/>
          <p:nvPr/>
        </p:nvSpPr>
        <p:spPr>
          <a:xfrm>
            <a:off x="4395897" y="4373524"/>
            <a:ext cx="2562447" cy="1063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44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B6B99-ABA4-4714-A35B-435B479FA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the data (</a:t>
            </a:r>
            <a:r>
              <a:rPr lang="en-US" dirty="0" err="1"/>
              <a:t>con’t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78BB6-348C-4EC0-9954-364D7827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67106"/>
            <a:ext cx="8229600" cy="525489"/>
          </a:xfrm>
        </p:spPr>
        <p:txBody>
          <a:bodyPr/>
          <a:lstStyle/>
          <a:p>
            <a:r>
              <a:rPr lang="en-US" dirty="0"/>
              <a:t>Drop Complex num and living GBA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AD3D42-000D-4313-B344-E13AF0774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633" y="2035586"/>
            <a:ext cx="4162425" cy="333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858202-CA86-46E7-977A-A280520E1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789" y="2511952"/>
            <a:ext cx="4162425" cy="216502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61BC8F7-A401-4398-A7F0-0F2658B460A4}"/>
              </a:ext>
            </a:extLst>
          </p:cNvPr>
          <p:cNvSpPr/>
          <p:nvPr/>
        </p:nvSpPr>
        <p:spPr>
          <a:xfrm>
            <a:off x="827789" y="3239384"/>
            <a:ext cx="3474853" cy="3331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35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B6B99-ABA4-4714-A35B-435B479FA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the data (</a:t>
            </a:r>
            <a:r>
              <a:rPr lang="en-US" dirty="0" err="1"/>
              <a:t>con’t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78BB6-348C-4EC0-9954-364D7827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577" y="1401961"/>
            <a:ext cx="3474853" cy="525489"/>
          </a:xfrm>
        </p:spPr>
        <p:txBody>
          <a:bodyPr/>
          <a:lstStyle/>
          <a:p>
            <a:r>
              <a:rPr lang="en-US" dirty="0"/>
              <a:t>Drop all rows that nan in PRICE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4E2363-E5F8-40F3-A41A-8BB3A447C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04" y="2812922"/>
            <a:ext cx="2838450" cy="361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B1B917-002A-4475-B474-BAF184C5C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5721" y="905142"/>
            <a:ext cx="2453814" cy="42719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61BC8F7-A401-4398-A7F0-0F2658B460A4}"/>
              </a:ext>
            </a:extLst>
          </p:cNvPr>
          <p:cNvSpPr/>
          <p:nvPr/>
        </p:nvSpPr>
        <p:spPr>
          <a:xfrm>
            <a:off x="4815681" y="1169582"/>
            <a:ext cx="252505" cy="37993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033483"/>
      </p:ext>
    </p:extLst>
  </p:cSld>
  <p:clrMapOvr>
    <a:masterClrMapping/>
  </p:clrMapOvr>
</p:sld>
</file>

<file path=ppt/theme/theme1.xml><?xml version="1.0" encoding="utf-8"?>
<a:theme xmlns:a="http://schemas.openxmlformats.org/drawingml/2006/main" name="Medical_Mosaic_template">
  <a:themeElements>
    <a:clrScheme name="Custom 11">
      <a:dk1>
        <a:srgbClr val="003C19"/>
      </a:dk1>
      <a:lt1>
        <a:sysClr val="window" lastClr="FFFFFF"/>
      </a:lt1>
      <a:dk2>
        <a:srgbClr val="83A4A5"/>
      </a:dk2>
      <a:lt2>
        <a:srgbClr val="EEECE1"/>
      </a:lt2>
      <a:accent1>
        <a:srgbClr val="155E45"/>
      </a:accent1>
      <a:accent2>
        <a:srgbClr val="C0914F"/>
      </a:accent2>
      <a:accent3>
        <a:srgbClr val="859541"/>
      </a:accent3>
      <a:accent4>
        <a:srgbClr val="7F7F7F"/>
      </a:accent4>
      <a:accent5>
        <a:srgbClr val="DDCE84"/>
      </a:accent5>
      <a:accent6>
        <a:srgbClr val="CDBF2F"/>
      </a:accent6>
      <a:hlink>
        <a:srgbClr val="A9AA01"/>
      </a:hlink>
      <a:folHlink>
        <a:srgbClr val="21807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Medical_Mosaic_template</Template>
  <TotalTime>248</TotalTime>
  <Words>517</Words>
  <Application>Microsoft Office PowerPoint</Application>
  <PresentationFormat>On-screen Show (16:9)</PresentationFormat>
  <Paragraphs>114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Avenir Heavy</vt:lpstr>
      <vt:lpstr>Avenir Roman</vt:lpstr>
      <vt:lpstr>Calibri</vt:lpstr>
      <vt:lpstr>Medical_Mosaic_template</vt:lpstr>
      <vt:lpstr>Final Project </vt:lpstr>
      <vt:lpstr>OUTLINE </vt:lpstr>
      <vt:lpstr>Cleaning the data </vt:lpstr>
      <vt:lpstr>Overview of the data </vt:lpstr>
      <vt:lpstr>Explore the data </vt:lpstr>
      <vt:lpstr>Explore the data </vt:lpstr>
      <vt:lpstr>Clean the data </vt:lpstr>
      <vt:lpstr>Clean the data (con’t)</vt:lpstr>
      <vt:lpstr>Clean the data (con’t)</vt:lpstr>
      <vt:lpstr>Clean the data (con’t)</vt:lpstr>
      <vt:lpstr>Clean the data (con’t)</vt:lpstr>
      <vt:lpstr>Clean the data (con’t)</vt:lpstr>
      <vt:lpstr>Clean the data (con’t)</vt:lpstr>
      <vt:lpstr>Clean the data (con’t)</vt:lpstr>
      <vt:lpstr>Clean the data (con’t)</vt:lpstr>
      <vt:lpstr>Clean the data (con’t)</vt:lpstr>
      <vt:lpstr>Clean the data (con’t)</vt:lpstr>
      <vt:lpstr>Clean the data (con’t)</vt:lpstr>
      <vt:lpstr>Clean the data (con’t)</vt:lpstr>
      <vt:lpstr>Clean the data (con’t)</vt:lpstr>
      <vt:lpstr>Linear Regression</vt:lpstr>
      <vt:lpstr>Implement Linear Regression</vt:lpstr>
      <vt:lpstr>Implement Linear Regression</vt:lpstr>
      <vt:lpstr>Implement Linear Regression</vt:lpstr>
      <vt:lpstr>Implement Linear Regression</vt:lpstr>
      <vt:lpstr>Logistic Regression</vt:lpstr>
      <vt:lpstr>Logistic Regression</vt:lpstr>
      <vt:lpstr>Method 1</vt:lpstr>
      <vt:lpstr>Implement Logistic Regression</vt:lpstr>
      <vt:lpstr>Implement Logistic Regression</vt:lpstr>
      <vt:lpstr>Implement Logistic Regression</vt:lpstr>
      <vt:lpstr>Implement Logistic Regression</vt:lpstr>
      <vt:lpstr>Implement Logistic Regression</vt:lpstr>
      <vt:lpstr>Implement Logistic Regression</vt:lpstr>
      <vt:lpstr>Implement Logistic Regression</vt:lpstr>
      <vt:lpstr>Implement Logistic Regression</vt:lpstr>
      <vt:lpstr>Implement Logistic Regression</vt:lpstr>
      <vt:lpstr>Implement Logistic Regression</vt:lpstr>
      <vt:lpstr>Method 2</vt:lpstr>
      <vt:lpstr>Clasification </vt:lpstr>
      <vt:lpstr>Accuracy with scikit learn  </vt:lpstr>
      <vt:lpstr>Accuracy with scikit learn </vt:lpstr>
      <vt:lpstr>Accuracy with python implementation </vt:lpstr>
      <vt:lpstr>Neural Network</vt:lpstr>
      <vt:lpstr>Implementation Neural Network</vt:lpstr>
      <vt:lpstr>Implementation Neural Network</vt:lpstr>
      <vt:lpstr>Implementation Neural Network</vt:lpstr>
    </vt:vector>
  </TitlesOfParts>
  <Company>UAB Health System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Desiree E. Morgan</dc:creator>
  <cp:lastModifiedBy>mohsine taarji</cp:lastModifiedBy>
  <cp:revision>40</cp:revision>
  <dcterms:created xsi:type="dcterms:W3CDTF">2015-03-03T14:49:04Z</dcterms:created>
  <dcterms:modified xsi:type="dcterms:W3CDTF">2018-08-07T16:53:28Z</dcterms:modified>
</cp:coreProperties>
</file>