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handoutMasterIdLst>
    <p:handoutMasterId r:id="rId32"/>
  </p:handoutMasterIdLst>
  <p:sldIdLst>
    <p:sldId id="256" r:id="rId5"/>
    <p:sldId id="276" r:id="rId6"/>
    <p:sldId id="278" r:id="rId7"/>
    <p:sldId id="293" r:id="rId8"/>
    <p:sldId id="292" r:id="rId9"/>
    <p:sldId id="288" r:id="rId10"/>
    <p:sldId id="289" r:id="rId11"/>
    <p:sldId id="301" r:id="rId12"/>
    <p:sldId id="300"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98026D"/>
    <a:srgbClr val="FF3300"/>
    <a:srgbClr val="0060A8"/>
    <a:srgbClr val="9799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353" autoAdjust="0"/>
  </p:normalViewPr>
  <p:slideViewPr>
    <p:cSldViewPr snapToGrid="0" showGuides="1">
      <p:cViewPr>
        <p:scale>
          <a:sx n="66" d="100"/>
          <a:sy n="66" d="100"/>
        </p:scale>
        <p:origin x="1330" y="370"/>
      </p:cViewPr>
      <p:guideLst>
        <p:guide orient="horz" pos="2328"/>
        <p:guide pos="3864"/>
        <p:guide pos="7512"/>
        <p:guide pos="144"/>
        <p:guide orient="horz" pos="624"/>
        <p:guide orient="horz" pos="4056"/>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2/12/2023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2/12/2023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2904474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767291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2497200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30777354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1955320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3004311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3996045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21607783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32071026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3834258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27669475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21</a:t>
            </a:fld>
            <a:endParaRPr lang="en-US" dirty="0"/>
          </a:p>
        </p:txBody>
      </p:sp>
    </p:spTree>
    <p:extLst>
      <p:ext uri="{BB962C8B-B14F-4D97-AF65-F5344CB8AC3E}">
        <p14:creationId xmlns:p14="http://schemas.microsoft.com/office/powerpoint/2010/main" val="3623674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22</a:t>
            </a:fld>
            <a:endParaRPr lang="en-US" dirty="0"/>
          </a:p>
        </p:txBody>
      </p:sp>
    </p:spTree>
    <p:extLst>
      <p:ext uri="{BB962C8B-B14F-4D97-AF65-F5344CB8AC3E}">
        <p14:creationId xmlns:p14="http://schemas.microsoft.com/office/powerpoint/2010/main" val="39065064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23</a:t>
            </a:fld>
            <a:endParaRPr lang="en-US" dirty="0"/>
          </a:p>
        </p:txBody>
      </p:sp>
    </p:spTree>
    <p:extLst>
      <p:ext uri="{BB962C8B-B14F-4D97-AF65-F5344CB8AC3E}">
        <p14:creationId xmlns:p14="http://schemas.microsoft.com/office/powerpoint/2010/main" val="2968670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24</a:t>
            </a:fld>
            <a:endParaRPr lang="en-US" dirty="0"/>
          </a:p>
        </p:txBody>
      </p:sp>
    </p:spTree>
    <p:extLst>
      <p:ext uri="{BB962C8B-B14F-4D97-AF65-F5344CB8AC3E}">
        <p14:creationId xmlns:p14="http://schemas.microsoft.com/office/powerpoint/2010/main" val="7591146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25</a:t>
            </a:fld>
            <a:endParaRPr lang="en-US" dirty="0"/>
          </a:p>
        </p:txBody>
      </p:sp>
    </p:spTree>
    <p:extLst>
      <p:ext uri="{BB962C8B-B14F-4D97-AF65-F5344CB8AC3E}">
        <p14:creationId xmlns:p14="http://schemas.microsoft.com/office/powerpoint/2010/main" val="26499699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26</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550178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898024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620043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277931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3712215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1320842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2/12/2023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2/12/2023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2/12/2023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2/12/2023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2/12/2023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2/12/2023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2/12/2023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2/12/2023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2/12/2023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2/12/2023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2/12/2023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2/12/2023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93721" y="1599054"/>
            <a:ext cx="12757195" cy="276999"/>
          </a:xfrm>
        </p:spPr>
        <p:txBody>
          <a:bodyPr wrap="square" lIns="0" tIns="0" rIns="0" bIns="0" anchor="t">
            <a:spAutoFit/>
          </a:bodyPr>
          <a:lstStyle/>
          <a:p>
            <a:r>
              <a:rPr lang="en-US" sz="2000" b="1" spc="300" dirty="0">
                <a:solidFill>
                  <a:srgbClr val="FFC000"/>
                </a:solidFill>
                <a:effectLst>
                  <a:outerShdw blurRad="38100" dist="38100" dir="2700000" algn="tl">
                    <a:srgbClr val="000000">
                      <a:alpha val="43137"/>
                    </a:srgbClr>
                  </a:outerShdw>
                </a:effectLst>
              </a:rPr>
              <a:t>Different C-</a:t>
            </a:r>
            <a:r>
              <a:rPr lang="en-US" sz="2000" b="1" spc="300" dirty="0" err="1">
                <a:solidFill>
                  <a:srgbClr val="FFC000"/>
                </a:solidFill>
                <a:effectLst>
                  <a:outerShdw blurRad="38100" dist="38100" dir="2700000" algn="tl">
                    <a:srgbClr val="000000">
                      <a:alpha val="43137"/>
                    </a:srgbClr>
                  </a:outerShdw>
                </a:effectLst>
              </a:rPr>
              <a:t>mos</a:t>
            </a:r>
            <a:r>
              <a:rPr lang="en-US" sz="2000" b="1" spc="300" dirty="0">
                <a:solidFill>
                  <a:srgbClr val="FFC000"/>
                </a:solidFill>
                <a:effectLst>
                  <a:outerShdw blurRad="38100" dist="38100" dir="2700000" algn="tl">
                    <a:srgbClr val="000000">
                      <a:alpha val="43137"/>
                    </a:srgbClr>
                  </a:outerShdw>
                </a:effectLst>
              </a:rPr>
              <a:t> SRAM Circuits' Implementation and Performance Analysis</a:t>
            </a:r>
            <a:endParaRPr lang="en-US" sz="2000"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8" y="-1042424"/>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7" y="-2204925"/>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 name="Table 6">
            <a:extLst>
              <a:ext uri="{FF2B5EF4-FFF2-40B4-BE49-F238E27FC236}">
                <a16:creationId xmlns:a16="http://schemas.microsoft.com/office/drawing/2014/main" id="{76DAA3E2-BFEE-63BD-638F-28D709B549EE}"/>
              </a:ext>
            </a:extLst>
          </p:cNvPr>
          <p:cNvGraphicFramePr>
            <a:graphicFrameLocks noGrp="1"/>
          </p:cNvGraphicFramePr>
          <p:nvPr>
            <p:extLst>
              <p:ext uri="{D42A27DB-BD31-4B8C-83A1-F6EECF244321}">
                <p14:modId xmlns:p14="http://schemas.microsoft.com/office/powerpoint/2010/main" val="2569025915"/>
              </p:ext>
            </p:extLst>
          </p:nvPr>
        </p:nvGraphicFramePr>
        <p:xfrm>
          <a:off x="7399682" y="2721726"/>
          <a:ext cx="4700257" cy="2610178"/>
        </p:xfrm>
        <a:graphic>
          <a:graphicData uri="http://schemas.openxmlformats.org/drawingml/2006/table">
            <a:tbl>
              <a:tblPr firstRow="1" bandRow="1">
                <a:tableStyleId>{5C22544A-7EE6-4342-B048-85BDC9FD1C3A}</a:tableStyleId>
              </a:tblPr>
              <a:tblGrid>
                <a:gridCol w="2658198">
                  <a:extLst>
                    <a:ext uri="{9D8B030D-6E8A-4147-A177-3AD203B41FA5}">
                      <a16:colId xmlns:a16="http://schemas.microsoft.com/office/drawing/2014/main" val="2290479319"/>
                    </a:ext>
                  </a:extLst>
                </a:gridCol>
                <a:gridCol w="2042059">
                  <a:extLst>
                    <a:ext uri="{9D8B030D-6E8A-4147-A177-3AD203B41FA5}">
                      <a16:colId xmlns:a16="http://schemas.microsoft.com/office/drawing/2014/main" val="2101116351"/>
                    </a:ext>
                  </a:extLst>
                </a:gridCol>
              </a:tblGrid>
              <a:tr h="371629">
                <a:tc gridSpan="2">
                  <a:txBody>
                    <a:bodyPr/>
                    <a:lstStyle/>
                    <a:p>
                      <a:pPr algn="ctr"/>
                      <a:r>
                        <a:rPr lang="en-US" b="0" dirty="0">
                          <a:solidFill>
                            <a:schemeClr val="tx1"/>
                          </a:solidFill>
                          <a:latin typeface="Times New Roman" panose="02020603050405020304" pitchFamily="18" charset="0"/>
                          <a:cs typeface="Times New Roman" panose="02020603050405020304" pitchFamily="18" charset="0"/>
                        </a:rPr>
                        <a:t>Group Members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52203352"/>
                  </a:ext>
                </a:extLst>
              </a:tr>
              <a:tr h="371629">
                <a:tc>
                  <a:txBody>
                    <a:bodyPr/>
                    <a:lstStyle/>
                    <a:p>
                      <a:r>
                        <a:rPr lang="en-US" sz="1600" dirty="0">
                          <a:latin typeface="Times New Roman" panose="02020603050405020304" pitchFamily="18" charset="0"/>
                          <a:cs typeface="Times New Roman" panose="02020603050405020304" pitchFamily="18" charset="0"/>
                        </a:rPr>
                        <a:t>Names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600" dirty="0">
                          <a:latin typeface="Times New Roman" panose="02020603050405020304" pitchFamily="18" charset="0"/>
                          <a:cs typeface="Times New Roman" panose="02020603050405020304" pitchFamily="18" charset="0"/>
                        </a:rPr>
                        <a:t> Student ID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2000849"/>
                  </a:ext>
                </a:extLst>
              </a:tr>
              <a:tr h="371629">
                <a:tc>
                  <a:txBody>
                    <a:bodyPr/>
                    <a:lstStyle/>
                    <a:p>
                      <a:r>
                        <a:rPr lang="en-US" sz="1600" dirty="0">
                          <a:latin typeface="Times New Roman" panose="02020603050405020304" pitchFamily="18" charset="0"/>
                          <a:cs typeface="Times New Roman" panose="02020603050405020304" pitchFamily="18" charset="0"/>
                        </a:rPr>
                        <a:t>Md. </a:t>
                      </a:r>
                      <a:r>
                        <a:rPr lang="en-US" sz="1600" dirty="0" err="1">
                          <a:latin typeface="Times New Roman" panose="02020603050405020304" pitchFamily="18" charset="0"/>
                          <a:cs typeface="Times New Roman" panose="02020603050405020304" pitchFamily="18" charset="0"/>
                        </a:rPr>
                        <a:t>Esfaque</a:t>
                      </a:r>
                      <a:r>
                        <a:rPr lang="en-US" sz="1600" dirty="0">
                          <a:latin typeface="Times New Roman" panose="02020603050405020304" pitchFamily="18" charset="0"/>
                          <a:cs typeface="Times New Roman" panose="02020603050405020304" pitchFamily="18" charset="0"/>
                        </a:rPr>
                        <a:t> Ahmed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600" dirty="0">
                          <a:latin typeface="Times New Roman" panose="02020603050405020304" pitchFamily="18" charset="0"/>
                          <a:cs typeface="Times New Roman" panose="02020603050405020304" pitchFamily="18" charset="0"/>
                        </a:rPr>
                        <a:t>190105041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50820541"/>
                  </a:ext>
                </a:extLst>
              </a:tr>
              <a:tr h="371629">
                <a:tc>
                  <a:txBody>
                    <a:bodyPr/>
                    <a:lstStyle/>
                    <a:p>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Rahatin</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Rahman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Niloy</a:t>
                      </a:r>
                      <a:endParaRPr lang="en-US" sz="1600" dirty="0">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190105045</a:t>
                      </a:r>
                      <a:endParaRPr lang="en-US" sz="1600" dirty="0">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81344756"/>
                  </a:ext>
                </a:extLst>
              </a:tr>
              <a:tr h="371629">
                <a:tc>
                  <a:txBody>
                    <a:bodyPr/>
                    <a:lstStyle/>
                    <a:p>
                      <a:r>
                        <a:rPr lang="en-US" sz="1600" dirty="0">
                          <a:latin typeface="Times New Roman" panose="02020603050405020304" pitchFamily="18" charset="0"/>
                          <a:cs typeface="Times New Roman" panose="02020603050405020304" pitchFamily="18" charset="0"/>
                        </a:rPr>
                        <a:t>Mohsin Islam Rifat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190105046</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13026933"/>
                  </a:ext>
                </a:extLst>
              </a:tr>
              <a:tr h="371629">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Anika Tahsin Afia </a:t>
                      </a:r>
                      <a:endParaRPr lang="en-US" sz="16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190105047</a:t>
                      </a:r>
                      <a:endParaRPr lang="en-US" sz="16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67442921"/>
                  </a:ext>
                </a:extLst>
              </a:tr>
              <a:tr h="380404">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A.K.M Aktaruzzaman Shuvo</a:t>
                      </a:r>
                      <a:endParaRPr lang="en-US" sz="16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190105050</a:t>
                      </a:r>
                      <a:endParaRPr lang="en-US" sz="16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494077"/>
                  </a:ext>
                </a:extLst>
              </a:tr>
            </a:tbl>
          </a:graphicData>
        </a:graphic>
      </p:graphicFrame>
      <p:graphicFrame>
        <p:nvGraphicFramePr>
          <p:cNvPr id="7" name="Table 7">
            <a:extLst>
              <a:ext uri="{FF2B5EF4-FFF2-40B4-BE49-F238E27FC236}">
                <a16:creationId xmlns:a16="http://schemas.microsoft.com/office/drawing/2014/main" id="{E41095F0-1BC3-2938-2E8A-E801A23716A1}"/>
              </a:ext>
            </a:extLst>
          </p:cNvPr>
          <p:cNvGraphicFramePr>
            <a:graphicFrameLocks noGrp="1"/>
          </p:cNvGraphicFramePr>
          <p:nvPr>
            <p:extLst>
              <p:ext uri="{D42A27DB-BD31-4B8C-83A1-F6EECF244321}">
                <p14:modId xmlns:p14="http://schemas.microsoft.com/office/powerpoint/2010/main" val="2356880775"/>
              </p:ext>
            </p:extLst>
          </p:nvPr>
        </p:nvGraphicFramePr>
        <p:xfrm>
          <a:off x="92061" y="2371206"/>
          <a:ext cx="4700257" cy="701040"/>
        </p:xfrm>
        <a:graphic>
          <a:graphicData uri="http://schemas.openxmlformats.org/drawingml/2006/table">
            <a:tbl>
              <a:tblPr firstRow="1" bandRow="1">
                <a:tableStyleId>{5C22544A-7EE6-4342-B048-85BDC9FD1C3A}</a:tableStyleId>
              </a:tblPr>
              <a:tblGrid>
                <a:gridCol w="4700257">
                  <a:extLst>
                    <a:ext uri="{9D8B030D-6E8A-4147-A177-3AD203B41FA5}">
                      <a16:colId xmlns:a16="http://schemas.microsoft.com/office/drawing/2014/main" val="533418349"/>
                    </a:ext>
                  </a:extLst>
                </a:gridCol>
              </a:tblGrid>
              <a:tr h="370840">
                <a:tc>
                  <a:txBody>
                    <a:bodyPr/>
                    <a:lstStyle/>
                    <a:p>
                      <a:r>
                        <a:rPr lang="en-US" sz="2000" dirty="0">
                          <a:solidFill>
                            <a:srgbClr val="FF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 Code : EEE 4134</a:t>
                      </a:r>
                    </a:p>
                    <a:p>
                      <a:r>
                        <a:rPr lang="en-US" sz="2000" dirty="0">
                          <a:solidFill>
                            <a:srgbClr val="FF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 Name: VLSI I Lab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8278624"/>
                  </a:ext>
                </a:extLst>
              </a:tr>
            </a:tbl>
          </a:graphicData>
        </a:graphic>
      </p:graphicFrame>
      <p:graphicFrame>
        <p:nvGraphicFramePr>
          <p:cNvPr id="9" name="Table 9">
            <a:extLst>
              <a:ext uri="{FF2B5EF4-FFF2-40B4-BE49-F238E27FC236}">
                <a16:creationId xmlns:a16="http://schemas.microsoft.com/office/drawing/2014/main" id="{8D6C4925-928D-311C-AE53-42E7DBCE04EB}"/>
              </a:ext>
            </a:extLst>
          </p:cNvPr>
          <p:cNvGraphicFramePr>
            <a:graphicFrameLocks noGrp="1"/>
          </p:cNvGraphicFramePr>
          <p:nvPr>
            <p:extLst>
              <p:ext uri="{D42A27DB-BD31-4B8C-83A1-F6EECF244321}">
                <p14:modId xmlns:p14="http://schemas.microsoft.com/office/powerpoint/2010/main" val="3946379830"/>
              </p:ext>
            </p:extLst>
          </p:nvPr>
        </p:nvGraphicFramePr>
        <p:xfrm>
          <a:off x="39007" y="3429000"/>
          <a:ext cx="6689648" cy="1764061"/>
        </p:xfrm>
        <a:graphic>
          <a:graphicData uri="http://schemas.openxmlformats.org/drawingml/2006/table">
            <a:tbl>
              <a:tblPr firstRow="1" bandRow="1">
                <a:tableStyleId>{5C22544A-7EE6-4342-B048-85BDC9FD1C3A}</a:tableStyleId>
              </a:tblPr>
              <a:tblGrid>
                <a:gridCol w="3344824">
                  <a:extLst>
                    <a:ext uri="{9D8B030D-6E8A-4147-A177-3AD203B41FA5}">
                      <a16:colId xmlns:a16="http://schemas.microsoft.com/office/drawing/2014/main" val="2276714003"/>
                    </a:ext>
                  </a:extLst>
                </a:gridCol>
                <a:gridCol w="3344824">
                  <a:extLst>
                    <a:ext uri="{9D8B030D-6E8A-4147-A177-3AD203B41FA5}">
                      <a16:colId xmlns:a16="http://schemas.microsoft.com/office/drawing/2014/main" val="438580965"/>
                    </a:ext>
                  </a:extLst>
                </a:gridCol>
              </a:tblGrid>
              <a:tr h="453421">
                <a:tc gridSpan="2">
                  <a:txBody>
                    <a:bodyPr/>
                    <a:lstStyle/>
                    <a:p>
                      <a:r>
                        <a:rPr lang="en-US" sz="1400" b="0" dirty="0">
                          <a:solidFill>
                            <a:schemeClr val="bg1"/>
                          </a:solidFill>
                          <a:latin typeface="Yu Gothic" panose="020B0400000000000000" pitchFamily="34" charset="-128"/>
                          <a:ea typeface="Yu Gothic" panose="020B0400000000000000" pitchFamily="34" charset="-128"/>
                          <a:cs typeface="Times New Roman" panose="02020603050405020304" pitchFamily="18" charset="0"/>
                        </a:rPr>
                        <a:t>Prepared For,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86350867"/>
                  </a:ext>
                </a:extLst>
              </a:tr>
              <a:tr h="1161374">
                <a:tc>
                  <a:txBody>
                    <a:bodyPr/>
                    <a:lstStyle/>
                    <a:p>
                      <a:r>
                        <a:rPr lang="en-US" sz="1600" b="0" dirty="0">
                          <a:solidFill>
                            <a:schemeClr val="bg1"/>
                          </a:solidFill>
                          <a:latin typeface="Californian FB" panose="0207040306080B030204" pitchFamily="18" charset="0"/>
                          <a:ea typeface="Yu Gothic" panose="020B0400000000000000" pitchFamily="34" charset="-128"/>
                          <a:cs typeface="Times New Roman" panose="02020603050405020304" pitchFamily="18" charset="0"/>
                        </a:rPr>
                        <a:t>Mr. S. M. </a:t>
                      </a:r>
                      <a:r>
                        <a:rPr lang="en-US" sz="1600" b="0" dirty="0" err="1">
                          <a:solidFill>
                            <a:schemeClr val="bg1"/>
                          </a:solidFill>
                          <a:latin typeface="Californian FB" panose="0207040306080B030204" pitchFamily="18" charset="0"/>
                          <a:ea typeface="Yu Gothic" panose="020B0400000000000000" pitchFamily="34" charset="-128"/>
                          <a:cs typeface="Times New Roman" panose="02020603050405020304" pitchFamily="18" charset="0"/>
                        </a:rPr>
                        <a:t>Ishraqul</a:t>
                      </a:r>
                      <a:r>
                        <a:rPr lang="en-US" sz="1600" b="0" dirty="0">
                          <a:solidFill>
                            <a:schemeClr val="bg1"/>
                          </a:solidFill>
                          <a:latin typeface="Californian FB" panose="0207040306080B030204" pitchFamily="18" charset="0"/>
                          <a:ea typeface="Yu Gothic" panose="020B0400000000000000" pitchFamily="34" charset="-128"/>
                          <a:cs typeface="Times New Roman" panose="02020603050405020304" pitchFamily="18" charset="0"/>
                        </a:rPr>
                        <a:t> Huq </a:t>
                      </a:r>
                      <a:endParaRPr lang="bn-IN" sz="1600" b="0" dirty="0">
                        <a:solidFill>
                          <a:schemeClr val="bg1"/>
                        </a:solidFill>
                        <a:latin typeface="Californian FB" panose="0207040306080B030204" pitchFamily="18" charset="0"/>
                        <a:ea typeface="Yu Gothic" panose="020B0400000000000000" pitchFamily="34" charset="-128"/>
                        <a:cs typeface="Times New Roman" panose="02020603050405020304" pitchFamily="18" charset="0"/>
                      </a:endParaRPr>
                    </a:p>
                    <a:p>
                      <a:r>
                        <a:rPr lang="en-US" sz="1600" b="0" i="0" kern="1200" dirty="0">
                          <a:solidFill>
                            <a:schemeClr val="bg1"/>
                          </a:solidFill>
                          <a:effectLst/>
                          <a:latin typeface="Californian FB" panose="0207040306080B030204" pitchFamily="18" charset="0"/>
                          <a:ea typeface="Yu Gothic" panose="020B0400000000000000" pitchFamily="34" charset="-128"/>
                          <a:cs typeface="Times New Roman" panose="02020603050405020304" pitchFamily="18" charset="0"/>
                        </a:rPr>
                        <a:t>Assistant </a:t>
                      </a:r>
                      <a:r>
                        <a:rPr lang="en-US" sz="1600" b="0" i="0" kern="1200" dirty="0" err="1">
                          <a:solidFill>
                            <a:schemeClr val="bg1"/>
                          </a:solidFill>
                          <a:effectLst/>
                          <a:latin typeface="Californian FB" panose="0207040306080B030204" pitchFamily="18" charset="0"/>
                          <a:ea typeface="Yu Gothic" panose="020B0400000000000000" pitchFamily="34" charset="-128"/>
                          <a:cs typeface="Times New Roman" panose="02020603050405020304" pitchFamily="18" charset="0"/>
                        </a:rPr>
                        <a:t>Professor,</a:t>
                      </a:r>
                      <a:r>
                        <a:rPr lang="en-US" sz="1400" b="0" i="0" kern="1200" dirty="0" err="1">
                          <a:solidFill>
                            <a:schemeClr val="bg1"/>
                          </a:solidFill>
                          <a:effectLst/>
                          <a:latin typeface="Californian FB" panose="0207040306080B030204" pitchFamily="18" charset="0"/>
                          <a:ea typeface="Yu Gothic" panose="020B0400000000000000" pitchFamily="34" charset="-128"/>
                          <a:cs typeface="Times New Roman" panose="02020603050405020304" pitchFamily="18" charset="0"/>
                        </a:rPr>
                        <a:t>Department</a:t>
                      </a:r>
                      <a:r>
                        <a:rPr lang="en-US" sz="1400" b="0" i="0" kern="1200" dirty="0">
                          <a:solidFill>
                            <a:schemeClr val="bg1"/>
                          </a:solidFill>
                          <a:effectLst/>
                          <a:latin typeface="Californian FB" panose="0207040306080B030204" pitchFamily="18" charset="0"/>
                          <a:ea typeface="Yu Gothic" panose="020B0400000000000000" pitchFamily="34" charset="-128"/>
                          <a:cs typeface="Times New Roman" panose="02020603050405020304" pitchFamily="18" charset="0"/>
                        </a:rPr>
                        <a:t> of EEE</a:t>
                      </a:r>
                    </a:p>
                    <a:p>
                      <a:r>
                        <a:rPr lang="en-US" sz="1600" b="0" i="0" kern="1200" dirty="0" err="1">
                          <a:solidFill>
                            <a:schemeClr val="bg1"/>
                          </a:solidFill>
                          <a:effectLst/>
                          <a:latin typeface="Californian FB" panose="0207040306080B030204" pitchFamily="18" charset="0"/>
                          <a:ea typeface="Yu Gothic" panose="020B0400000000000000" pitchFamily="34" charset="-128"/>
                          <a:cs typeface="Times New Roman" panose="02020603050405020304" pitchFamily="18" charset="0"/>
                        </a:rPr>
                        <a:t>Ahsanulllah</a:t>
                      </a:r>
                      <a:r>
                        <a:rPr lang="en-US" sz="1600" b="0" i="0" kern="1200" dirty="0">
                          <a:solidFill>
                            <a:schemeClr val="bg1"/>
                          </a:solidFill>
                          <a:effectLst/>
                          <a:latin typeface="Californian FB" panose="0207040306080B030204" pitchFamily="18" charset="0"/>
                          <a:ea typeface="Yu Gothic" panose="020B0400000000000000" pitchFamily="34" charset="-128"/>
                          <a:cs typeface="Times New Roman" panose="02020603050405020304" pitchFamily="18" charset="0"/>
                        </a:rPr>
                        <a:t> university of science &amp; Technology</a:t>
                      </a:r>
                      <a:endParaRPr lang="en-US" sz="1600" b="0" dirty="0">
                        <a:solidFill>
                          <a:schemeClr val="bg1"/>
                        </a:solidFill>
                        <a:latin typeface="Californian FB" panose="0207040306080B030204" pitchFamily="18" charset="0"/>
                        <a:ea typeface="Yu Gothic" panose="020B0400000000000000" pitchFamily="34"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dirty="0">
                          <a:solidFill>
                            <a:schemeClr val="bg1"/>
                          </a:solidFill>
                          <a:latin typeface="Californian FB" panose="0207040306080B030204" pitchFamily="18" charset="0"/>
                          <a:ea typeface="Yu Gothic" panose="020B0400000000000000" pitchFamily="34" charset="-128"/>
                          <a:cs typeface="Times New Roman" panose="02020603050405020304" pitchFamily="18" charset="0"/>
                        </a:rPr>
                        <a:t>Mr. Sk. </a:t>
                      </a:r>
                      <a:r>
                        <a:rPr lang="en-US" sz="1600" b="0" dirty="0" err="1">
                          <a:solidFill>
                            <a:schemeClr val="bg1"/>
                          </a:solidFill>
                          <a:latin typeface="Californian FB" panose="0207040306080B030204" pitchFamily="18" charset="0"/>
                          <a:ea typeface="Yu Gothic" panose="020B0400000000000000" pitchFamily="34" charset="-128"/>
                          <a:cs typeface="Times New Roman" panose="02020603050405020304" pitchFamily="18" charset="0"/>
                        </a:rPr>
                        <a:t>Aqiluzzaman</a:t>
                      </a:r>
                      <a:r>
                        <a:rPr lang="en-US" sz="1600" b="0" dirty="0">
                          <a:solidFill>
                            <a:schemeClr val="bg1"/>
                          </a:solidFill>
                          <a:latin typeface="Californian FB" panose="0207040306080B030204" pitchFamily="18" charset="0"/>
                          <a:ea typeface="Yu Gothic" panose="020B0400000000000000" pitchFamily="34" charset="-128"/>
                          <a:cs typeface="Times New Roman" panose="02020603050405020304" pitchFamily="18" charset="0"/>
                        </a:rPr>
                        <a:t> Shihab</a:t>
                      </a:r>
                      <a:endParaRPr lang="bn-IN" sz="1600" b="0" dirty="0">
                        <a:solidFill>
                          <a:schemeClr val="bg1"/>
                        </a:solidFill>
                        <a:latin typeface="Californian FB" panose="0207040306080B030204" pitchFamily="18" charset="0"/>
                        <a:ea typeface="Yu Gothic" panose="020B0400000000000000" pitchFamily="34" charset="-128"/>
                        <a:cs typeface="Times New Roman" panose="02020603050405020304" pitchFamily="18" charset="0"/>
                      </a:endParaRPr>
                    </a:p>
                    <a:p>
                      <a:r>
                        <a:rPr lang="en-US" sz="1600" b="0" i="0" kern="1200" dirty="0" err="1">
                          <a:solidFill>
                            <a:schemeClr val="bg1"/>
                          </a:solidFill>
                          <a:effectLst/>
                          <a:latin typeface="Californian FB" panose="0207040306080B030204" pitchFamily="18" charset="0"/>
                          <a:ea typeface="Yu Gothic" panose="020B0400000000000000" pitchFamily="34" charset="-128"/>
                          <a:cs typeface="Times New Roman" panose="02020603050405020304" pitchFamily="18" charset="0"/>
                        </a:rPr>
                        <a:t>Lecturer,Department</a:t>
                      </a:r>
                      <a:r>
                        <a:rPr lang="en-US" sz="1600" b="0" i="0" kern="1200" dirty="0">
                          <a:solidFill>
                            <a:schemeClr val="bg1"/>
                          </a:solidFill>
                          <a:effectLst/>
                          <a:latin typeface="Californian FB" panose="0207040306080B030204" pitchFamily="18" charset="0"/>
                          <a:ea typeface="Yu Gothic" panose="020B0400000000000000" pitchFamily="34" charset="-128"/>
                          <a:cs typeface="Times New Roman" panose="02020603050405020304" pitchFamily="18" charset="0"/>
                        </a:rPr>
                        <a:t> of EEE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err="1">
                          <a:solidFill>
                            <a:schemeClr val="bg1"/>
                          </a:solidFill>
                          <a:effectLst/>
                          <a:latin typeface="Californian FB" panose="0207040306080B030204" pitchFamily="18" charset="0"/>
                          <a:ea typeface="Yu Gothic" panose="020B0400000000000000" pitchFamily="34" charset="-128"/>
                          <a:cs typeface="Times New Roman" panose="02020603050405020304" pitchFamily="18" charset="0"/>
                        </a:rPr>
                        <a:t>Ahsanulllah</a:t>
                      </a:r>
                      <a:r>
                        <a:rPr lang="en-US" sz="1600" b="0" i="0" kern="1200" dirty="0">
                          <a:solidFill>
                            <a:schemeClr val="bg1"/>
                          </a:solidFill>
                          <a:effectLst/>
                          <a:latin typeface="Californian FB" panose="0207040306080B030204" pitchFamily="18" charset="0"/>
                          <a:ea typeface="Yu Gothic" panose="020B0400000000000000" pitchFamily="34" charset="-128"/>
                          <a:cs typeface="Times New Roman" panose="02020603050405020304" pitchFamily="18" charset="0"/>
                        </a:rPr>
                        <a:t> university of science &amp; Technology</a:t>
                      </a:r>
                      <a:endParaRPr lang="en-US" sz="1600" b="0" dirty="0">
                        <a:solidFill>
                          <a:schemeClr val="bg1"/>
                        </a:solidFill>
                        <a:latin typeface="Californian FB" panose="0207040306080B030204" pitchFamily="18" charset="0"/>
                        <a:ea typeface="Yu Gothic" panose="020B0400000000000000" pitchFamily="34" charset="-128"/>
                        <a:cs typeface="Times New Roman" panose="02020603050405020304" pitchFamily="18" charset="0"/>
                      </a:endParaRPr>
                    </a:p>
                    <a:p>
                      <a:endParaRPr lang="en-US" sz="1600" b="0" dirty="0">
                        <a:solidFill>
                          <a:schemeClr val="bg1"/>
                        </a:solidFill>
                        <a:latin typeface="Californian FB" panose="0207040306080B030204" pitchFamily="18" charset="0"/>
                        <a:ea typeface="Yu Gothic" panose="020B0400000000000000" pitchFamily="34"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89720133"/>
                  </a:ext>
                </a:extLst>
              </a:tr>
            </a:tbl>
          </a:graphicData>
        </a:graphic>
      </p:graphicFrame>
      <p:sp>
        <p:nvSpPr>
          <p:cNvPr id="6" name="TextBox 5">
            <a:extLst>
              <a:ext uri="{FF2B5EF4-FFF2-40B4-BE49-F238E27FC236}">
                <a16:creationId xmlns:a16="http://schemas.microsoft.com/office/drawing/2014/main" id="{0953AF45-FE26-840F-17EF-E26F08C8B79E}"/>
              </a:ext>
            </a:extLst>
          </p:cNvPr>
          <p:cNvSpPr txBox="1"/>
          <p:nvPr/>
        </p:nvSpPr>
        <p:spPr>
          <a:xfrm>
            <a:off x="7620000" y="5715912"/>
            <a:ext cx="3429000" cy="923330"/>
          </a:xfrm>
          <a:prstGeom prst="rect">
            <a:avLst/>
          </a:prstGeom>
          <a:noFill/>
        </p:spPr>
        <p:txBody>
          <a:bodyPr wrap="square" rtlCol="0">
            <a:spAutoFit/>
          </a:bodyPr>
          <a:lstStyle/>
          <a:p>
            <a:pPr algn="r"/>
            <a:r>
              <a:rPr lang="en-US" dirty="0">
                <a:solidFill>
                  <a:schemeClr val="tx1">
                    <a:lumMod val="95000"/>
                    <a:lumOff val="5000"/>
                  </a:schemeClr>
                </a:solidFill>
                <a:latin typeface="Bookman Old Style" panose="02050604050505020204" pitchFamily="18" charset="0"/>
              </a:rPr>
              <a:t>Department: EEE </a:t>
            </a:r>
          </a:p>
          <a:p>
            <a:pPr algn="r"/>
            <a:r>
              <a:rPr lang="en-US" dirty="0">
                <a:solidFill>
                  <a:schemeClr val="tx1">
                    <a:lumMod val="95000"/>
                    <a:lumOff val="5000"/>
                  </a:schemeClr>
                </a:solidFill>
                <a:latin typeface="Bookman Old Style" panose="02050604050505020204" pitchFamily="18" charset="0"/>
              </a:rPr>
              <a:t>4</a:t>
            </a:r>
            <a:r>
              <a:rPr lang="en-US" baseline="30000" dirty="0">
                <a:solidFill>
                  <a:schemeClr val="tx1">
                    <a:lumMod val="95000"/>
                    <a:lumOff val="5000"/>
                  </a:schemeClr>
                </a:solidFill>
                <a:latin typeface="Bookman Old Style" panose="02050604050505020204" pitchFamily="18" charset="0"/>
              </a:rPr>
              <a:t>th</a:t>
            </a:r>
            <a:r>
              <a:rPr lang="en-US" dirty="0">
                <a:solidFill>
                  <a:schemeClr val="tx1">
                    <a:lumMod val="95000"/>
                    <a:lumOff val="5000"/>
                  </a:schemeClr>
                </a:solidFill>
                <a:latin typeface="Bookman Old Style" panose="02050604050505020204" pitchFamily="18" charset="0"/>
              </a:rPr>
              <a:t>  Year 1</a:t>
            </a:r>
            <a:r>
              <a:rPr lang="en-US" baseline="30000" dirty="0">
                <a:solidFill>
                  <a:schemeClr val="tx1">
                    <a:lumMod val="95000"/>
                    <a:lumOff val="5000"/>
                  </a:schemeClr>
                </a:solidFill>
                <a:latin typeface="Bookman Old Style" panose="02050604050505020204" pitchFamily="18" charset="0"/>
              </a:rPr>
              <a:t>st</a:t>
            </a:r>
            <a:r>
              <a:rPr lang="en-US" dirty="0">
                <a:solidFill>
                  <a:schemeClr val="tx1">
                    <a:lumMod val="95000"/>
                    <a:lumOff val="5000"/>
                  </a:schemeClr>
                </a:solidFill>
                <a:latin typeface="Bookman Old Style" panose="02050604050505020204" pitchFamily="18" charset="0"/>
              </a:rPr>
              <a:t>  Semester </a:t>
            </a:r>
          </a:p>
          <a:p>
            <a:pPr algn="r"/>
            <a:r>
              <a:rPr lang="en-US" dirty="0">
                <a:solidFill>
                  <a:schemeClr val="tx1">
                    <a:lumMod val="95000"/>
                    <a:lumOff val="5000"/>
                  </a:schemeClr>
                </a:solidFill>
                <a:latin typeface="Bookman Old Style" panose="02050604050505020204" pitchFamily="18" charset="0"/>
              </a:rPr>
              <a:t>Section : X2(A2)</a:t>
            </a: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4985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1800" b="1" dirty="0">
                <a:solidFill>
                  <a:srgbClr val="0070C0"/>
                </a:solidFill>
                <a:latin typeface="Times New Roman" panose="02020603050405020304" pitchFamily="18" charset="0"/>
                <a:cs typeface="Times New Roman" panose="02020603050405020304" pitchFamily="18" charset="0"/>
              </a:rPr>
            </a:br>
            <a:endParaRPr lang="en-US" sz="1800" b="1" dirty="0">
              <a:solidFill>
                <a:srgbClr val="0070C0"/>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472F101-48D4-9C9A-BCB5-FE3B72614FE5}"/>
              </a:ext>
            </a:extLst>
          </p:cNvPr>
          <p:cNvSpPr txBox="1"/>
          <p:nvPr/>
        </p:nvSpPr>
        <p:spPr>
          <a:xfrm>
            <a:off x="5034243" y="199044"/>
            <a:ext cx="2766732" cy="584775"/>
          </a:xfrm>
          <a:prstGeom prst="rect">
            <a:avLst/>
          </a:prstGeom>
          <a:noFill/>
        </p:spPr>
        <p:txBody>
          <a:bodyPr wrap="square">
            <a:spAutoFit/>
          </a:bodyPr>
          <a:lstStyle/>
          <a:p>
            <a:r>
              <a:rPr lang="en-US" sz="3200" b="1" dirty="0">
                <a:solidFill>
                  <a:schemeClr val="accent1">
                    <a:lumMod val="50000"/>
                  </a:schemeClr>
                </a:solidFill>
                <a:latin typeface="Californian FB" panose="0207040306080B030204" pitchFamily="18" charset="0"/>
              </a:rPr>
              <a:t>8T SRAM</a:t>
            </a:r>
            <a:endParaRPr lang="en-US" sz="3200" dirty="0">
              <a:solidFill>
                <a:schemeClr val="accent1">
                  <a:lumMod val="50000"/>
                </a:schemeClr>
              </a:solidFill>
              <a:latin typeface="Californian FB" panose="0207040306080B030204" pitchFamily="18" charset="0"/>
            </a:endParaRPr>
          </a:p>
        </p:txBody>
      </p:sp>
      <p:pic>
        <p:nvPicPr>
          <p:cNvPr id="2" name="Picture 1">
            <a:extLst>
              <a:ext uri="{FF2B5EF4-FFF2-40B4-BE49-F238E27FC236}">
                <a16:creationId xmlns:a16="http://schemas.microsoft.com/office/drawing/2014/main" id="{ED5EB87B-46D5-87F2-1E55-E346B995E5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9925" y="689097"/>
            <a:ext cx="5010150" cy="3661520"/>
          </a:xfrm>
          <a:prstGeom prst="rect">
            <a:avLst/>
          </a:prstGeom>
        </p:spPr>
      </p:pic>
      <p:graphicFrame>
        <p:nvGraphicFramePr>
          <p:cNvPr id="6" name="Table 8">
            <a:extLst>
              <a:ext uri="{FF2B5EF4-FFF2-40B4-BE49-F238E27FC236}">
                <a16:creationId xmlns:a16="http://schemas.microsoft.com/office/drawing/2014/main" id="{57BB4BFC-CE97-42A9-8529-8E01AF5C55EA}"/>
              </a:ext>
            </a:extLst>
          </p:cNvPr>
          <p:cNvGraphicFramePr>
            <a:graphicFrameLocks noGrp="1"/>
          </p:cNvGraphicFramePr>
          <p:nvPr>
            <p:extLst>
              <p:ext uri="{D42A27DB-BD31-4B8C-83A1-F6EECF244321}">
                <p14:modId xmlns:p14="http://schemas.microsoft.com/office/powerpoint/2010/main" val="3613165083"/>
              </p:ext>
            </p:extLst>
          </p:nvPr>
        </p:nvGraphicFramePr>
        <p:xfrm>
          <a:off x="161925" y="748035"/>
          <a:ext cx="6962775" cy="6109959"/>
        </p:xfrm>
        <a:graphic>
          <a:graphicData uri="http://schemas.openxmlformats.org/drawingml/2006/table">
            <a:tbl>
              <a:tblPr firstRow="1" bandRow="1">
                <a:tableStyleId>{5C22544A-7EE6-4342-B048-85BDC9FD1C3A}</a:tableStyleId>
              </a:tblPr>
              <a:tblGrid>
                <a:gridCol w="6962775">
                  <a:extLst>
                    <a:ext uri="{9D8B030D-6E8A-4147-A177-3AD203B41FA5}">
                      <a16:colId xmlns:a16="http://schemas.microsoft.com/office/drawing/2014/main" val="914346013"/>
                    </a:ext>
                  </a:extLst>
                </a:gridCol>
              </a:tblGrid>
              <a:tr h="6109959">
                <a:tc>
                  <a:txBody>
                    <a:bodyPr/>
                    <a:lstStyle/>
                    <a:p>
                      <a:r>
                        <a:rPr lang="en-US" dirty="0">
                          <a:solidFill>
                            <a:schemeClr val="tx1">
                              <a:lumMod val="95000"/>
                              <a:lumOff val="5000"/>
                            </a:schemeClr>
                          </a:solidFill>
                        </a:rPr>
                        <a:t>Write read</a:t>
                      </a:r>
                    </a:p>
                  </a:txBody>
                  <a:tcPr>
                    <a:noFill/>
                  </a:tcPr>
                </a:tc>
                <a:extLst>
                  <a:ext uri="{0D108BD9-81ED-4DB2-BD59-A6C34878D82A}">
                    <a16:rowId xmlns:a16="http://schemas.microsoft.com/office/drawing/2014/main" val="1390422442"/>
                  </a:ext>
                </a:extLst>
              </a:tr>
            </a:tbl>
          </a:graphicData>
        </a:graphic>
      </p:graphicFrame>
      <p:graphicFrame>
        <p:nvGraphicFramePr>
          <p:cNvPr id="88" name="Table 8">
            <a:extLst>
              <a:ext uri="{FF2B5EF4-FFF2-40B4-BE49-F238E27FC236}">
                <a16:creationId xmlns:a16="http://schemas.microsoft.com/office/drawing/2014/main" id="{A9C42807-0146-8014-6F0C-18D2E08D12AC}"/>
              </a:ext>
            </a:extLst>
          </p:cNvPr>
          <p:cNvGraphicFramePr>
            <a:graphicFrameLocks noGrp="1"/>
          </p:cNvGraphicFramePr>
          <p:nvPr>
            <p:extLst>
              <p:ext uri="{D42A27DB-BD31-4B8C-83A1-F6EECF244321}">
                <p14:modId xmlns:p14="http://schemas.microsoft.com/office/powerpoint/2010/main" val="3895685537"/>
              </p:ext>
            </p:extLst>
          </p:nvPr>
        </p:nvGraphicFramePr>
        <p:xfrm>
          <a:off x="8505428" y="2044115"/>
          <a:ext cx="492125" cy="373227"/>
        </p:xfrm>
        <a:graphic>
          <a:graphicData uri="http://schemas.openxmlformats.org/drawingml/2006/table">
            <a:tbl>
              <a:tblPr firstRow="1" bandRow="1">
                <a:tableStyleId>{5C22544A-7EE6-4342-B048-85BDC9FD1C3A}</a:tableStyleId>
              </a:tblPr>
              <a:tblGrid>
                <a:gridCol w="492125">
                  <a:extLst>
                    <a:ext uri="{9D8B030D-6E8A-4147-A177-3AD203B41FA5}">
                      <a16:colId xmlns:a16="http://schemas.microsoft.com/office/drawing/2014/main" val="1298947876"/>
                    </a:ext>
                  </a:extLst>
                </a:gridCol>
              </a:tblGrid>
              <a:tr h="373227">
                <a:tc>
                  <a:txBody>
                    <a:bodyPr/>
                    <a:lstStyle/>
                    <a:p>
                      <a:r>
                        <a:rPr lang="en-US" sz="900" dirty="0">
                          <a:solidFill>
                            <a:schemeClr val="accent1">
                              <a:lumMod val="50000"/>
                            </a:schemeClr>
                          </a:solidFill>
                          <a:latin typeface="Times New Roman" panose="02020603050405020304" pitchFamily="18" charset="0"/>
                          <a:cs typeface="Times New Roman" panose="02020603050405020304" pitchFamily="18" charset="0"/>
                        </a:rPr>
                        <a:t>P-1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63775470"/>
                  </a:ext>
                </a:extLst>
              </a:tr>
            </a:tbl>
          </a:graphicData>
        </a:graphic>
      </p:graphicFrame>
      <p:graphicFrame>
        <p:nvGraphicFramePr>
          <p:cNvPr id="89" name="Table 8">
            <a:extLst>
              <a:ext uri="{FF2B5EF4-FFF2-40B4-BE49-F238E27FC236}">
                <a16:creationId xmlns:a16="http://schemas.microsoft.com/office/drawing/2014/main" id="{C2AF277B-8184-473B-57CF-78FAF6D1A6ED}"/>
              </a:ext>
            </a:extLst>
          </p:cNvPr>
          <p:cNvGraphicFramePr>
            <a:graphicFrameLocks noGrp="1"/>
          </p:cNvGraphicFramePr>
          <p:nvPr>
            <p:extLst>
              <p:ext uri="{D42A27DB-BD31-4B8C-83A1-F6EECF244321}">
                <p14:modId xmlns:p14="http://schemas.microsoft.com/office/powerpoint/2010/main" val="2627726531"/>
              </p:ext>
            </p:extLst>
          </p:nvPr>
        </p:nvGraphicFramePr>
        <p:xfrm>
          <a:off x="9837142" y="2044115"/>
          <a:ext cx="492125" cy="299035"/>
        </p:xfrm>
        <a:graphic>
          <a:graphicData uri="http://schemas.openxmlformats.org/drawingml/2006/table">
            <a:tbl>
              <a:tblPr firstRow="1" bandRow="1">
                <a:tableStyleId>{5C22544A-7EE6-4342-B048-85BDC9FD1C3A}</a:tableStyleId>
              </a:tblPr>
              <a:tblGrid>
                <a:gridCol w="492125">
                  <a:extLst>
                    <a:ext uri="{9D8B030D-6E8A-4147-A177-3AD203B41FA5}">
                      <a16:colId xmlns:a16="http://schemas.microsoft.com/office/drawing/2014/main" val="1298947876"/>
                    </a:ext>
                  </a:extLst>
                </a:gridCol>
              </a:tblGrid>
              <a:tr h="299035">
                <a:tc>
                  <a:txBody>
                    <a:bodyPr/>
                    <a:lstStyle/>
                    <a:p>
                      <a:r>
                        <a:rPr lang="en-US" sz="900" dirty="0">
                          <a:solidFill>
                            <a:schemeClr val="accent1">
                              <a:lumMod val="50000"/>
                            </a:schemeClr>
                          </a:solidFill>
                        </a:rPr>
                        <a:t>P-2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63775470"/>
                  </a:ext>
                </a:extLst>
              </a:tr>
            </a:tbl>
          </a:graphicData>
        </a:graphic>
      </p:graphicFrame>
      <p:graphicFrame>
        <p:nvGraphicFramePr>
          <p:cNvPr id="90" name="Table 8">
            <a:extLst>
              <a:ext uri="{FF2B5EF4-FFF2-40B4-BE49-F238E27FC236}">
                <a16:creationId xmlns:a16="http://schemas.microsoft.com/office/drawing/2014/main" id="{0EAB12EF-87A1-FCD3-A771-B1A47985135F}"/>
              </a:ext>
            </a:extLst>
          </p:cNvPr>
          <p:cNvGraphicFramePr>
            <a:graphicFrameLocks noGrp="1"/>
          </p:cNvGraphicFramePr>
          <p:nvPr>
            <p:extLst>
              <p:ext uri="{D42A27DB-BD31-4B8C-83A1-F6EECF244321}">
                <p14:modId xmlns:p14="http://schemas.microsoft.com/office/powerpoint/2010/main" val="1323258492"/>
              </p:ext>
            </p:extLst>
          </p:nvPr>
        </p:nvGraphicFramePr>
        <p:xfrm>
          <a:off x="8505428" y="3691940"/>
          <a:ext cx="492125" cy="373227"/>
        </p:xfrm>
        <a:graphic>
          <a:graphicData uri="http://schemas.openxmlformats.org/drawingml/2006/table">
            <a:tbl>
              <a:tblPr firstRow="1" bandRow="1">
                <a:tableStyleId>{5C22544A-7EE6-4342-B048-85BDC9FD1C3A}</a:tableStyleId>
              </a:tblPr>
              <a:tblGrid>
                <a:gridCol w="492125">
                  <a:extLst>
                    <a:ext uri="{9D8B030D-6E8A-4147-A177-3AD203B41FA5}">
                      <a16:colId xmlns:a16="http://schemas.microsoft.com/office/drawing/2014/main" val="1298947876"/>
                    </a:ext>
                  </a:extLst>
                </a:gridCol>
              </a:tblGrid>
              <a:tr h="373227">
                <a:tc>
                  <a:txBody>
                    <a:bodyPr/>
                    <a:lstStyle/>
                    <a:p>
                      <a:r>
                        <a:rPr lang="en-US" sz="900" dirty="0">
                          <a:solidFill>
                            <a:schemeClr val="accent1">
                              <a:lumMod val="50000"/>
                            </a:schemeClr>
                          </a:solidFill>
                          <a:latin typeface="Times New Roman" panose="02020603050405020304" pitchFamily="18" charset="0"/>
                          <a:cs typeface="Times New Roman" panose="02020603050405020304" pitchFamily="18" charset="0"/>
                        </a:rPr>
                        <a:t>N-1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63775470"/>
                  </a:ext>
                </a:extLst>
              </a:tr>
            </a:tbl>
          </a:graphicData>
        </a:graphic>
      </p:graphicFrame>
      <p:graphicFrame>
        <p:nvGraphicFramePr>
          <p:cNvPr id="91" name="Table 8">
            <a:extLst>
              <a:ext uri="{FF2B5EF4-FFF2-40B4-BE49-F238E27FC236}">
                <a16:creationId xmlns:a16="http://schemas.microsoft.com/office/drawing/2014/main" id="{D199D906-2D26-8A2F-C01E-C800F4578DB4}"/>
              </a:ext>
            </a:extLst>
          </p:cNvPr>
          <p:cNvGraphicFramePr>
            <a:graphicFrameLocks noGrp="1"/>
          </p:cNvGraphicFramePr>
          <p:nvPr>
            <p:extLst>
              <p:ext uri="{D42A27DB-BD31-4B8C-83A1-F6EECF244321}">
                <p14:modId xmlns:p14="http://schemas.microsoft.com/office/powerpoint/2010/main" val="3954495896"/>
              </p:ext>
            </p:extLst>
          </p:nvPr>
        </p:nvGraphicFramePr>
        <p:xfrm>
          <a:off x="9837142" y="3616400"/>
          <a:ext cx="492125" cy="373227"/>
        </p:xfrm>
        <a:graphic>
          <a:graphicData uri="http://schemas.openxmlformats.org/drawingml/2006/table">
            <a:tbl>
              <a:tblPr firstRow="1" bandRow="1">
                <a:tableStyleId>{5C22544A-7EE6-4342-B048-85BDC9FD1C3A}</a:tableStyleId>
              </a:tblPr>
              <a:tblGrid>
                <a:gridCol w="492125">
                  <a:extLst>
                    <a:ext uri="{9D8B030D-6E8A-4147-A177-3AD203B41FA5}">
                      <a16:colId xmlns:a16="http://schemas.microsoft.com/office/drawing/2014/main" val="1298947876"/>
                    </a:ext>
                  </a:extLst>
                </a:gridCol>
              </a:tblGrid>
              <a:tr h="373227">
                <a:tc>
                  <a:txBody>
                    <a:bodyPr/>
                    <a:lstStyle/>
                    <a:p>
                      <a:r>
                        <a:rPr lang="en-US" sz="900" dirty="0">
                          <a:solidFill>
                            <a:schemeClr val="accent1">
                              <a:lumMod val="50000"/>
                            </a:schemeClr>
                          </a:solidFill>
                          <a:latin typeface="Times New Roman" panose="02020603050405020304" pitchFamily="18" charset="0"/>
                          <a:cs typeface="Times New Roman" panose="02020603050405020304" pitchFamily="18" charset="0"/>
                        </a:rPr>
                        <a:t>N-2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63775470"/>
                  </a:ext>
                </a:extLst>
              </a:tr>
            </a:tbl>
          </a:graphicData>
        </a:graphic>
      </p:graphicFrame>
      <p:graphicFrame>
        <p:nvGraphicFramePr>
          <p:cNvPr id="92" name="Table 8">
            <a:extLst>
              <a:ext uri="{FF2B5EF4-FFF2-40B4-BE49-F238E27FC236}">
                <a16:creationId xmlns:a16="http://schemas.microsoft.com/office/drawing/2014/main" id="{2D951E2D-DEA9-89BF-5BFF-D7D6C6907EFB}"/>
              </a:ext>
            </a:extLst>
          </p:cNvPr>
          <p:cNvGraphicFramePr>
            <a:graphicFrameLocks noGrp="1"/>
          </p:cNvGraphicFramePr>
          <p:nvPr>
            <p:extLst>
              <p:ext uri="{D42A27DB-BD31-4B8C-83A1-F6EECF244321}">
                <p14:modId xmlns:p14="http://schemas.microsoft.com/office/powerpoint/2010/main" val="4128326126"/>
              </p:ext>
            </p:extLst>
          </p:nvPr>
        </p:nvGraphicFramePr>
        <p:xfrm>
          <a:off x="7430492" y="3242386"/>
          <a:ext cx="492125" cy="373227"/>
        </p:xfrm>
        <a:graphic>
          <a:graphicData uri="http://schemas.openxmlformats.org/drawingml/2006/table">
            <a:tbl>
              <a:tblPr firstRow="1" bandRow="1">
                <a:tableStyleId>{5C22544A-7EE6-4342-B048-85BDC9FD1C3A}</a:tableStyleId>
              </a:tblPr>
              <a:tblGrid>
                <a:gridCol w="492125">
                  <a:extLst>
                    <a:ext uri="{9D8B030D-6E8A-4147-A177-3AD203B41FA5}">
                      <a16:colId xmlns:a16="http://schemas.microsoft.com/office/drawing/2014/main" val="1298947876"/>
                    </a:ext>
                  </a:extLst>
                </a:gridCol>
              </a:tblGrid>
              <a:tr h="373227">
                <a:tc>
                  <a:txBody>
                    <a:bodyPr/>
                    <a:lstStyle/>
                    <a:p>
                      <a:r>
                        <a:rPr lang="en-US" sz="900" dirty="0">
                          <a:solidFill>
                            <a:schemeClr val="accent1">
                              <a:lumMod val="50000"/>
                            </a:schemeClr>
                          </a:solidFill>
                          <a:latin typeface="Times New Roman" panose="02020603050405020304" pitchFamily="18" charset="0"/>
                          <a:cs typeface="Times New Roman" panose="02020603050405020304" pitchFamily="18" charset="0"/>
                        </a:rPr>
                        <a:t>N-3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63775470"/>
                  </a:ext>
                </a:extLst>
              </a:tr>
            </a:tbl>
          </a:graphicData>
        </a:graphic>
      </p:graphicFrame>
      <p:graphicFrame>
        <p:nvGraphicFramePr>
          <p:cNvPr id="93" name="Table 8">
            <a:extLst>
              <a:ext uri="{FF2B5EF4-FFF2-40B4-BE49-F238E27FC236}">
                <a16:creationId xmlns:a16="http://schemas.microsoft.com/office/drawing/2014/main" id="{77109301-89BC-16C1-6605-4A71261AC3D0}"/>
              </a:ext>
            </a:extLst>
          </p:cNvPr>
          <p:cNvGraphicFramePr>
            <a:graphicFrameLocks noGrp="1"/>
          </p:cNvGraphicFramePr>
          <p:nvPr>
            <p:extLst>
              <p:ext uri="{D42A27DB-BD31-4B8C-83A1-F6EECF244321}">
                <p14:modId xmlns:p14="http://schemas.microsoft.com/office/powerpoint/2010/main" val="1471631865"/>
              </p:ext>
            </p:extLst>
          </p:nvPr>
        </p:nvGraphicFramePr>
        <p:xfrm>
          <a:off x="10791428" y="2948990"/>
          <a:ext cx="492125" cy="373227"/>
        </p:xfrm>
        <a:graphic>
          <a:graphicData uri="http://schemas.openxmlformats.org/drawingml/2006/table">
            <a:tbl>
              <a:tblPr firstRow="1" bandRow="1">
                <a:tableStyleId>{5C22544A-7EE6-4342-B048-85BDC9FD1C3A}</a:tableStyleId>
              </a:tblPr>
              <a:tblGrid>
                <a:gridCol w="492125">
                  <a:extLst>
                    <a:ext uri="{9D8B030D-6E8A-4147-A177-3AD203B41FA5}">
                      <a16:colId xmlns:a16="http://schemas.microsoft.com/office/drawing/2014/main" val="1298947876"/>
                    </a:ext>
                  </a:extLst>
                </a:gridCol>
              </a:tblGrid>
              <a:tr h="373227">
                <a:tc>
                  <a:txBody>
                    <a:bodyPr/>
                    <a:lstStyle/>
                    <a:p>
                      <a:r>
                        <a:rPr lang="en-US" sz="900" dirty="0">
                          <a:solidFill>
                            <a:schemeClr val="accent1">
                              <a:lumMod val="50000"/>
                            </a:schemeClr>
                          </a:solidFill>
                          <a:latin typeface="Times New Roman" panose="02020603050405020304" pitchFamily="18" charset="0"/>
                          <a:cs typeface="Times New Roman" panose="02020603050405020304" pitchFamily="18" charset="0"/>
                        </a:rPr>
                        <a:t>N-4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63775470"/>
                  </a:ext>
                </a:extLst>
              </a:tr>
            </a:tbl>
          </a:graphicData>
        </a:graphic>
      </p:graphicFrame>
      <p:graphicFrame>
        <p:nvGraphicFramePr>
          <p:cNvPr id="95" name="Table 8">
            <a:extLst>
              <a:ext uri="{FF2B5EF4-FFF2-40B4-BE49-F238E27FC236}">
                <a16:creationId xmlns:a16="http://schemas.microsoft.com/office/drawing/2014/main" id="{FF0E6A36-27AC-DC57-40DB-9E25748E15C6}"/>
              </a:ext>
            </a:extLst>
          </p:cNvPr>
          <p:cNvGraphicFramePr>
            <a:graphicFrameLocks noGrp="1"/>
          </p:cNvGraphicFramePr>
          <p:nvPr>
            <p:extLst>
              <p:ext uri="{D42A27DB-BD31-4B8C-83A1-F6EECF244321}">
                <p14:modId xmlns:p14="http://schemas.microsoft.com/office/powerpoint/2010/main" val="2566446860"/>
              </p:ext>
            </p:extLst>
          </p:nvPr>
        </p:nvGraphicFramePr>
        <p:xfrm>
          <a:off x="11784012" y="3318713"/>
          <a:ext cx="492125" cy="373227"/>
        </p:xfrm>
        <a:graphic>
          <a:graphicData uri="http://schemas.openxmlformats.org/drawingml/2006/table">
            <a:tbl>
              <a:tblPr firstRow="1" bandRow="1">
                <a:tableStyleId>{5C22544A-7EE6-4342-B048-85BDC9FD1C3A}</a:tableStyleId>
              </a:tblPr>
              <a:tblGrid>
                <a:gridCol w="492125">
                  <a:extLst>
                    <a:ext uri="{9D8B030D-6E8A-4147-A177-3AD203B41FA5}">
                      <a16:colId xmlns:a16="http://schemas.microsoft.com/office/drawing/2014/main" val="1298947876"/>
                    </a:ext>
                  </a:extLst>
                </a:gridCol>
              </a:tblGrid>
              <a:tr h="373227">
                <a:tc>
                  <a:txBody>
                    <a:bodyPr/>
                    <a:lstStyle/>
                    <a:p>
                      <a:r>
                        <a:rPr lang="en-US" sz="900" dirty="0">
                          <a:solidFill>
                            <a:schemeClr val="accent1">
                              <a:lumMod val="50000"/>
                            </a:schemeClr>
                          </a:solidFill>
                          <a:latin typeface="Times New Roman" panose="02020603050405020304" pitchFamily="18" charset="0"/>
                          <a:cs typeface="Times New Roman" panose="02020603050405020304" pitchFamily="18" charset="0"/>
                        </a:rPr>
                        <a:t>N-6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63775470"/>
                  </a:ext>
                </a:extLst>
              </a:tr>
            </a:tbl>
          </a:graphicData>
        </a:graphic>
      </p:graphicFrame>
      <p:graphicFrame>
        <p:nvGraphicFramePr>
          <p:cNvPr id="98" name="Table 8">
            <a:extLst>
              <a:ext uri="{FF2B5EF4-FFF2-40B4-BE49-F238E27FC236}">
                <a16:creationId xmlns:a16="http://schemas.microsoft.com/office/drawing/2014/main" id="{03E24AB6-78B6-C457-17AE-919B1AF09B6E}"/>
              </a:ext>
            </a:extLst>
          </p:cNvPr>
          <p:cNvGraphicFramePr>
            <a:graphicFrameLocks noGrp="1"/>
          </p:cNvGraphicFramePr>
          <p:nvPr>
            <p:extLst>
              <p:ext uri="{D42A27DB-BD31-4B8C-83A1-F6EECF244321}">
                <p14:modId xmlns:p14="http://schemas.microsoft.com/office/powerpoint/2010/main" val="1660659152"/>
              </p:ext>
            </p:extLst>
          </p:nvPr>
        </p:nvGraphicFramePr>
        <p:xfrm>
          <a:off x="11784012" y="2343150"/>
          <a:ext cx="492125" cy="373227"/>
        </p:xfrm>
        <a:graphic>
          <a:graphicData uri="http://schemas.openxmlformats.org/drawingml/2006/table">
            <a:tbl>
              <a:tblPr firstRow="1" bandRow="1">
                <a:tableStyleId>{5C22544A-7EE6-4342-B048-85BDC9FD1C3A}</a:tableStyleId>
              </a:tblPr>
              <a:tblGrid>
                <a:gridCol w="492125">
                  <a:extLst>
                    <a:ext uri="{9D8B030D-6E8A-4147-A177-3AD203B41FA5}">
                      <a16:colId xmlns:a16="http://schemas.microsoft.com/office/drawing/2014/main" val="1298947876"/>
                    </a:ext>
                  </a:extLst>
                </a:gridCol>
              </a:tblGrid>
              <a:tr h="373227">
                <a:tc>
                  <a:txBody>
                    <a:bodyPr/>
                    <a:lstStyle/>
                    <a:p>
                      <a:r>
                        <a:rPr lang="en-US" sz="900" dirty="0">
                          <a:solidFill>
                            <a:schemeClr val="accent1">
                              <a:lumMod val="50000"/>
                            </a:schemeClr>
                          </a:solidFill>
                          <a:latin typeface="Times New Roman" panose="02020603050405020304" pitchFamily="18" charset="0"/>
                          <a:cs typeface="Times New Roman" panose="02020603050405020304" pitchFamily="18" charset="0"/>
                        </a:rPr>
                        <a:t>N-6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63775470"/>
                  </a:ext>
                </a:extLst>
              </a:tr>
            </a:tbl>
          </a:graphicData>
        </a:graphic>
      </p:graphicFrame>
    </p:spTree>
    <p:extLst>
      <p:ext uri="{BB962C8B-B14F-4D97-AF65-F5344CB8AC3E}">
        <p14:creationId xmlns:p14="http://schemas.microsoft.com/office/powerpoint/2010/main" val="3723894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w="28575">
            <a:solidFill>
              <a:srgbClr val="FFC000"/>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2400" b="1" dirty="0">
                <a:solidFill>
                  <a:srgbClr val="98026D"/>
                </a:solidFill>
                <a:latin typeface="Times New Roman" panose="02020603050405020304" pitchFamily="18" charset="0"/>
                <a:cs typeface="Times New Roman" panose="02020603050405020304" pitchFamily="18" charset="0"/>
              </a:rPr>
            </a:br>
            <a:r>
              <a:rPr lang="en-US" sz="2400" b="1" dirty="0">
                <a:solidFill>
                  <a:srgbClr val="98026D"/>
                </a:solidFill>
                <a:latin typeface="Times New Roman" panose="02020603050405020304" pitchFamily="18" charset="0"/>
                <a:cs typeface="Times New Roman" panose="02020603050405020304" pitchFamily="18" charset="0"/>
              </a:rPr>
              <a:t>8T SRAM</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w="28575">
            <a:solidFill>
              <a:srgbClr val="FFC000"/>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16" name="Table 8">
            <a:extLst>
              <a:ext uri="{FF2B5EF4-FFF2-40B4-BE49-F238E27FC236}">
                <a16:creationId xmlns:a16="http://schemas.microsoft.com/office/drawing/2014/main" id="{AC61F076-E55C-BD8E-EDD4-2CC07251DC89}"/>
              </a:ext>
            </a:extLst>
          </p:cNvPr>
          <p:cNvGraphicFramePr>
            <a:graphicFrameLocks noGrp="1"/>
          </p:cNvGraphicFramePr>
          <p:nvPr/>
        </p:nvGraphicFramePr>
        <p:xfrm>
          <a:off x="2717654" y="3518538"/>
          <a:ext cx="2172134" cy="370840"/>
        </p:xfrm>
        <a:graphic>
          <a:graphicData uri="http://schemas.openxmlformats.org/drawingml/2006/table">
            <a:tbl>
              <a:tblPr firstRow="1" bandRow="1">
                <a:tableStyleId>{5C22544A-7EE6-4342-B048-85BDC9FD1C3A}</a:tableStyleId>
              </a:tblPr>
              <a:tblGrid>
                <a:gridCol w="2172134">
                  <a:extLst>
                    <a:ext uri="{9D8B030D-6E8A-4147-A177-3AD203B41FA5}">
                      <a16:colId xmlns:a16="http://schemas.microsoft.com/office/drawing/2014/main" val="2196261282"/>
                    </a:ext>
                  </a:extLst>
                </a:gridCol>
              </a:tblGrid>
              <a:tr h="370840">
                <a:tc>
                  <a:txBody>
                    <a:bodyPr/>
                    <a:lstStyle/>
                    <a:p>
                      <a:endParaRPr lang="en-US" dirty="0">
                        <a:solidFill>
                          <a:srgbClr val="002060"/>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65296573"/>
                  </a:ext>
                </a:extLst>
              </a:tr>
            </a:tbl>
          </a:graphicData>
        </a:graphic>
      </p:graphicFrame>
      <p:graphicFrame>
        <p:nvGraphicFramePr>
          <p:cNvPr id="29" name="Table 29">
            <a:extLst>
              <a:ext uri="{FF2B5EF4-FFF2-40B4-BE49-F238E27FC236}">
                <a16:creationId xmlns:a16="http://schemas.microsoft.com/office/drawing/2014/main" id="{B24BDA2A-D6C1-477B-F5E3-5F75F49792A0}"/>
              </a:ext>
            </a:extLst>
          </p:cNvPr>
          <p:cNvGraphicFramePr>
            <a:graphicFrameLocks noGrp="1"/>
          </p:cNvGraphicFramePr>
          <p:nvPr>
            <p:extLst>
              <p:ext uri="{D42A27DB-BD31-4B8C-83A1-F6EECF244321}">
                <p14:modId xmlns:p14="http://schemas.microsoft.com/office/powerpoint/2010/main" val="1562353562"/>
              </p:ext>
            </p:extLst>
          </p:nvPr>
        </p:nvGraphicFramePr>
        <p:xfrm>
          <a:off x="314325" y="5969553"/>
          <a:ext cx="11734800" cy="370840"/>
        </p:xfrm>
        <a:graphic>
          <a:graphicData uri="http://schemas.openxmlformats.org/drawingml/2006/table">
            <a:tbl>
              <a:tblPr firstRow="1" bandRow="1">
                <a:tableStyleId>{5C22544A-7EE6-4342-B048-85BDC9FD1C3A}</a:tableStyleId>
              </a:tblPr>
              <a:tblGrid>
                <a:gridCol w="5867400">
                  <a:extLst>
                    <a:ext uri="{9D8B030D-6E8A-4147-A177-3AD203B41FA5}">
                      <a16:colId xmlns:a16="http://schemas.microsoft.com/office/drawing/2014/main" val="2042324546"/>
                    </a:ext>
                  </a:extLst>
                </a:gridCol>
                <a:gridCol w="5867400">
                  <a:extLst>
                    <a:ext uri="{9D8B030D-6E8A-4147-A177-3AD203B41FA5}">
                      <a16:colId xmlns:a16="http://schemas.microsoft.com/office/drawing/2014/main" val="3547442145"/>
                    </a:ext>
                  </a:extLst>
                </a:gridCol>
              </a:tblGrid>
              <a:tr h="370840">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Figure:8T SRAM </a:t>
                      </a: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Schemetic</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Diagram.</a:t>
                      </a:r>
                    </a:p>
                  </a:txBody>
                  <a:tcPr>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     Figure: Wave of 8T SRAM.</a:t>
                      </a:r>
                    </a:p>
                  </a:txBody>
                  <a:tcPr>
                    <a:noFill/>
                  </a:tcPr>
                </a:tc>
                <a:extLst>
                  <a:ext uri="{0D108BD9-81ED-4DB2-BD59-A6C34878D82A}">
                    <a16:rowId xmlns:a16="http://schemas.microsoft.com/office/drawing/2014/main" val="734655370"/>
                  </a:ext>
                </a:extLst>
              </a:tr>
            </a:tbl>
          </a:graphicData>
        </a:graphic>
      </p:graphicFrame>
      <p:pic>
        <p:nvPicPr>
          <p:cNvPr id="3" name="Picture 2">
            <a:extLst>
              <a:ext uri="{FF2B5EF4-FFF2-40B4-BE49-F238E27FC236}">
                <a16:creationId xmlns:a16="http://schemas.microsoft.com/office/drawing/2014/main" id="{9AFBE595-50CF-5244-B4F2-687CA04169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63" y="786002"/>
            <a:ext cx="6054437" cy="5062345"/>
          </a:xfrm>
          <a:prstGeom prst="rect">
            <a:avLst/>
          </a:prstGeom>
        </p:spPr>
      </p:pic>
      <p:pic>
        <p:nvPicPr>
          <p:cNvPr id="9" name="Picture 8">
            <a:extLst>
              <a:ext uri="{FF2B5EF4-FFF2-40B4-BE49-F238E27FC236}">
                <a16:creationId xmlns:a16="http://schemas.microsoft.com/office/drawing/2014/main" id="{2A3A70F7-2FA2-DE54-3FA0-09047975B5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5847" y="786003"/>
            <a:ext cx="5874590" cy="5041652"/>
          </a:xfrm>
          <a:prstGeom prst="rect">
            <a:avLst/>
          </a:prstGeom>
        </p:spPr>
      </p:pic>
    </p:spTree>
    <p:extLst>
      <p:ext uri="{BB962C8B-B14F-4D97-AF65-F5344CB8AC3E}">
        <p14:creationId xmlns:p14="http://schemas.microsoft.com/office/powerpoint/2010/main" val="1633064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4985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1800" b="1" dirty="0">
                <a:solidFill>
                  <a:srgbClr val="0070C0"/>
                </a:solidFill>
                <a:latin typeface="Times New Roman" panose="02020603050405020304" pitchFamily="18" charset="0"/>
                <a:cs typeface="Times New Roman" panose="02020603050405020304" pitchFamily="18" charset="0"/>
              </a:rPr>
            </a:br>
            <a:endParaRPr lang="en-US" sz="1800" b="1" dirty="0">
              <a:solidFill>
                <a:srgbClr val="0070C0"/>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393CC560-DE8C-FD60-6D0A-B6464A7DA8B2}"/>
              </a:ext>
            </a:extLst>
          </p:cNvPr>
          <p:cNvGraphicFramePr>
            <a:graphicFrameLocks noGrp="1"/>
          </p:cNvGraphicFramePr>
          <p:nvPr>
            <p:extLst>
              <p:ext uri="{D42A27DB-BD31-4B8C-83A1-F6EECF244321}">
                <p14:modId xmlns:p14="http://schemas.microsoft.com/office/powerpoint/2010/main" val="511912533"/>
              </p:ext>
            </p:extLst>
          </p:nvPr>
        </p:nvGraphicFramePr>
        <p:xfrm>
          <a:off x="5011593" y="231898"/>
          <a:ext cx="3094182" cy="457200"/>
        </p:xfrm>
        <a:graphic>
          <a:graphicData uri="http://schemas.openxmlformats.org/drawingml/2006/table">
            <a:tbl>
              <a:tblPr firstRow="1" bandRow="1">
                <a:tableStyleId>{5C22544A-7EE6-4342-B048-85BDC9FD1C3A}</a:tableStyleId>
              </a:tblPr>
              <a:tblGrid>
                <a:gridCol w="3094182">
                  <a:extLst>
                    <a:ext uri="{9D8B030D-6E8A-4147-A177-3AD203B41FA5}">
                      <a16:colId xmlns:a16="http://schemas.microsoft.com/office/drawing/2014/main" val="3003908165"/>
                    </a:ext>
                  </a:extLst>
                </a:gridCol>
              </a:tblGrid>
              <a:tr h="370840">
                <a:tc>
                  <a:txBody>
                    <a:bodyPr/>
                    <a:lstStyle/>
                    <a:p>
                      <a:r>
                        <a:rPr lang="en-US" sz="2400" dirty="0">
                          <a:solidFill>
                            <a:srgbClr val="C00000"/>
                          </a:solidFill>
                          <a:latin typeface="Californian FB" panose="0207040306080B030204" pitchFamily="18" charset="0"/>
                          <a:cs typeface="Times New Roman" panose="02020603050405020304" pitchFamily="18" charset="0"/>
                        </a:rPr>
                        <a:t>8T SRAM</a:t>
                      </a:r>
                    </a:p>
                  </a:txBody>
                  <a:tcPr>
                    <a:noFill/>
                  </a:tcPr>
                </a:tc>
                <a:extLst>
                  <a:ext uri="{0D108BD9-81ED-4DB2-BD59-A6C34878D82A}">
                    <a16:rowId xmlns:a16="http://schemas.microsoft.com/office/drawing/2014/main" val="763218648"/>
                  </a:ext>
                </a:extLst>
              </a:tr>
            </a:tbl>
          </a:graphicData>
        </a:graphic>
      </p:graphicFrame>
      <p:graphicFrame>
        <p:nvGraphicFramePr>
          <p:cNvPr id="10" name="Table 29">
            <a:extLst>
              <a:ext uri="{FF2B5EF4-FFF2-40B4-BE49-F238E27FC236}">
                <a16:creationId xmlns:a16="http://schemas.microsoft.com/office/drawing/2014/main" id="{781C54A2-AB60-72C2-2285-2FC79DD7AA35}"/>
              </a:ext>
            </a:extLst>
          </p:cNvPr>
          <p:cNvGraphicFramePr>
            <a:graphicFrameLocks noGrp="1"/>
          </p:cNvGraphicFramePr>
          <p:nvPr>
            <p:extLst>
              <p:ext uri="{D42A27DB-BD31-4B8C-83A1-F6EECF244321}">
                <p14:modId xmlns:p14="http://schemas.microsoft.com/office/powerpoint/2010/main" val="2556484556"/>
              </p:ext>
            </p:extLst>
          </p:nvPr>
        </p:nvGraphicFramePr>
        <p:xfrm>
          <a:off x="314325" y="5969553"/>
          <a:ext cx="11734800" cy="370840"/>
        </p:xfrm>
        <a:graphic>
          <a:graphicData uri="http://schemas.openxmlformats.org/drawingml/2006/table">
            <a:tbl>
              <a:tblPr firstRow="1" bandRow="1">
                <a:tableStyleId>{5C22544A-7EE6-4342-B048-85BDC9FD1C3A}</a:tableStyleId>
              </a:tblPr>
              <a:tblGrid>
                <a:gridCol w="5867400">
                  <a:extLst>
                    <a:ext uri="{9D8B030D-6E8A-4147-A177-3AD203B41FA5}">
                      <a16:colId xmlns:a16="http://schemas.microsoft.com/office/drawing/2014/main" val="2042324546"/>
                    </a:ext>
                  </a:extLst>
                </a:gridCol>
                <a:gridCol w="5867400">
                  <a:extLst>
                    <a:ext uri="{9D8B030D-6E8A-4147-A177-3AD203B41FA5}">
                      <a16:colId xmlns:a16="http://schemas.microsoft.com/office/drawing/2014/main" val="3547442145"/>
                    </a:ext>
                  </a:extLst>
                </a:gridCol>
              </a:tblGrid>
              <a:tr h="370840">
                <a:tc>
                  <a:txBody>
                    <a:bodyPr/>
                    <a:lstStyle/>
                    <a:p>
                      <a:r>
                        <a:rPr lang="en-US" dirty="0" err="1">
                          <a:solidFill>
                            <a:srgbClr val="0070C0"/>
                          </a:solidFill>
                          <a:latin typeface="Times New Roman" panose="02020603050405020304" pitchFamily="18" charset="0"/>
                          <a:cs typeface="Times New Roman" panose="02020603050405020304" pitchFamily="18" charset="0"/>
                        </a:rPr>
                        <a:t>Figure:Propagation</a:t>
                      </a:r>
                      <a:r>
                        <a:rPr lang="en-US" dirty="0">
                          <a:solidFill>
                            <a:srgbClr val="0070C0"/>
                          </a:solidFill>
                          <a:latin typeface="Times New Roman" panose="02020603050405020304" pitchFamily="18" charset="0"/>
                          <a:cs typeface="Times New Roman" panose="02020603050405020304" pitchFamily="18" charset="0"/>
                        </a:rPr>
                        <a:t> Delay for 8T SRAM.</a:t>
                      </a:r>
                    </a:p>
                  </a:txBody>
                  <a:tcPr>
                    <a:noFill/>
                  </a:tcPr>
                </a:tc>
                <a:tc>
                  <a:txBody>
                    <a:bodyPr/>
                    <a:lstStyle/>
                    <a:p>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Figure:Average</a:t>
                      </a:r>
                      <a:r>
                        <a:rPr lang="en-US" dirty="0">
                          <a:solidFill>
                            <a:srgbClr val="0070C0"/>
                          </a:solidFill>
                          <a:latin typeface="Times New Roman" panose="02020603050405020304" pitchFamily="18" charset="0"/>
                          <a:cs typeface="Times New Roman" panose="02020603050405020304" pitchFamily="18" charset="0"/>
                        </a:rPr>
                        <a:t> power calculation for 8T SRAM.</a:t>
                      </a:r>
                    </a:p>
                  </a:txBody>
                  <a:tcPr>
                    <a:noFill/>
                  </a:tcPr>
                </a:tc>
                <a:extLst>
                  <a:ext uri="{0D108BD9-81ED-4DB2-BD59-A6C34878D82A}">
                    <a16:rowId xmlns:a16="http://schemas.microsoft.com/office/drawing/2014/main" val="734655370"/>
                  </a:ext>
                </a:extLst>
              </a:tr>
            </a:tbl>
          </a:graphicData>
        </a:graphic>
      </p:graphicFrame>
      <p:pic>
        <p:nvPicPr>
          <p:cNvPr id="4" name="Picture 3">
            <a:extLst>
              <a:ext uri="{FF2B5EF4-FFF2-40B4-BE49-F238E27FC236}">
                <a16:creationId xmlns:a16="http://schemas.microsoft.com/office/drawing/2014/main" id="{B1E51D47-482A-F104-2E8F-FBD401984C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74" y="689098"/>
            <a:ext cx="6197899" cy="4743833"/>
          </a:xfrm>
          <a:prstGeom prst="rect">
            <a:avLst/>
          </a:prstGeom>
        </p:spPr>
      </p:pic>
      <p:pic>
        <p:nvPicPr>
          <p:cNvPr id="12" name="Picture 11">
            <a:extLst>
              <a:ext uri="{FF2B5EF4-FFF2-40B4-BE49-F238E27FC236}">
                <a16:creationId xmlns:a16="http://schemas.microsoft.com/office/drawing/2014/main" id="{D5C41108-BEF5-9A1B-8B98-0801FBF504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4125" y="689098"/>
            <a:ext cx="5791200" cy="4743833"/>
          </a:xfrm>
          <a:prstGeom prst="rect">
            <a:avLst/>
          </a:prstGeom>
        </p:spPr>
      </p:pic>
    </p:spTree>
    <p:extLst>
      <p:ext uri="{BB962C8B-B14F-4D97-AF65-F5344CB8AC3E}">
        <p14:creationId xmlns:p14="http://schemas.microsoft.com/office/powerpoint/2010/main" val="2918023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4985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1800" b="1" dirty="0">
                <a:solidFill>
                  <a:srgbClr val="0070C0"/>
                </a:solidFill>
                <a:latin typeface="Times New Roman" panose="02020603050405020304" pitchFamily="18" charset="0"/>
                <a:cs typeface="Times New Roman" panose="02020603050405020304" pitchFamily="18" charset="0"/>
              </a:rPr>
            </a:br>
            <a:endParaRPr lang="en-US" sz="1800" b="1" dirty="0">
              <a:solidFill>
                <a:srgbClr val="0070C0"/>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393CC560-DE8C-FD60-6D0A-B6464A7DA8B2}"/>
              </a:ext>
            </a:extLst>
          </p:cNvPr>
          <p:cNvGraphicFramePr>
            <a:graphicFrameLocks noGrp="1"/>
          </p:cNvGraphicFramePr>
          <p:nvPr>
            <p:extLst>
              <p:ext uri="{D42A27DB-BD31-4B8C-83A1-F6EECF244321}">
                <p14:modId xmlns:p14="http://schemas.microsoft.com/office/powerpoint/2010/main" val="4207861362"/>
              </p:ext>
            </p:extLst>
          </p:nvPr>
        </p:nvGraphicFramePr>
        <p:xfrm>
          <a:off x="5011593" y="231898"/>
          <a:ext cx="3094182" cy="457200"/>
        </p:xfrm>
        <a:graphic>
          <a:graphicData uri="http://schemas.openxmlformats.org/drawingml/2006/table">
            <a:tbl>
              <a:tblPr firstRow="1" bandRow="1">
                <a:tableStyleId>{5C22544A-7EE6-4342-B048-85BDC9FD1C3A}</a:tableStyleId>
              </a:tblPr>
              <a:tblGrid>
                <a:gridCol w="3094182">
                  <a:extLst>
                    <a:ext uri="{9D8B030D-6E8A-4147-A177-3AD203B41FA5}">
                      <a16:colId xmlns:a16="http://schemas.microsoft.com/office/drawing/2014/main" val="3003908165"/>
                    </a:ext>
                  </a:extLst>
                </a:gridCol>
              </a:tblGrid>
              <a:tr h="370840">
                <a:tc>
                  <a:txBody>
                    <a:bodyPr/>
                    <a:lstStyle/>
                    <a:p>
                      <a:r>
                        <a:rPr lang="en-US" sz="2400" dirty="0">
                          <a:solidFill>
                            <a:schemeClr val="accent2">
                              <a:lumMod val="50000"/>
                            </a:schemeClr>
                          </a:solidFill>
                          <a:latin typeface="Californian FB" panose="0207040306080B030204" pitchFamily="18" charset="0"/>
                          <a:cs typeface="Times New Roman" panose="02020603050405020304" pitchFamily="18" charset="0"/>
                        </a:rPr>
                        <a:t>7T SRAM</a:t>
                      </a:r>
                    </a:p>
                  </a:txBody>
                  <a:tcPr>
                    <a:noFill/>
                  </a:tcPr>
                </a:tc>
                <a:extLst>
                  <a:ext uri="{0D108BD9-81ED-4DB2-BD59-A6C34878D82A}">
                    <a16:rowId xmlns:a16="http://schemas.microsoft.com/office/drawing/2014/main" val="763218648"/>
                  </a:ext>
                </a:extLst>
              </a:tr>
            </a:tbl>
          </a:graphicData>
        </a:graphic>
      </p:graphicFrame>
      <p:graphicFrame>
        <p:nvGraphicFramePr>
          <p:cNvPr id="10" name="Table 29">
            <a:extLst>
              <a:ext uri="{FF2B5EF4-FFF2-40B4-BE49-F238E27FC236}">
                <a16:creationId xmlns:a16="http://schemas.microsoft.com/office/drawing/2014/main" id="{781C54A2-AB60-72C2-2285-2FC79DD7AA35}"/>
              </a:ext>
            </a:extLst>
          </p:cNvPr>
          <p:cNvGraphicFramePr>
            <a:graphicFrameLocks noGrp="1"/>
          </p:cNvGraphicFramePr>
          <p:nvPr>
            <p:extLst>
              <p:ext uri="{D42A27DB-BD31-4B8C-83A1-F6EECF244321}">
                <p14:modId xmlns:p14="http://schemas.microsoft.com/office/powerpoint/2010/main" val="2895491505"/>
              </p:ext>
            </p:extLst>
          </p:nvPr>
        </p:nvGraphicFramePr>
        <p:xfrm>
          <a:off x="314325" y="5969553"/>
          <a:ext cx="11734800" cy="370840"/>
        </p:xfrm>
        <a:graphic>
          <a:graphicData uri="http://schemas.openxmlformats.org/drawingml/2006/table">
            <a:tbl>
              <a:tblPr firstRow="1" bandRow="1">
                <a:tableStyleId>{5C22544A-7EE6-4342-B048-85BDC9FD1C3A}</a:tableStyleId>
              </a:tblPr>
              <a:tblGrid>
                <a:gridCol w="5867400">
                  <a:extLst>
                    <a:ext uri="{9D8B030D-6E8A-4147-A177-3AD203B41FA5}">
                      <a16:colId xmlns:a16="http://schemas.microsoft.com/office/drawing/2014/main" val="2042324546"/>
                    </a:ext>
                  </a:extLst>
                </a:gridCol>
                <a:gridCol w="5867400">
                  <a:extLst>
                    <a:ext uri="{9D8B030D-6E8A-4147-A177-3AD203B41FA5}">
                      <a16:colId xmlns:a16="http://schemas.microsoft.com/office/drawing/2014/main" val="3547442145"/>
                    </a:ext>
                  </a:extLst>
                </a:gridCol>
              </a:tblGrid>
              <a:tr h="370840">
                <a:tc>
                  <a:txBody>
                    <a:bodyPr/>
                    <a:lstStyle/>
                    <a:p>
                      <a:r>
                        <a:rPr lang="en-US" dirty="0" err="1">
                          <a:solidFill>
                            <a:srgbClr val="98026D"/>
                          </a:solidFill>
                          <a:latin typeface="Times New Roman" panose="02020603050405020304" pitchFamily="18" charset="0"/>
                          <a:cs typeface="Times New Roman" panose="02020603050405020304" pitchFamily="18" charset="0"/>
                        </a:rPr>
                        <a:t>Figure:Layout</a:t>
                      </a:r>
                      <a:r>
                        <a:rPr lang="en-US" dirty="0">
                          <a:solidFill>
                            <a:srgbClr val="98026D"/>
                          </a:solidFill>
                          <a:latin typeface="Times New Roman" panose="02020603050405020304" pitchFamily="18" charset="0"/>
                          <a:cs typeface="Times New Roman" panose="02020603050405020304" pitchFamily="18" charset="0"/>
                        </a:rPr>
                        <a:t> with No DRC Error for 9T SRAM.</a:t>
                      </a:r>
                    </a:p>
                  </a:txBody>
                  <a:tcPr>
                    <a:noFill/>
                  </a:tcPr>
                </a:tc>
                <a:tc>
                  <a:txBody>
                    <a:bodyPr/>
                    <a:lstStyle/>
                    <a:p>
                      <a:r>
                        <a:rPr lang="en-US" dirty="0">
                          <a:solidFill>
                            <a:srgbClr val="98026D"/>
                          </a:solidFill>
                          <a:latin typeface="Times New Roman" panose="02020603050405020304" pitchFamily="18" charset="0"/>
                          <a:cs typeface="Times New Roman" panose="02020603050405020304" pitchFamily="18" charset="0"/>
                        </a:rPr>
                        <a:t>     </a:t>
                      </a:r>
                      <a:r>
                        <a:rPr lang="en-US" dirty="0" err="1">
                          <a:solidFill>
                            <a:srgbClr val="98026D"/>
                          </a:solidFill>
                          <a:latin typeface="Times New Roman" panose="02020603050405020304" pitchFamily="18" charset="0"/>
                          <a:cs typeface="Times New Roman" panose="02020603050405020304" pitchFamily="18" charset="0"/>
                        </a:rPr>
                        <a:t>Figure:LVS</a:t>
                      </a:r>
                      <a:r>
                        <a:rPr lang="en-US" dirty="0">
                          <a:solidFill>
                            <a:srgbClr val="98026D"/>
                          </a:solidFill>
                          <a:latin typeface="Times New Roman" panose="02020603050405020304" pitchFamily="18" charset="0"/>
                          <a:cs typeface="Times New Roman" panose="02020603050405020304" pitchFamily="18" charset="0"/>
                        </a:rPr>
                        <a:t> Checking for 9T SRAM.</a:t>
                      </a:r>
                    </a:p>
                  </a:txBody>
                  <a:tcPr>
                    <a:noFill/>
                  </a:tcPr>
                </a:tc>
                <a:extLst>
                  <a:ext uri="{0D108BD9-81ED-4DB2-BD59-A6C34878D82A}">
                    <a16:rowId xmlns:a16="http://schemas.microsoft.com/office/drawing/2014/main" val="734655370"/>
                  </a:ext>
                </a:extLst>
              </a:tr>
            </a:tbl>
          </a:graphicData>
        </a:graphic>
      </p:graphicFrame>
      <p:pic>
        <p:nvPicPr>
          <p:cNvPr id="6" name="Picture 5">
            <a:extLst>
              <a:ext uri="{FF2B5EF4-FFF2-40B4-BE49-F238E27FC236}">
                <a16:creationId xmlns:a16="http://schemas.microsoft.com/office/drawing/2014/main" id="{5F7C2938-D676-139F-3A7D-F0D20D9152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30496"/>
            <a:ext cx="6096000" cy="4702430"/>
          </a:xfrm>
          <a:prstGeom prst="rect">
            <a:avLst/>
          </a:prstGeom>
        </p:spPr>
      </p:pic>
      <p:pic>
        <p:nvPicPr>
          <p:cNvPr id="12" name="Picture 11">
            <a:extLst>
              <a:ext uri="{FF2B5EF4-FFF2-40B4-BE49-F238E27FC236}">
                <a16:creationId xmlns:a16="http://schemas.microsoft.com/office/drawing/2014/main" id="{72C1AD88-3692-F1AF-3A99-094F55F393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1726" y="730496"/>
            <a:ext cx="5933274" cy="4702428"/>
          </a:xfrm>
          <a:prstGeom prst="rect">
            <a:avLst/>
          </a:prstGeom>
        </p:spPr>
      </p:pic>
    </p:spTree>
    <p:extLst>
      <p:ext uri="{BB962C8B-B14F-4D97-AF65-F5344CB8AC3E}">
        <p14:creationId xmlns:p14="http://schemas.microsoft.com/office/powerpoint/2010/main" val="2607571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4985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1800" b="1" dirty="0">
                <a:solidFill>
                  <a:srgbClr val="0070C0"/>
                </a:solidFill>
                <a:latin typeface="Times New Roman" panose="02020603050405020304" pitchFamily="18" charset="0"/>
                <a:cs typeface="Times New Roman" panose="02020603050405020304" pitchFamily="18" charset="0"/>
              </a:rPr>
            </a:br>
            <a:endParaRPr lang="en-US" sz="1800" b="1" dirty="0">
              <a:solidFill>
                <a:srgbClr val="0070C0"/>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393CC560-DE8C-FD60-6D0A-B6464A7DA8B2}"/>
              </a:ext>
            </a:extLst>
          </p:cNvPr>
          <p:cNvGraphicFramePr>
            <a:graphicFrameLocks noGrp="1"/>
          </p:cNvGraphicFramePr>
          <p:nvPr>
            <p:extLst>
              <p:ext uri="{D42A27DB-BD31-4B8C-83A1-F6EECF244321}">
                <p14:modId xmlns:p14="http://schemas.microsoft.com/office/powerpoint/2010/main" val="324217703"/>
              </p:ext>
            </p:extLst>
          </p:nvPr>
        </p:nvGraphicFramePr>
        <p:xfrm>
          <a:off x="5011593" y="231898"/>
          <a:ext cx="3094182" cy="457200"/>
        </p:xfrm>
        <a:graphic>
          <a:graphicData uri="http://schemas.openxmlformats.org/drawingml/2006/table">
            <a:tbl>
              <a:tblPr firstRow="1" bandRow="1">
                <a:tableStyleId>{5C22544A-7EE6-4342-B048-85BDC9FD1C3A}</a:tableStyleId>
              </a:tblPr>
              <a:tblGrid>
                <a:gridCol w="3094182">
                  <a:extLst>
                    <a:ext uri="{9D8B030D-6E8A-4147-A177-3AD203B41FA5}">
                      <a16:colId xmlns:a16="http://schemas.microsoft.com/office/drawing/2014/main" val="3003908165"/>
                    </a:ext>
                  </a:extLst>
                </a:gridCol>
              </a:tblGrid>
              <a:tr h="370840">
                <a:tc>
                  <a:txBody>
                    <a:bodyPr/>
                    <a:lstStyle/>
                    <a:p>
                      <a:r>
                        <a:rPr lang="en-US" sz="2400" dirty="0">
                          <a:solidFill>
                            <a:srgbClr val="C00000"/>
                          </a:solidFill>
                          <a:latin typeface="Times New Roman" panose="02020603050405020304" pitchFamily="18" charset="0"/>
                          <a:cs typeface="Times New Roman" panose="02020603050405020304" pitchFamily="18" charset="0"/>
                        </a:rPr>
                        <a:t>8T SRAM</a:t>
                      </a:r>
                    </a:p>
                  </a:txBody>
                  <a:tcPr>
                    <a:noFill/>
                  </a:tcPr>
                </a:tc>
                <a:extLst>
                  <a:ext uri="{0D108BD9-81ED-4DB2-BD59-A6C34878D82A}">
                    <a16:rowId xmlns:a16="http://schemas.microsoft.com/office/drawing/2014/main" val="763218648"/>
                  </a:ext>
                </a:extLst>
              </a:tr>
            </a:tbl>
          </a:graphicData>
        </a:graphic>
      </p:graphicFrame>
      <p:graphicFrame>
        <p:nvGraphicFramePr>
          <p:cNvPr id="3" name="Table 3">
            <a:extLst>
              <a:ext uri="{FF2B5EF4-FFF2-40B4-BE49-F238E27FC236}">
                <a16:creationId xmlns:a16="http://schemas.microsoft.com/office/drawing/2014/main" id="{05D4764E-20BE-AF44-4C7E-BD4988B52866}"/>
              </a:ext>
            </a:extLst>
          </p:cNvPr>
          <p:cNvGraphicFramePr>
            <a:graphicFrameLocks noGrp="1"/>
          </p:cNvGraphicFramePr>
          <p:nvPr>
            <p:extLst>
              <p:ext uri="{D42A27DB-BD31-4B8C-83A1-F6EECF244321}">
                <p14:modId xmlns:p14="http://schemas.microsoft.com/office/powerpoint/2010/main" val="4015367156"/>
              </p:ext>
            </p:extLst>
          </p:nvPr>
        </p:nvGraphicFramePr>
        <p:xfrm>
          <a:off x="66676" y="737093"/>
          <a:ext cx="12058648" cy="1127912"/>
        </p:xfrm>
        <a:graphic>
          <a:graphicData uri="http://schemas.openxmlformats.org/drawingml/2006/table">
            <a:tbl>
              <a:tblPr firstRow="1" bandRow="1">
                <a:tableStyleId>{5C22544A-7EE6-4342-B048-85BDC9FD1C3A}</a:tableStyleId>
              </a:tblPr>
              <a:tblGrid>
                <a:gridCol w="1507331">
                  <a:extLst>
                    <a:ext uri="{9D8B030D-6E8A-4147-A177-3AD203B41FA5}">
                      <a16:colId xmlns:a16="http://schemas.microsoft.com/office/drawing/2014/main" val="3746593986"/>
                    </a:ext>
                  </a:extLst>
                </a:gridCol>
                <a:gridCol w="1507331">
                  <a:extLst>
                    <a:ext uri="{9D8B030D-6E8A-4147-A177-3AD203B41FA5}">
                      <a16:colId xmlns:a16="http://schemas.microsoft.com/office/drawing/2014/main" val="1680725012"/>
                    </a:ext>
                  </a:extLst>
                </a:gridCol>
                <a:gridCol w="1507331">
                  <a:extLst>
                    <a:ext uri="{9D8B030D-6E8A-4147-A177-3AD203B41FA5}">
                      <a16:colId xmlns:a16="http://schemas.microsoft.com/office/drawing/2014/main" val="2674572438"/>
                    </a:ext>
                  </a:extLst>
                </a:gridCol>
                <a:gridCol w="1507331">
                  <a:extLst>
                    <a:ext uri="{9D8B030D-6E8A-4147-A177-3AD203B41FA5}">
                      <a16:colId xmlns:a16="http://schemas.microsoft.com/office/drawing/2014/main" val="1825022972"/>
                    </a:ext>
                  </a:extLst>
                </a:gridCol>
                <a:gridCol w="1657351">
                  <a:extLst>
                    <a:ext uri="{9D8B030D-6E8A-4147-A177-3AD203B41FA5}">
                      <a16:colId xmlns:a16="http://schemas.microsoft.com/office/drawing/2014/main" val="775000940"/>
                    </a:ext>
                  </a:extLst>
                </a:gridCol>
                <a:gridCol w="1357311">
                  <a:extLst>
                    <a:ext uri="{9D8B030D-6E8A-4147-A177-3AD203B41FA5}">
                      <a16:colId xmlns:a16="http://schemas.microsoft.com/office/drawing/2014/main" val="3540029125"/>
                    </a:ext>
                  </a:extLst>
                </a:gridCol>
                <a:gridCol w="1507331">
                  <a:extLst>
                    <a:ext uri="{9D8B030D-6E8A-4147-A177-3AD203B41FA5}">
                      <a16:colId xmlns:a16="http://schemas.microsoft.com/office/drawing/2014/main" val="2836205351"/>
                    </a:ext>
                  </a:extLst>
                </a:gridCol>
                <a:gridCol w="1507331">
                  <a:extLst>
                    <a:ext uri="{9D8B030D-6E8A-4147-A177-3AD203B41FA5}">
                      <a16:colId xmlns:a16="http://schemas.microsoft.com/office/drawing/2014/main" val="858555544"/>
                    </a:ext>
                  </a:extLst>
                </a:gridCol>
              </a:tblGrid>
              <a:tr h="691658">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Propagation delay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Average power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Power delay 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Cell Area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NO. of Transistor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No.of</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DRC Errors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No. of LVS Mismatches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7069523"/>
                  </a:ext>
                </a:extLst>
              </a:tr>
              <a:tr h="436254">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8T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8.183E-12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36.86E-6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3.0163E-16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19.879(um^2)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466071"/>
                  </a:ext>
                </a:extLst>
              </a:tr>
            </a:tbl>
          </a:graphicData>
        </a:graphic>
      </p:graphicFrame>
      <p:graphicFrame>
        <p:nvGraphicFramePr>
          <p:cNvPr id="6" name="Table 8">
            <a:extLst>
              <a:ext uri="{FF2B5EF4-FFF2-40B4-BE49-F238E27FC236}">
                <a16:creationId xmlns:a16="http://schemas.microsoft.com/office/drawing/2014/main" id="{5962712D-8393-D93A-73F7-C93ADC7AB5FE}"/>
              </a:ext>
            </a:extLst>
          </p:cNvPr>
          <p:cNvGraphicFramePr>
            <a:graphicFrameLocks noGrp="1"/>
          </p:cNvGraphicFramePr>
          <p:nvPr/>
        </p:nvGraphicFramePr>
        <p:xfrm>
          <a:off x="3460750" y="6345604"/>
          <a:ext cx="8128000" cy="36576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032584002"/>
                    </a:ext>
                  </a:extLst>
                </a:gridCol>
              </a:tblGrid>
              <a:tr h="235209">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Figure: Cell Area of  7T SRAM</a:t>
                      </a:r>
                    </a:p>
                  </a:txBody>
                  <a:tcPr>
                    <a:noFill/>
                  </a:tcPr>
                </a:tc>
                <a:extLst>
                  <a:ext uri="{0D108BD9-81ED-4DB2-BD59-A6C34878D82A}">
                    <a16:rowId xmlns:a16="http://schemas.microsoft.com/office/drawing/2014/main" val="1915603154"/>
                  </a:ext>
                </a:extLst>
              </a:tr>
            </a:tbl>
          </a:graphicData>
        </a:graphic>
      </p:graphicFrame>
      <p:pic>
        <p:nvPicPr>
          <p:cNvPr id="9" name="Picture 8">
            <a:extLst>
              <a:ext uri="{FF2B5EF4-FFF2-40B4-BE49-F238E27FC236}">
                <a16:creationId xmlns:a16="http://schemas.microsoft.com/office/drawing/2014/main" id="{88DD82A2-1520-D44D-5411-C50009A052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0214" y="1898170"/>
            <a:ext cx="8300536" cy="4436932"/>
          </a:xfrm>
          <a:prstGeom prst="rect">
            <a:avLst/>
          </a:prstGeom>
        </p:spPr>
      </p:pic>
    </p:spTree>
    <p:extLst>
      <p:ext uri="{BB962C8B-B14F-4D97-AF65-F5344CB8AC3E}">
        <p14:creationId xmlns:p14="http://schemas.microsoft.com/office/powerpoint/2010/main" val="2754603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4985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1800" b="1" dirty="0">
                <a:solidFill>
                  <a:srgbClr val="0070C0"/>
                </a:solidFill>
                <a:latin typeface="Times New Roman" panose="02020603050405020304" pitchFamily="18" charset="0"/>
                <a:cs typeface="Times New Roman" panose="02020603050405020304" pitchFamily="18" charset="0"/>
              </a:rPr>
            </a:br>
            <a:endParaRPr lang="en-US" sz="1800" b="1" dirty="0">
              <a:solidFill>
                <a:srgbClr val="0070C0"/>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472F101-48D4-9C9A-BCB5-FE3B72614FE5}"/>
              </a:ext>
            </a:extLst>
          </p:cNvPr>
          <p:cNvSpPr txBox="1"/>
          <p:nvPr/>
        </p:nvSpPr>
        <p:spPr>
          <a:xfrm>
            <a:off x="5034243" y="199044"/>
            <a:ext cx="2766732" cy="584775"/>
          </a:xfrm>
          <a:prstGeom prst="rect">
            <a:avLst/>
          </a:prstGeom>
          <a:noFill/>
        </p:spPr>
        <p:txBody>
          <a:bodyPr wrap="square">
            <a:spAutoFit/>
          </a:bodyPr>
          <a:lstStyle/>
          <a:p>
            <a:r>
              <a:rPr lang="en-US" sz="3200" b="1" dirty="0">
                <a:solidFill>
                  <a:schemeClr val="accent1">
                    <a:lumMod val="50000"/>
                  </a:schemeClr>
                </a:solidFill>
                <a:latin typeface="Californian FB" panose="0207040306080B030204" pitchFamily="18" charset="0"/>
              </a:rPr>
              <a:t>9T SRAM</a:t>
            </a:r>
            <a:endParaRPr lang="en-US" sz="3200" dirty="0">
              <a:solidFill>
                <a:schemeClr val="accent1">
                  <a:lumMod val="50000"/>
                </a:schemeClr>
              </a:solidFill>
              <a:latin typeface="Californian FB" panose="0207040306080B030204" pitchFamily="18" charset="0"/>
            </a:endParaRPr>
          </a:p>
        </p:txBody>
      </p:sp>
      <p:graphicFrame>
        <p:nvGraphicFramePr>
          <p:cNvPr id="6" name="Table 8">
            <a:extLst>
              <a:ext uri="{FF2B5EF4-FFF2-40B4-BE49-F238E27FC236}">
                <a16:creationId xmlns:a16="http://schemas.microsoft.com/office/drawing/2014/main" id="{57BB4BFC-CE97-42A9-8529-8E01AF5C55EA}"/>
              </a:ext>
            </a:extLst>
          </p:cNvPr>
          <p:cNvGraphicFramePr>
            <a:graphicFrameLocks noGrp="1"/>
          </p:cNvGraphicFramePr>
          <p:nvPr>
            <p:extLst>
              <p:ext uri="{D42A27DB-BD31-4B8C-83A1-F6EECF244321}">
                <p14:modId xmlns:p14="http://schemas.microsoft.com/office/powerpoint/2010/main" val="3973837189"/>
              </p:ext>
            </p:extLst>
          </p:nvPr>
        </p:nvGraphicFramePr>
        <p:xfrm>
          <a:off x="228600" y="792363"/>
          <a:ext cx="6962775" cy="5311902"/>
        </p:xfrm>
        <a:graphic>
          <a:graphicData uri="http://schemas.openxmlformats.org/drawingml/2006/table">
            <a:tbl>
              <a:tblPr firstRow="1" bandRow="1">
                <a:tableStyleId>{5C22544A-7EE6-4342-B048-85BDC9FD1C3A}</a:tableStyleId>
              </a:tblPr>
              <a:tblGrid>
                <a:gridCol w="6962775">
                  <a:extLst>
                    <a:ext uri="{9D8B030D-6E8A-4147-A177-3AD203B41FA5}">
                      <a16:colId xmlns:a16="http://schemas.microsoft.com/office/drawing/2014/main" val="914346013"/>
                    </a:ext>
                  </a:extLst>
                </a:gridCol>
              </a:tblGrid>
              <a:tr h="5311902">
                <a:tc>
                  <a:txBody>
                    <a:bodyPr/>
                    <a:lstStyle/>
                    <a:p>
                      <a:pPr algn="just"/>
                      <a:r>
                        <a:rPr lang="en-US" sz="1400" b="1" i="0" u="sng"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Write Operation: </a:t>
                      </a:r>
                    </a:p>
                    <a:p>
                      <a:pPr algn="just"/>
                      <a:endParaRPr lang="en-US" sz="1400" b="1" i="0" u="sng"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p>
                      <a:pPr algn="just"/>
                      <a:r>
                        <a:rPr lang="en-US" sz="1400" b="0" i="0"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we want to write 1 to this memory. For this we have to active the access transistor by giving logic high to WL(word line). After that, we have to give 1 as input through BL(Bit line) &amp; 0 as input through BL’. As </a:t>
                      </a:r>
                      <a:r>
                        <a:rPr lang="en-US" sz="1400" b="0" i="0" kern="1200" dirty="0" err="1">
                          <a:solidFill>
                            <a:schemeClr val="tx1">
                              <a:lumMod val="95000"/>
                              <a:lumOff val="5000"/>
                            </a:schemeClr>
                          </a:solidFill>
                          <a:effectLst/>
                          <a:latin typeface="Times New Roman" panose="02020603050405020304" pitchFamily="18" charset="0"/>
                          <a:ea typeface="+mn-ea"/>
                          <a:cs typeface="Times New Roman" panose="02020603050405020304" pitchFamily="18" charset="0"/>
                        </a:rPr>
                        <a:t>NMos</a:t>
                      </a:r>
                      <a:r>
                        <a:rPr lang="en-US" sz="1400" b="0" i="0"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 uncappable to pass 1 through its source to drain; degraded ‘1’ will be appear to the node of output Q. But 0 will be appear to the node of output Q’ as </a:t>
                      </a:r>
                      <a:r>
                        <a:rPr lang="en-US" sz="1400" b="0" i="0" kern="1200" dirty="0" err="1">
                          <a:solidFill>
                            <a:schemeClr val="tx1">
                              <a:lumMod val="95000"/>
                              <a:lumOff val="5000"/>
                            </a:schemeClr>
                          </a:solidFill>
                          <a:effectLst/>
                          <a:latin typeface="Times New Roman" panose="02020603050405020304" pitchFamily="18" charset="0"/>
                          <a:ea typeface="+mn-ea"/>
                          <a:cs typeface="Times New Roman" panose="02020603050405020304" pitchFamily="18" charset="0"/>
                        </a:rPr>
                        <a:t>NMos</a:t>
                      </a:r>
                      <a:r>
                        <a:rPr lang="en-US" sz="1400" b="0" i="0"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 is fully capable to pass ‘0’ through its source to drain. This ‘0’ will active PM0 &amp; deactivate the </a:t>
                      </a:r>
                      <a:r>
                        <a:rPr lang="en-US" sz="1400" b="0" i="0" kern="1200" dirty="0" err="1">
                          <a:solidFill>
                            <a:schemeClr val="tx1">
                              <a:lumMod val="95000"/>
                              <a:lumOff val="5000"/>
                            </a:schemeClr>
                          </a:solidFill>
                          <a:effectLst/>
                          <a:latin typeface="Times New Roman" panose="02020603050405020304" pitchFamily="18" charset="0"/>
                          <a:ea typeface="+mn-ea"/>
                          <a:cs typeface="Times New Roman" panose="02020603050405020304" pitchFamily="18" charset="0"/>
                        </a:rPr>
                        <a:t>NMos</a:t>
                      </a:r>
                      <a:r>
                        <a:rPr lang="en-US" sz="1400" b="0" i="0"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 NM9. As a result good ‘1’ will appear in the output node Q. This ‘1’ will active NM3 &amp; deactivate PM2. As a result ‘0’ will appear in the node of Q’. So, the input data ‘1’ will be circulating in this ram cell until it get power from the </a:t>
                      </a:r>
                      <a:r>
                        <a:rPr lang="en-US" sz="1400" b="0" i="0" kern="1200" dirty="0" err="1">
                          <a:solidFill>
                            <a:schemeClr val="tx1">
                              <a:lumMod val="95000"/>
                              <a:lumOff val="5000"/>
                            </a:schemeClr>
                          </a:solidFill>
                          <a:effectLst/>
                          <a:latin typeface="Times New Roman" panose="02020603050405020304" pitchFamily="18" charset="0"/>
                          <a:ea typeface="+mn-ea"/>
                          <a:cs typeface="Times New Roman" panose="02020603050405020304" pitchFamily="18" charset="0"/>
                        </a:rPr>
                        <a:t>Vdd</a:t>
                      </a:r>
                      <a:r>
                        <a:rPr lang="en-US" sz="1400" b="0" i="0"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 source. In this way, the write operation is done in the 9T SRAM cell. </a:t>
                      </a:r>
                    </a:p>
                    <a:p>
                      <a:pPr algn="just"/>
                      <a:endParaRPr lang="en-US" sz="1400" b="1" i="0"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p>
                      <a:pPr algn="just"/>
                      <a:r>
                        <a:rPr lang="en-US" sz="1400" b="1" i="0" u="sng"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Read Operation:</a:t>
                      </a:r>
                    </a:p>
                    <a:p>
                      <a:pPr algn="just"/>
                      <a:endParaRPr lang="en-US" sz="1400" b="1" i="0" u="sng"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p>
                      <a:pPr algn="just"/>
                      <a:r>
                        <a:rPr lang="en-US" sz="1400" b="0" i="0"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 we want to read ‘1’ from the cell. For this we have to active all the access transistors. Now this data ‘1’ will come out through access transistor NM7 &amp; ‘0’ will come out through access transistor NM8. The sense amplifier of Q will hold high value as it will not get any discharging path. The sense amplifier of Q’ will get logic low as it will get discharging path. Now to get the data, the gateway transistor have to be activated. Gateway transistor NM10 will be activated as its gate will gate logic high from the node of Q. But gateway transistor NM11 will not be activated as its will gate logic low from the node of Q’. Now the data ‘1’ will appear in the drain of NM6 which is called fetch transistor. By giving logic high to RDL(read line) the data ‘1’ will pass through this transistors drain to source. In this way, the read operation is done in the 9T SRAM cell.</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1390422442"/>
                  </a:ext>
                </a:extLst>
              </a:tr>
            </a:tbl>
          </a:graphicData>
        </a:graphic>
      </p:graphicFrame>
      <p:pic>
        <p:nvPicPr>
          <p:cNvPr id="4" name="Picture 3">
            <a:extLst>
              <a:ext uri="{FF2B5EF4-FFF2-40B4-BE49-F238E27FC236}">
                <a16:creationId xmlns:a16="http://schemas.microsoft.com/office/drawing/2014/main" id="{9FB5789A-B698-4943-0949-A818D10FD2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7100" y="855297"/>
            <a:ext cx="4810125" cy="4081638"/>
          </a:xfrm>
          <a:prstGeom prst="rect">
            <a:avLst/>
          </a:prstGeom>
        </p:spPr>
      </p:pic>
    </p:spTree>
    <p:extLst>
      <p:ext uri="{BB962C8B-B14F-4D97-AF65-F5344CB8AC3E}">
        <p14:creationId xmlns:p14="http://schemas.microsoft.com/office/powerpoint/2010/main" val="33067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w="28575">
            <a:solidFill>
              <a:srgbClr val="FFC000"/>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2400" b="1" dirty="0">
                <a:solidFill>
                  <a:srgbClr val="98026D"/>
                </a:solidFill>
                <a:latin typeface="Times New Roman" panose="02020603050405020304" pitchFamily="18" charset="0"/>
                <a:cs typeface="Times New Roman" panose="02020603050405020304" pitchFamily="18" charset="0"/>
              </a:rPr>
            </a:br>
            <a:r>
              <a:rPr lang="en-US" sz="2400" b="1" dirty="0">
                <a:solidFill>
                  <a:srgbClr val="98026D"/>
                </a:solidFill>
                <a:latin typeface="Times New Roman" panose="02020603050405020304" pitchFamily="18" charset="0"/>
                <a:cs typeface="Times New Roman" panose="02020603050405020304" pitchFamily="18" charset="0"/>
              </a:rPr>
              <a:t>9T SRAM</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w="28575">
            <a:solidFill>
              <a:srgbClr val="FFC000"/>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16" name="Table 8">
            <a:extLst>
              <a:ext uri="{FF2B5EF4-FFF2-40B4-BE49-F238E27FC236}">
                <a16:creationId xmlns:a16="http://schemas.microsoft.com/office/drawing/2014/main" id="{AC61F076-E55C-BD8E-EDD4-2CC07251DC89}"/>
              </a:ext>
            </a:extLst>
          </p:cNvPr>
          <p:cNvGraphicFramePr>
            <a:graphicFrameLocks noGrp="1"/>
          </p:cNvGraphicFramePr>
          <p:nvPr/>
        </p:nvGraphicFramePr>
        <p:xfrm>
          <a:off x="2717654" y="3518538"/>
          <a:ext cx="2172134" cy="370840"/>
        </p:xfrm>
        <a:graphic>
          <a:graphicData uri="http://schemas.openxmlformats.org/drawingml/2006/table">
            <a:tbl>
              <a:tblPr firstRow="1" bandRow="1">
                <a:tableStyleId>{5C22544A-7EE6-4342-B048-85BDC9FD1C3A}</a:tableStyleId>
              </a:tblPr>
              <a:tblGrid>
                <a:gridCol w="2172134">
                  <a:extLst>
                    <a:ext uri="{9D8B030D-6E8A-4147-A177-3AD203B41FA5}">
                      <a16:colId xmlns:a16="http://schemas.microsoft.com/office/drawing/2014/main" val="2196261282"/>
                    </a:ext>
                  </a:extLst>
                </a:gridCol>
              </a:tblGrid>
              <a:tr h="370840">
                <a:tc>
                  <a:txBody>
                    <a:bodyPr/>
                    <a:lstStyle/>
                    <a:p>
                      <a:endParaRPr lang="en-US" dirty="0">
                        <a:solidFill>
                          <a:srgbClr val="002060"/>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65296573"/>
                  </a:ext>
                </a:extLst>
              </a:tr>
            </a:tbl>
          </a:graphicData>
        </a:graphic>
      </p:graphicFrame>
      <p:graphicFrame>
        <p:nvGraphicFramePr>
          <p:cNvPr id="29" name="Table 29">
            <a:extLst>
              <a:ext uri="{FF2B5EF4-FFF2-40B4-BE49-F238E27FC236}">
                <a16:creationId xmlns:a16="http://schemas.microsoft.com/office/drawing/2014/main" id="{B24BDA2A-D6C1-477B-F5E3-5F75F49792A0}"/>
              </a:ext>
            </a:extLst>
          </p:cNvPr>
          <p:cNvGraphicFramePr>
            <a:graphicFrameLocks noGrp="1"/>
          </p:cNvGraphicFramePr>
          <p:nvPr>
            <p:extLst>
              <p:ext uri="{D42A27DB-BD31-4B8C-83A1-F6EECF244321}">
                <p14:modId xmlns:p14="http://schemas.microsoft.com/office/powerpoint/2010/main" val="1818342082"/>
              </p:ext>
            </p:extLst>
          </p:nvPr>
        </p:nvGraphicFramePr>
        <p:xfrm>
          <a:off x="314325" y="5969553"/>
          <a:ext cx="11734800" cy="370840"/>
        </p:xfrm>
        <a:graphic>
          <a:graphicData uri="http://schemas.openxmlformats.org/drawingml/2006/table">
            <a:tbl>
              <a:tblPr firstRow="1" bandRow="1">
                <a:tableStyleId>{5C22544A-7EE6-4342-B048-85BDC9FD1C3A}</a:tableStyleId>
              </a:tblPr>
              <a:tblGrid>
                <a:gridCol w="5867400">
                  <a:extLst>
                    <a:ext uri="{9D8B030D-6E8A-4147-A177-3AD203B41FA5}">
                      <a16:colId xmlns:a16="http://schemas.microsoft.com/office/drawing/2014/main" val="2042324546"/>
                    </a:ext>
                  </a:extLst>
                </a:gridCol>
                <a:gridCol w="5867400">
                  <a:extLst>
                    <a:ext uri="{9D8B030D-6E8A-4147-A177-3AD203B41FA5}">
                      <a16:colId xmlns:a16="http://schemas.microsoft.com/office/drawing/2014/main" val="3547442145"/>
                    </a:ext>
                  </a:extLst>
                </a:gridCol>
              </a:tblGrid>
              <a:tr h="370840">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Figure:9T SRAM </a:t>
                      </a: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Schemetic</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Diagram.</a:t>
                      </a:r>
                    </a:p>
                  </a:txBody>
                  <a:tcPr>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     Figure: Wave of 9T SRAM.</a:t>
                      </a:r>
                    </a:p>
                  </a:txBody>
                  <a:tcPr>
                    <a:noFill/>
                  </a:tcPr>
                </a:tc>
                <a:extLst>
                  <a:ext uri="{0D108BD9-81ED-4DB2-BD59-A6C34878D82A}">
                    <a16:rowId xmlns:a16="http://schemas.microsoft.com/office/drawing/2014/main" val="734655370"/>
                  </a:ext>
                </a:extLst>
              </a:tr>
            </a:tbl>
          </a:graphicData>
        </a:graphic>
      </p:graphicFrame>
      <p:pic>
        <p:nvPicPr>
          <p:cNvPr id="2" name="Picture 1">
            <a:extLst>
              <a:ext uri="{FF2B5EF4-FFF2-40B4-BE49-F238E27FC236}">
                <a16:creationId xmlns:a16="http://schemas.microsoft.com/office/drawing/2014/main" id="{A6DF777D-8C86-5AC5-BD45-754893DC5550}"/>
              </a:ext>
            </a:extLst>
          </p:cNvPr>
          <p:cNvPicPr>
            <a:picLocks noChangeAspect="1"/>
          </p:cNvPicPr>
          <p:nvPr/>
        </p:nvPicPr>
        <p:blipFill>
          <a:blip r:embed="rId3"/>
          <a:stretch>
            <a:fillRect/>
          </a:stretch>
        </p:blipFill>
        <p:spPr>
          <a:xfrm>
            <a:off x="41562" y="931438"/>
            <a:ext cx="6054438" cy="4896217"/>
          </a:xfrm>
          <a:prstGeom prst="rect">
            <a:avLst/>
          </a:prstGeom>
        </p:spPr>
      </p:pic>
      <p:pic>
        <p:nvPicPr>
          <p:cNvPr id="4" name="Picture 3">
            <a:extLst>
              <a:ext uri="{FF2B5EF4-FFF2-40B4-BE49-F238E27FC236}">
                <a16:creationId xmlns:a16="http://schemas.microsoft.com/office/drawing/2014/main" id="{30F5FCE1-9528-B11F-D08D-0AAE18310FF4}"/>
              </a:ext>
            </a:extLst>
          </p:cNvPr>
          <p:cNvPicPr>
            <a:picLocks noChangeAspect="1"/>
          </p:cNvPicPr>
          <p:nvPr/>
        </p:nvPicPr>
        <p:blipFill>
          <a:blip r:embed="rId4"/>
          <a:stretch>
            <a:fillRect/>
          </a:stretch>
        </p:blipFill>
        <p:spPr>
          <a:xfrm>
            <a:off x="6206838" y="931438"/>
            <a:ext cx="5943600" cy="4896216"/>
          </a:xfrm>
          <a:prstGeom prst="rect">
            <a:avLst/>
          </a:prstGeom>
        </p:spPr>
      </p:pic>
    </p:spTree>
    <p:extLst>
      <p:ext uri="{BB962C8B-B14F-4D97-AF65-F5344CB8AC3E}">
        <p14:creationId xmlns:p14="http://schemas.microsoft.com/office/powerpoint/2010/main" val="4016878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4985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1800" b="1" dirty="0">
                <a:solidFill>
                  <a:srgbClr val="0070C0"/>
                </a:solidFill>
                <a:latin typeface="Times New Roman" panose="02020603050405020304" pitchFamily="18" charset="0"/>
                <a:cs typeface="Times New Roman" panose="02020603050405020304" pitchFamily="18" charset="0"/>
              </a:rPr>
            </a:br>
            <a:endParaRPr lang="en-US" sz="1800" b="1" dirty="0">
              <a:solidFill>
                <a:srgbClr val="0070C0"/>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393CC560-DE8C-FD60-6D0A-B6464A7DA8B2}"/>
              </a:ext>
            </a:extLst>
          </p:cNvPr>
          <p:cNvGraphicFramePr>
            <a:graphicFrameLocks noGrp="1"/>
          </p:cNvGraphicFramePr>
          <p:nvPr>
            <p:extLst>
              <p:ext uri="{D42A27DB-BD31-4B8C-83A1-F6EECF244321}">
                <p14:modId xmlns:p14="http://schemas.microsoft.com/office/powerpoint/2010/main" val="353675361"/>
              </p:ext>
            </p:extLst>
          </p:nvPr>
        </p:nvGraphicFramePr>
        <p:xfrm>
          <a:off x="5011593" y="231898"/>
          <a:ext cx="3094182" cy="457200"/>
        </p:xfrm>
        <a:graphic>
          <a:graphicData uri="http://schemas.openxmlformats.org/drawingml/2006/table">
            <a:tbl>
              <a:tblPr firstRow="1" bandRow="1">
                <a:tableStyleId>{5C22544A-7EE6-4342-B048-85BDC9FD1C3A}</a:tableStyleId>
              </a:tblPr>
              <a:tblGrid>
                <a:gridCol w="3094182">
                  <a:extLst>
                    <a:ext uri="{9D8B030D-6E8A-4147-A177-3AD203B41FA5}">
                      <a16:colId xmlns:a16="http://schemas.microsoft.com/office/drawing/2014/main" val="3003908165"/>
                    </a:ext>
                  </a:extLst>
                </a:gridCol>
              </a:tblGrid>
              <a:tr h="370840">
                <a:tc>
                  <a:txBody>
                    <a:bodyPr/>
                    <a:lstStyle/>
                    <a:p>
                      <a:r>
                        <a:rPr lang="en-US" sz="2400" dirty="0">
                          <a:solidFill>
                            <a:srgbClr val="C00000"/>
                          </a:solidFill>
                          <a:latin typeface="Californian FB" panose="0207040306080B030204" pitchFamily="18" charset="0"/>
                          <a:cs typeface="Times New Roman" panose="02020603050405020304" pitchFamily="18" charset="0"/>
                        </a:rPr>
                        <a:t>9T SRAM</a:t>
                      </a:r>
                    </a:p>
                  </a:txBody>
                  <a:tcPr>
                    <a:noFill/>
                  </a:tcPr>
                </a:tc>
                <a:extLst>
                  <a:ext uri="{0D108BD9-81ED-4DB2-BD59-A6C34878D82A}">
                    <a16:rowId xmlns:a16="http://schemas.microsoft.com/office/drawing/2014/main" val="763218648"/>
                  </a:ext>
                </a:extLst>
              </a:tr>
            </a:tbl>
          </a:graphicData>
        </a:graphic>
      </p:graphicFrame>
      <p:graphicFrame>
        <p:nvGraphicFramePr>
          <p:cNvPr id="10" name="Table 29">
            <a:extLst>
              <a:ext uri="{FF2B5EF4-FFF2-40B4-BE49-F238E27FC236}">
                <a16:creationId xmlns:a16="http://schemas.microsoft.com/office/drawing/2014/main" id="{781C54A2-AB60-72C2-2285-2FC79DD7AA35}"/>
              </a:ext>
            </a:extLst>
          </p:cNvPr>
          <p:cNvGraphicFramePr>
            <a:graphicFrameLocks noGrp="1"/>
          </p:cNvGraphicFramePr>
          <p:nvPr>
            <p:extLst>
              <p:ext uri="{D42A27DB-BD31-4B8C-83A1-F6EECF244321}">
                <p14:modId xmlns:p14="http://schemas.microsoft.com/office/powerpoint/2010/main" val="3022200177"/>
              </p:ext>
            </p:extLst>
          </p:nvPr>
        </p:nvGraphicFramePr>
        <p:xfrm>
          <a:off x="314325" y="5969553"/>
          <a:ext cx="11734800" cy="370840"/>
        </p:xfrm>
        <a:graphic>
          <a:graphicData uri="http://schemas.openxmlformats.org/drawingml/2006/table">
            <a:tbl>
              <a:tblPr firstRow="1" bandRow="1">
                <a:tableStyleId>{5C22544A-7EE6-4342-B048-85BDC9FD1C3A}</a:tableStyleId>
              </a:tblPr>
              <a:tblGrid>
                <a:gridCol w="5867400">
                  <a:extLst>
                    <a:ext uri="{9D8B030D-6E8A-4147-A177-3AD203B41FA5}">
                      <a16:colId xmlns:a16="http://schemas.microsoft.com/office/drawing/2014/main" val="2042324546"/>
                    </a:ext>
                  </a:extLst>
                </a:gridCol>
                <a:gridCol w="5867400">
                  <a:extLst>
                    <a:ext uri="{9D8B030D-6E8A-4147-A177-3AD203B41FA5}">
                      <a16:colId xmlns:a16="http://schemas.microsoft.com/office/drawing/2014/main" val="3547442145"/>
                    </a:ext>
                  </a:extLst>
                </a:gridCol>
              </a:tblGrid>
              <a:tr h="370840">
                <a:tc>
                  <a:txBody>
                    <a:bodyPr/>
                    <a:lstStyle/>
                    <a:p>
                      <a:r>
                        <a:rPr lang="en-US" dirty="0" err="1">
                          <a:solidFill>
                            <a:srgbClr val="0070C0"/>
                          </a:solidFill>
                          <a:latin typeface="Times New Roman" panose="02020603050405020304" pitchFamily="18" charset="0"/>
                          <a:cs typeface="Times New Roman" panose="02020603050405020304" pitchFamily="18" charset="0"/>
                        </a:rPr>
                        <a:t>Figure:Propagation</a:t>
                      </a:r>
                      <a:r>
                        <a:rPr lang="en-US" dirty="0">
                          <a:solidFill>
                            <a:srgbClr val="0070C0"/>
                          </a:solidFill>
                          <a:latin typeface="Times New Roman" panose="02020603050405020304" pitchFamily="18" charset="0"/>
                          <a:cs typeface="Times New Roman" panose="02020603050405020304" pitchFamily="18" charset="0"/>
                        </a:rPr>
                        <a:t> Delay for 9T SRAM.</a:t>
                      </a:r>
                    </a:p>
                  </a:txBody>
                  <a:tcPr>
                    <a:noFill/>
                  </a:tcPr>
                </a:tc>
                <a:tc>
                  <a:txBody>
                    <a:bodyPr/>
                    <a:lstStyle/>
                    <a:p>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Figure:Average</a:t>
                      </a:r>
                      <a:r>
                        <a:rPr lang="en-US" dirty="0">
                          <a:solidFill>
                            <a:srgbClr val="0070C0"/>
                          </a:solidFill>
                          <a:latin typeface="Times New Roman" panose="02020603050405020304" pitchFamily="18" charset="0"/>
                          <a:cs typeface="Times New Roman" panose="02020603050405020304" pitchFamily="18" charset="0"/>
                        </a:rPr>
                        <a:t> power calculation for 9T SRAM.</a:t>
                      </a:r>
                    </a:p>
                  </a:txBody>
                  <a:tcPr>
                    <a:noFill/>
                  </a:tcPr>
                </a:tc>
                <a:extLst>
                  <a:ext uri="{0D108BD9-81ED-4DB2-BD59-A6C34878D82A}">
                    <a16:rowId xmlns:a16="http://schemas.microsoft.com/office/drawing/2014/main" val="734655370"/>
                  </a:ext>
                </a:extLst>
              </a:tr>
            </a:tbl>
          </a:graphicData>
        </a:graphic>
      </p:graphicFrame>
      <p:pic>
        <p:nvPicPr>
          <p:cNvPr id="3" name="Picture 2">
            <a:extLst>
              <a:ext uri="{FF2B5EF4-FFF2-40B4-BE49-F238E27FC236}">
                <a16:creationId xmlns:a16="http://schemas.microsoft.com/office/drawing/2014/main" id="{AAAE2596-A1D0-3B25-402E-04670D7404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 y="651455"/>
            <a:ext cx="5943600" cy="4819119"/>
          </a:xfrm>
          <a:prstGeom prst="rect">
            <a:avLst/>
          </a:prstGeom>
        </p:spPr>
      </p:pic>
      <p:pic>
        <p:nvPicPr>
          <p:cNvPr id="5" name="Picture 4">
            <a:extLst>
              <a:ext uri="{FF2B5EF4-FFF2-40B4-BE49-F238E27FC236}">
                <a16:creationId xmlns:a16="http://schemas.microsoft.com/office/drawing/2014/main" id="{6052FE17-CFC5-10FF-468E-58CBFC1BB6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0" y="813899"/>
            <a:ext cx="5943600" cy="4656673"/>
          </a:xfrm>
          <a:prstGeom prst="rect">
            <a:avLst/>
          </a:prstGeom>
        </p:spPr>
      </p:pic>
    </p:spTree>
    <p:extLst>
      <p:ext uri="{BB962C8B-B14F-4D97-AF65-F5344CB8AC3E}">
        <p14:creationId xmlns:p14="http://schemas.microsoft.com/office/powerpoint/2010/main" val="1225585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4985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1800" b="1" dirty="0">
                <a:solidFill>
                  <a:srgbClr val="0070C0"/>
                </a:solidFill>
                <a:latin typeface="Times New Roman" panose="02020603050405020304" pitchFamily="18" charset="0"/>
                <a:cs typeface="Times New Roman" panose="02020603050405020304" pitchFamily="18" charset="0"/>
              </a:rPr>
            </a:br>
            <a:endParaRPr lang="en-US" sz="1800" b="1" dirty="0">
              <a:solidFill>
                <a:srgbClr val="0070C0"/>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393CC560-DE8C-FD60-6D0A-B6464A7DA8B2}"/>
              </a:ext>
            </a:extLst>
          </p:cNvPr>
          <p:cNvGraphicFramePr>
            <a:graphicFrameLocks noGrp="1"/>
          </p:cNvGraphicFramePr>
          <p:nvPr>
            <p:extLst>
              <p:ext uri="{D42A27DB-BD31-4B8C-83A1-F6EECF244321}">
                <p14:modId xmlns:p14="http://schemas.microsoft.com/office/powerpoint/2010/main" val="3125142433"/>
              </p:ext>
            </p:extLst>
          </p:nvPr>
        </p:nvGraphicFramePr>
        <p:xfrm>
          <a:off x="5011593" y="231898"/>
          <a:ext cx="3094182" cy="457200"/>
        </p:xfrm>
        <a:graphic>
          <a:graphicData uri="http://schemas.openxmlformats.org/drawingml/2006/table">
            <a:tbl>
              <a:tblPr firstRow="1" bandRow="1">
                <a:tableStyleId>{5C22544A-7EE6-4342-B048-85BDC9FD1C3A}</a:tableStyleId>
              </a:tblPr>
              <a:tblGrid>
                <a:gridCol w="3094182">
                  <a:extLst>
                    <a:ext uri="{9D8B030D-6E8A-4147-A177-3AD203B41FA5}">
                      <a16:colId xmlns:a16="http://schemas.microsoft.com/office/drawing/2014/main" val="3003908165"/>
                    </a:ext>
                  </a:extLst>
                </a:gridCol>
              </a:tblGrid>
              <a:tr h="370840">
                <a:tc>
                  <a:txBody>
                    <a:bodyPr/>
                    <a:lstStyle/>
                    <a:p>
                      <a:r>
                        <a:rPr lang="en-US" sz="2400" dirty="0">
                          <a:solidFill>
                            <a:schemeClr val="accent2">
                              <a:lumMod val="50000"/>
                            </a:schemeClr>
                          </a:solidFill>
                          <a:latin typeface="Californian FB" panose="0207040306080B030204" pitchFamily="18" charset="0"/>
                          <a:cs typeface="Times New Roman" panose="02020603050405020304" pitchFamily="18" charset="0"/>
                        </a:rPr>
                        <a:t>9T SRAM</a:t>
                      </a:r>
                    </a:p>
                  </a:txBody>
                  <a:tcPr>
                    <a:noFill/>
                  </a:tcPr>
                </a:tc>
                <a:extLst>
                  <a:ext uri="{0D108BD9-81ED-4DB2-BD59-A6C34878D82A}">
                    <a16:rowId xmlns:a16="http://schemas.microsoft.com/office/drawing/2014/main" val="763218648"/>
                  </a:ext>
                </a:extLst>
              </a:tr>
            </a:tbl>
          </a:graphicData>
        </a:graphic>
      </p:graphicFrame>
      <p:graphicFrame>
        <p:nvGraphicFramePr>
          <p:cNvPr id="10" name="Table 29">
            <a:extLst>
              <a:ext uri="{FF2B5EF4-FFF2-40B4-BE49-F238E27FC236}">
                <a16:creationId xmlns:a16="http://schemas.microsoft.com/office/drawing/2014/main" id="{781C54A2-AB60-72C2-2285-2FC79DD7AA35}"/>
              </a:ext>
            </a:extLst>
          </p:cNvPr>
          <p:cNvGraphicFramePr>
            <a:graphicFrameLocks noGrp="1"/>
          </p:cNvGraphicFramePr>
          <p:nvPr>
            <p:extLst>
              <p:ext uri="{D42A27DB-BD31-4B8C-83A1-F6EECF244321}">
                <p14:modId xmlns:p14="http://schemas.microsoft.com/office/powerpoint/2010/main" val="2424039365"/>
              </p:ext>
            </p:extLst>
          </p:nvPr>
        </p:nvGraphicFramePr>
        <p:xfrm>
          <a:off x="314325" y="5969553"/>
          <a:ext cx="11734800" cy="370840"/>
        </p:xfrm>
        <a:graphic>
          <a:graphicData uri="http://schemas.openxmlformats.org/drawingml/2006/table">
            <a:tbl>
              <a:tblPr firstRow="1" bandRow="1">
                <a:tableStyleId>{5C22544A-7EE6-4342-B048-85BDC9FD1C3A}</a:tableStyleId>
              </a:tblPr>
              <a:tblGrid>
                <a:gridCol w="5867400">
                  <a:extLst>
                    <a:ext uri="{9D8B030D-6E8A-4147-A177-3AD203B41FA5}">
                      <a16:colId xmlns:a16="http://schemas.microsoft.com/office/drawing/2014/main" val="2042324546"/>
                    </a:ext>
                  </a:extLst>
                </a:gridCol>
                <a:gridCol w="5867400">
                  <a:extLst>
                    <a:ext uri="{9D8B030D-6E8A-4147-A177-3AD203B41FA5}">
                      <a16:colId xmlns:a16="http://schemas.microsoft.com/office/drawing/2014/main" val="3547442145"/>
                    </a:ext>
                  </a:extLst>
                </a:gridCol>
              </a:tblGrid>
              <a:tr h="370840">
                <a:tc>
                  <a:txBody>
                    <a:bodyPr/>
                    <a:lstStyle/>
                    <a:p>
                      <a:r>
                        <a:rPr lang="en-US" dirty="0" err="1">
                          <a:solidFill>
                            <a:srgbClr val="98026D"/>
                          </a:solidFill>
                          <a:latin typeface="Times New Roman" panose="02020603050405020304" pitchFamily="18" charset="0"/>
                          <a:cs typeface="Times New Roman" panose="02020603050405020304" pitchFamily="18" charset="0"/>
                        </a:rPr>
                        <a:t>Figure:Layout</a:t>
                      </a:r>
                      <a:r>
                        <a:rPr lang="en-US" dirty="0">
                          <a:solidFill>
                            <a:srgbClr val="98026D"/>
                          </a:solidFill>
                          <a:latin typeface="Times New Roman" panose="02020603050405020304" pitchFamily="18" charset="0"/>
                          <a:cs typeface="Times New Roman" panose="02020603050405020304" pitchFamily="18" charset="0"/>
                        </a:rPr>
                        <a:t> with No DRC Error for 9T SRAM.</a:t>
                      </a:r>
                    </a:p>
                  </a:txBody>
                  <a:tcPr>
                    <a:noFill/>
                  </a:tcPr>
                </a:tc>
                <a:tc>
                  <a:txBody>
                    <a:bodyPr/>
                    <a:lstStyle/>
                    <a:p>
                      <a:r>
                        <a:rPr lang="en-US" dirty="0">
                          <a:solidFill>
                            <a:srgbClr val="98026D"/>
                          </a:solidFill>
                          <a:latin typeface="Times New Roman" panose="02020603050405020304" pitchFamily="18" charset="0"/>
                          <a:cs typeface="Times New Roman" panose="02020603050405020304" pitchFamily="18" charset="0"/>
                        </a:rPr>
                        <a:t>     </a:t>
                      </a:r>
                      <a:r>
                        <a:rPr lang="en-US" dirty="0" err="1">
                          <a:solidFill>
                            <a:srgbClr val="98026D"/>
                          </a:solidFill>
                          <a:latin typeface="Times New Roman" panose="02020603050405020304" pitchFamily="18" charset="0"/>
                          <a:cs typeface="Times New Roman" panose="02020603050405020304" pitchFamily="18" charset="0"/>
                        </a:rPr>
                        <a:t>Figure:LVS</a:t>
                      </a:r>
                      <a:r>
                        <a:rPr lang="en-US" dirty="0">
                          <a:solidFill>
                            <a:srgbClr val="98026D"/>
                          </a:solidFill>
                          <a:latin typeface="Times New Roman" panose="02020603050405020304" pitchFamily="18" charset="0"/>
                          <a:cs typeface="Times New Roman" panose="02020603050405020304" pitchFamily="18" charset="0"/>
                        </a:rPr>
                        <a:t> Checking for 9T SRAM.</a:t>
                      </a:r>
                    </a:p>
                  </a:txBody>
                  <a:tcPr>
                    <a:noFill/>
                  </a:tcPr>
                </a:tc>
                <a:extLst>
                  <a:ext uri="{0D108BD9-81ED-4DB2-BD59-A6C34878D82A}">
                    <a16:rowId xmlns:a16="http://schemas.microsoft.com/office/drawing/2014/main" val="734655370"/>
                  </a:ext>
                </a:extLst>
              </a:tr>
            </a:tbl>
          </a:graphicData>
        </a:graphic>
      </p:graphicFrame>
      <p:pic>
        <p:nvPicPr>
          <p:cNvPr id="3" name="Picture 2">
            <a:extLst>
              <a:ext uri="{FF2B5EF4-FFF2-40B4-BE49-F238E27FC236}">
                <a16:creationId xmlns:a16="http://schemas.microsoft.com/office/drawing/2014/main" id="{53B15530-82D0-9B3E-BFE8-1A165C1A297F}"/>
              </a:ext>
            </a:extLst>
          </p:cNvPr>
          <p:cNvPicPr>
            <a:picLocks noChangeAspect="1"/>
          </p:cNvPicPr>
          <p:nvPr/>
        </p:nvPicPr>
        <p:blipFill>
          <a:blip r:embed="rId3"/>
          <a:stretch>
            <a:fillRect/>
          </a:stretch>
        </p:blipFill>
        <p:spPr>
          <a:xfrm>
            <a:off x="-1" y="730496"/>
            <a:ext cx="6010275" cy="4702428"/>
          </a:xfrm>
          <a:prstGeom prst="rect">
            <a:avLst/>
          </a:prstGeom>
        </p:spPr>
      </p:pic>
      <p:pic>
        <p:nvPicPr>
          <p:cNvPr id="4" name="Picture 3">
            <a:extLst>
              <a:ext uri="{FF2B5EF4-FFF2-40B4-BE49-F238E27FC236}">
                <a16:creationId xmlns:a16="http://schemas.microsoft.com/office/drawing/2014/main" id="{3E1D1FFB-4CEF-58EB-C498-690E959066A9}"/>
              </a:ext>
            </a:extLst>
          </p:cNvPr>
          <p:cNvPicPr>
            <a:picLocks noChangeAspect="1"/>
          </p:cNvPicPr>
          <p:nvPr/>
        </p:nvPicPr>
        <p:blipFill>
          <a:blip r:embed="rId4"/>
          <a:stretch>
            <a:fillRect/>
          </a:stretch>
        </p:blipFill>
        <p:spPr>
          <a:xfrm>
            <a:off x="6181725" y="730496"/>
            <a:ext cx="5943600" cy="4702427"/>
          </a:xfrm>
          <a:prstGeom prst="rect">
            <a:avLst/>
          </a:prstGeom>
        </p:spPr>
      </p:pic>
    </p:spTree>
    <p:extLst>
      <p:ext uri="{BB962C8B-B14F-4D97-AF65-F5344CB8AC3E}">
        <p14:creationId xmlns:p14="http://schemas.microsoft.com/office/powerpoint/2010/main" val="2115605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4985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1800" b="1" dirty="0">
                <a:solidFill>
                  <a:srgbClr val="0070C0"/>
                </a:solidFill>
                <a:latin typeface="Times New Roman" panose="02020603050405020304" pitchFamily="18" charset="0"/>
                <a:cs typeface="Times New Roman" panose="02020603050405020304" pitchFamily="18" charset="0"/>
              </a:rPr>
            </a:br>
            <a:endParaRPr lang="en-US" sz="1800" b="1" dirty="0">
              <a:solidFill>
                <a:srgbClr val="0070C0"/>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393CC560-DE8C-FD60-6D0A-B6464A7DA8B2}"/>
              </a:ext>
            </a:extLst>
          </p:cNvPr>
          <p:cNvGraphicFramePr>
            <a:graphicFrameLocks noGrp="1"/>
          </p:cNvGraphicFramePr>
          <p:nvPr>
            <p:extLst>
              <p:ext uri="{D42A27DB-BD31-4B8C-83A1-F6EECF244321}">
                <p14:modId xmlns:p14="http://schemas.microsoft.com/office/powerpoint/2010/main" val="1934415680"/>
              </p:ext>
            </p:extLst>
          </p:nvPr>
        </p:nvGraphicFramePr>
        <p:xfrm>
          <a:off x="5011593" y="231898"/>
          <a:ext cx="3094182" cy="457200"/>
        </p:xfrm>
        <a:graphic>
          <a:graphicData uri="http://schemas.openxmlformats.org/drawingml/2006/table">
            <a:tbl>
              <a:tblPr firstRow="1" bandRow="1">
                <a:tableStyleId>{5C22544A-7EE6-4342-B048-85BDC9FD1C3A}</a:tableStyleId>
              </a:tblPr>
              <a:tblGrid>
                <a:gridCol w="3094182">
                  <a:extLst>
                    <a:ext uri="{9D8B030D-6E8A-4147-A177-3AD203B41FA5}">
                      <a16:colId xmlns:a16="http://schemas.microsoft.com/office/drawing/2014/main" val="3003908165"/>
                    </a:ext>
                  </a:extLst>
                </a:gridCol>
              </a:tblGrid>
              <a:tr h="370840">
                <a:tc>
                  <a:txBody>
                    <a:bodyPr/>
                    <a:lstStyle/>
                    <a:p>
                      <a:r>
                        <a:rPr lang="en-US" sz="2400" dirty="0">
                          <a:solidFill>
                            <a:srgbClr val="C00000"/>
                          </a:solidFill>
                          <a:latin typeface="Times New Roman" panose="02020603050405020304" pitchFamily="18" charset="0"/>
                          <a:cs typeface="Times New Roman" panose="02020603050405020304" pitchFamily="18" charset="0"/>
                        </a:rPr>
                        <a:t>9T SRAM</a:t>
                      </a:r>
                    </a:p>
                  </a:txBody>
                  <a:tcPr>
                    <a:noFill/>
                  </a:tcPr>
                </a:tc>
                <a:extLst>
                  <a:ext uri="{0D108BD9-81ED-4DB2-BD59-A6C34878D82A}">
                    <a16:rowId xmlns:a16="http://schemas.microsoft.com/office/drawing/2014/main" val="763218648"/>
                  </a:ext>
                </a:extLst>
              </a:tr>
            </a:tbl>
          </a:graphicData>
        </a:graphic>
      </p:graphicFrame>
      <p:graphicFrame>
        <p:nvGraphicFramePr>
          <p:cNvPr id="3" name="Table 3">
            <a:extLst>
              <a:ext uri="{FF2B5EF4-FFF2-40B4-BE49-F238E27FC236}">
                <a16:creationId xmlns:a16="http://schemas.microsoft.com/office/drawing/2014/main" id="{05D4764E-20BE-AF44-4C7E-BD4988B52866}"/>
              </a:ext>
            </a:extLst>
          </p:cNvPr>
          <p:cNvGraphicFramePr>
            <a:graphicFrameLocks noGrp="1"/>
          </p:cNvGraphicFramePr>
          <p:nvPr>
            <p:extLst>
              <p:ext uri="{D42A27DB-BD31-4B8C-83A1-F6EECF244321}">
                <p14:modId xmlns:p14="http://schemas.microsoft.com/office/powerpoint/2010/main" val="628557761"/>
              </p:ext>
            </p:extLst>
          </p:nvPr>
        </p:nvGraphicFramePr>
        <p:xfrm>
          <a:off x="66676" y="737093"/>
          <a:ext cx="12058648" cy="1127912"/>
        </p:xfrm>
        <a:graphic>
          <a:graphicData uri="http://schemas.openxmlformats.org/drawingml/2006/table">
            <a:tbl>
              <a:tblPr firstRow="1" bandRow="1">
                <a:tableStyleId>{5C22544A-7EE6-4342-B048-85BDC9FD1C3A}</a:tableStyleId>
              </a:tblPr>
              <a:tblGrid>
                <a:gridCol w="1507331">
                  <a:extLst>
                    <a:ext uri="{9D8B030D-6E8A-4147-A177-3AD203B41FA5}">
                      <a16:colId xmlns:a16="http://schemas.microsoft.com/office/drawing/2014/main" val="3746593986"/>
                    </a:ext>
                  </a:extLst>
                </a:gridCol>
                <a:gridCol w="1507331">
                  <a:extLst>
                    <a:ext uri="{9D8B030D-6E8A-4147-A177-3AD203B41FA5}">
                      <a16:colId xmlns:a16="http://schemas.microsoft.com/office/drawing/2014/main" val="1680725012"/>
                    </a:ext>
                  </a:extLst>
                </a:gridCol>
                <a:gridCol w="1507331">
                  <a:extLst>
                    <a:ext uri="{9D8B030D-6E8A-4147-A177-3AD203B41FA5}">
                      <a16:colId xmlns:a16="http://schemas.microsoft.com/office/drawing/2014/main" val="2674572438"/>
                    </a:ext>
                  </a:extLst>
                </a:gridCol>
                <a:gridCol w="1507331">
                  <a:extLst>
                    <a:ext uri="{9D8B030D-6E8A-4147-A177-3AD203B41FA5}">
                      <a16:colId xmlns:a16="http://schemas.microsoft.com/office/drawing/2014/main" val="1825022972"/>
                    </a:ext>
                  </a:extLst>
                </a:gridCol>
                <a:gridCol w="1657351">
                  <a:extLst>
                    <a:ext uri="{9D8B030D-6E8A-4147-A177-3AD203B41FA5}">
                      <a16:colId xmlns:a16="http://schemas.microsoft.com/office/drawing/2014/main" val="775000940"/>
                    </a:ext>
                  </a:extLst>
                </a:gridCol>
                <a:gridCol w="1357311">
                  <a:extLst>
                    <a:ext uri="{9D8B030D-6E8A-4147-A177-3AD203B41FA5}">
                      <a16:colId xmlns:a16="http://schemas.microsoft.com/office/drawing/2014/main" val="3540029125"/>
                    </a:ext>
                  </a:extLst>
                </a:gridCol>
                <a:gridCol w="1507331">
                  <a:extLst>
                    <a:ext uri="{9D8B030D-6E8A-4147-A177-3AD203B41FA5}">
                      <a16:colId xmlns:a16="http://schemas.microsoft.com/office/drawing/2014/main" val="2836205351"/>
                    </a:ext>
                  </a:extLst>
                </a:gridCol>
                <a:gridCol w="1507331">
                  <a:extLst>
                    <a:ext uri="{9D8B030D-6E8A-4147-A177-3AD203B41FA5}">
                      <a16:colId xmlns:a16="http://schemas.microsoft.com/office/drawing/2014/main" val="858555544"/>
                    </a:ext>
                  </a:extLst>
                </a:gridCol>
              </a:tblGrid>
              <a:tr h="691658">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Propagation delay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Average power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Power delay 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Cell Area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NO. of Transistor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No.of</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DRC Errors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No. of LVS Mismatches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7069523"/>
                  </a:ext>
                </a:extLst>
              </a:tr>
              <a:tr h="436254">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9T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3.184E-12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55.16E-6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1.756E-16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48.0018(um^2)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466071"/>
                  </a:ext>
                </a:extLst>
              </a:tr>
            </a:tbl>
          </a:graphicData>
        </a:graphic>
      </p:graphicFrame>
      <p:graphicFrame>
        <p:nvGraphicFramePr>
          <p:cNvPr id="6" name="Table 8">
            <a:extLst>
              <a:ext uri="{FF2B5EF4-FFF2-40B4-BE49-F238E27FC236}">
                <a16:creationId xmlns:a16="http://schemas.microsoft.com/office/drawing/2014/main" id="{5962712D-8393-D93A-73F7-C93ADC7AB5FE}"/>
              </a:ext>
            </a:extLst>
          </p:cNvPr>
          <p:cNvGraphicFramePr>
            <a:graphicFrameLocks noGrp="1"/>
          </p:cNvGraphicFramePr>
          <p:nvPr>
            <p:extLst>
              <p:ext uri="{D42A27DB-BD31-4B8C-83A1-F6EECF244321}">
                <p14:modId xmlns:p14="http://schemas.microsoft.com/office/powerpoint/2010/main" val="3862415006"/>
              </p:ext>
            </p:extLst>
          </p:nvPr>
        </p:nvGraphicFramePr>
        <p:xfrm>
          <a:off x="3460750" y="6345604"/>
          <a:ext cx="8128000" cy="36576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032584002"/>
                    </a:ext>
                  </a:extLst>
                </a:gridCol>
              </a:tblGrid>
              <a:tr h="235209">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Figure: Cell Area of  9T SRAM</a:t>
                      </a:r>
                    </a:p>
                  </a:txBody>
                  <a:tcPr>
                    <a:noFill/>
                  </a:tcPr>
                </a:tc>
                <a:extLst>
                  <a:ext uri="{0D108BD9-81ED-4DB2-BD59-A6C34878D82A}">
                    <a16:rowId xmlns:a16="http://schemas.microsoft.com/office/drawing/2014/main" val="1915603154"/>
                  </a:ext>
                </a:extLst>
              </a:tr>
            </a:tbl>
          </a:graphicData>
        </a:graphic>
      </p:graphicFrame>
      <p:pic>
        <p:nvPicPr>
          <p:cNvPr id="4" name="Picture 3">
            <a:extLst>
              <a:ext uri="{FF2B5EF4-FFF2-40B4-BE49-F238E27FC236}">
                <a16:creationId xmlns:a16="http://schemas.microsoft.com/office/drawing/2014/main" id="{5B98E899-5BA5-E2A2-16FD-7669C3D7C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4525" y="2322858"/>
            <a:ext cx="6858000" cy="4012243"/>
          </a:xfrm>
          <a:prstGeom prst="rect">
            <a:avLst/>
          </a:prstGeom>
        </p:spPr>
      </p:pic>
    </p:spTree>
    <p:extLst>
      <p:ext uri="{BB962C8B-B14F-4D97-AF65-F5344CB8AC3E}">
        <p14:creationId xmlns:p14="http://schemas.microsoft.com/office/powerpoint/2010/main" val="3247731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ACC5AD-B8F4-A618-1527-FA81FDC1BA41}"/>
              </a:ext>
            </a:extLst>
          </p:cNvPr>
          <p:cNvSpPr txBox="1"/>
          <p:nvPr/>
        </p:nvSpPr>
        <p:spPr>
          <a:xfrm>
            <a:off x="90487" y="819151"/>
            <a:ext cx="12011025" cy="2523768"/>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solidFill>
                  <a:srgbClr val="C00000"/>
                </a:solidFill>
                <a:latin typeface="Times New Roman" panose="02020603050405020304" pitchFamily="18" charset="0"/>
                <a:cs typeface="Times New Roman" panose="02020603050405020304" pitchFamily="18" charset="0"/>
              </a:rPr>
              <a:t>Memory is the important part of most of the electronic systems but the major problem with the design of memories is performance of devices speed and power dissipation.</a:t>
            </a:r>
          </a:p>
          <a:p>
            <a:pPr marL="342900" indent="-342900" algn="just">
              <a:buFont typeface="Wingdings" panose="05000000000000000000" pitchFamily="2" charset="2"/>
              <a:buChar char="Ø"/>
            </a:pPr>
            <a:r>
              <a:rPr lang="en-US" sz="2000" dirty="0">
                <a:solidFill>
                  <a:srgbClr val="C00000"/>
                </a:solidFill>
                <a:latin typeface="Times New Roman" panose="02020603050405020304" pitchFamily="18" charset="0"/>
                <a:cs typeface="Times New Roman" panose="02020603050405020304" pitchFamily="18" charset="0"/>
              </a:rPr>
              <a:t>To overcome this problem SRAM is used .</a:t>
            </a:r>
          </a:p>
          <a:p>
            <a:pPr marL="342900" indent="-342900" algn="just">
              <a:buFont typeface="Wingdings" panose="05000000000000000000" pitchFamily="2" charset="2"/>
              <a:buChar char="Ø"/>
            </a:pPr>
            <a:r>
              <a:rPr lang="en-US" sz="2000" dirty="0">
                <a:solidFill>
                  <a:srgbClr val="C00000"/>
                </a:solidFill>
                <a:latin typeface="Times New Roman" panose="02020603050405020304" pitchFamily="18" charset="0"/>
                <a:cs typeface="Times New Roman" panose="02020603050405020304" pitchFamily="18" charset="0"/>
              </a:rPr>
              <a:t>By using it, we can frequently access the SRAM cell into power consumption which  varies largely.</a:t>
            </a:r>
          </a:p>
          <a:p>
            <a:pPr marL="342900" indent="-342900" algn="just">
              <a:buFont typeface="Wingdings" panose="05000000000000000000" pitchFamily="2" charset="2"/>
              <a:buChar char="Ø"/>
            </a:pPr>
            <a:r>
              <a:rPr lang="en-US" sz="2000" dirty="0">
                <a:solidFill>
                  <a:srgbClr val="C00000"/>
                </a:solidFill>
                <a:latin typeface="Times New Roman" panose="02020603050405020304" pitchFamily="18" charset="0"/>
                <a:cs typeface="Times New Roman" panose="02020603050405020304" pitchFamily="18" charset="0"/>
              </a:rPr>
              <a:t> Using SRAM cell at high frequencies, it consumes much power.</a:t>
            </a:r>
          </a:p>
          <a:p>
            <a:pPr marL="342900" indent="-342900" algn="just">
              <a:buFont typeface="Wingdings" panose="05000000000000000000" pitchFamily="2" charset="2"/>
              <a:buChar char="Ø"/>
            </a:pPr>
            <a:r>
              <a:rPr lang="en-US" sz="2000" dirty="0">
                <a:solidFill>
                  <a:srgbClr val="C00000"/>
                </a:solidFill>
                <a:latin typeface="Times New Roman" panose="02020603050405020304" pitchFamily="18" charset="0"/>
                <a:cs typeface="Times New Roman" panose="02020603050405020304" pitchFamily="18" charset="0"/>
              </a:rPr>
              <a:t>Whereas, if it is used to a slower speed in applications with moderately clocked microprocessors, it consumes almost negligible power.</a:t>
            </a:r>
          </a:p>
          <a:p>
            <a:endParaRPr lang="en-US" dirty="0">
              <a:solidFill>
                <a:schemeClr val="tx1">
                  <a:lumMod val="95000"/>
                  <a:lumOff val="5000"/>
                </a:schemeClr>
              </a:solidFill>
              <a:latin typeface="Bodoni MT" panose="02070603080606020203" pitchFamily="18" charset="0"/>
            </a:endParaRPr>
          </a:p>
        </p:txBody>
      </p:sp>
      <p:sp>
        <p:nvSpPr>
          <p:cNvPr id="6" name="TextBox 5">
            <a:extLst>
              <a:ext uri="{FF2B5EF4-FFF2-40B4-BE49-F238E27FC236}">
                <a16:creationId xmlns:a16="http://schemas.microsoft.com/office/drawing/2014/main" id="{40B39E6B-C353-8C3E-70DE-B3AD440B617B}"/>
              </a:ext>
            </a:extLst>
          </p:cNvPr>
          <p:cNvSpPr txBox="1"/>
          <p:nvPr/>
        </p:nvSpPr>
        <p:spPr>
          <a:xfrm>
            <a:off x="2733675" y="209360"/>
            <a:ext cx="6248400" cy="461665"/>
          </a:xfrm>
          <a:prstGeom prst="rect">
            <a:avLst/>
          </a:prstGeom>
          <a:noFill/>
        </p:spPr>
        <p:txBody>
          <a:bodyPr wrap="square" rtlCol="0">
            <a:spAutoFit/>
          </a:bodyPr>
          <a:lstStyle/>
          <a:p>
            <a:pPr algn="ctr"/>
            <a:r>
              <a:rPr lang="en-US" sz="2400" dirty="0">
                <a:solidFill>
                  <a:schemeClr val="tx1">
                    <a:lumMod val="95000"/>
                    <a:lumOff val="5000"/>
                  </a:schemeClr>
                </a:solidFill>
                <a:latin typeface="Bodoni MT" panose="02070603080606020203" pitchFamily="18" charset="0"/>
              </a:rPr>
              <a:t>WHAT IS SRAM? </a:t>
            </a:r>
          </a:p>
        </p:txBody>
      </p:sp>
      <p:sp>
        <p:nvSpPr>
          <p:cNvPr id="7" name="TextBox 6">
            <a:extLst>
              <a:ext uri="{FF2B5EF4-FFF2-40B4-BE49-F238E27FC236}">
                <a16:creationId xmlns:a16="http://schemas.microsoft.com/office/drawing/2014/main" id="{09B77CDA-DFBF-7F05-A760-74095FD71EC4}"/>
              </a:ext>
            </a:extLst>
          </p:cNvPr>
          <p:cNvSpPr txBox="1"/>
          <p:nvPr/>
        </p:nvSpPr>
        <p:spPr>
          <a:xfrm>
            <a:off x="90487" y="3429000"/>
            <a:ext cx="12011024" cy="2308324"/>
          </a:xfrm>
          <a:prstGeom prst="rect">
            <a:avLst/>
          </a:prstGeom>
          <a:noFill/>
        </p:spPr>
        <p:txBody>
          <a:bodyPr wrap="square" rtlCol="0">
            <a:spAutoFit/>
          </a:bodyPr>
          <a:lstStyle/>
          <a:p>
            <a:pPr marL="342900" indent="-342900" algn="just">
              <a:buFont typeface="Wingdings" panose="05000000000000000000" pitchFamily="2" charset="2"/>
              <a:buChar char="ü"/>
            </a:pPr>
            <a:r>
              <a:rPr lang="en-US" b="1" i="0" dirty="0">
                <a:solidFill>
                  <a:srgbClr val="002060"/>
                </a:solidFill>
                <a:effectLst/>
                <a:latin typeface="Bell MT" panose="02020503060305020303" pitchFamily="18" charset="0"/>
              </a:rPr>
              <a:t>SRAM stands for Static Random Access Memory which is a conventional device. </a:t>
            </a:r>
          </a:p>
          <a:p>
            <a:pPr marL="342900" indent="-342900" algn="just">
              <a:buFont typeface="Wingdings" panose="05000000000000000000" pitchFamily="2" charset="2"/>
              <a:buChar char="ü"/>
            </a:pPr>
            <a:endParaRPr lang="en-US" b="1" i="0" dirty="0">
              <a:solidFill>
                <a:srgbClr val="002060"/>
              </a:solidFill>
              <a:effectLst/>
              <a:latin typeface="Bell MT" panose="02020503060305020303" pitchFamily="18" charset="0"/>
            </a:endParaRPr>
          </a:p>
          <a:p>
            <a:pPr marL="342900" indent="-342900" algn="just">
              <a:buFont typeface="Wingdings" panose="05000000000000000000" pitchFamily="2" charset="2"/>
              <a:buChar char="ü"/>
            </a:pPr>
            <a:r>
              <a:rPr lang="en-US" b="1" i="0" dirty="0">
                <a:solidFill>
                  <a:srgbClr val="002060"/>
                </a:solidFill>
                <a:effectLst/>
                <a:latin typeface="Bell MT" panose="02020503060305020303" pitchFamily="18" charset="0"/>
              </a:rPr>
              <a:t>It is a form of a semiconductor. </a:t>
            </a:r>
          </a:p>
          <a:p>
            <a:pPr marL="342900" indent="-342900" algn="just">
              <a:buFont typeface="Wingdings" panose="05000000000000000000" pitchFamily="2" charset="2"/>
              <a:buChar char="ü"/>
            </a:pPr>
            <a:endParaRPr lang="en-US" b="1" i="0" dirty="0">
              <a:solidFill>
                <a:srgbClr val="002060"/>
              </a:solidFill>
              <a:effectLst/>
              <a:latin typeface="Bell MT" panose="02020503060305020303" pitchFamily="18" charset="0"/>
            </a:endParaRPr>
          </a:p>
          <a:p>
            <a:pPr marL="342900" indent="-342900" algn="just">
              <a:buFont typeface="Wingdings" panose="05000000000000000000" pitchFamily="2" charset="2"/>
              <a:buChar char="ü"/>
            </a:pPr>
            <a:r>
              <a:rPr lang="en-US" b="1" i="0" dirty="0">
                <a:solidFill>
                  <a:srgbClr val="002060"/>
                </a:solidFill>
                <a:effectLst/>
                <a:latin typeface="Bell MT" panose="02020503060305020303" pitchFamily="18" charset="0"/>
              </a:rPr>
              <a:t>It is used in microprocessors, general computing applications (CPU register files, internal CPU caches, internal GPU caches and external burst mode SRAM caches, hard disk buffers, router buffers, etc.</a:t>
            </a:r>
            <a:r>
              <a:rPr lang="en-US" b="1" dirty="0">
                <a:solidFill>
                  <a:srgbClr val="002060"/>
                </a:solidFill>
                <a:latin typeface="Bell MT" panose="02020503060305020303" pitchFamily="18" charset="0"/>
              </a:rPr>
              <a:t>)</a:t>
            </a:r>
            <a:r>
              <a:rPr lang="en-US" b="1" i="0" dirty="0">
                <a:solidFill>
                  <a:srgbClr val="002060"/>
                </a:solidFill>
                <a:effectLst/>
                <a:latin typeface="Bell MT" panose="02020503060305020303" pitchFamily="18" charset="0"/>
              </a:rPr>
              <a:t> and electronic devices.</a:t>
            </a:r>
          </a:p>
          <a:p>
            <a:pPr marL="342900" indent="-342900" algn="just">
              <a:buFont typeface="Wingdings" panose="05000000000000000000" pitchFamily="2" charset="2"/>
              <a:buChar char="ü"/>
            </a:pPr>
            <a:endParaRPr lang="en-US" b="1" i="0" dirty="0">
              <a:solidFill>
                <a:srgbClr val="002060"/>
              </a:solidFill>
              <a:effectLst/>
              <a:latin typeface="Bell MT" panose="02020503060305020303" pitchFamily="18" charset="0"/>
            </a:endParaRPr>
          </a:p>
          <a:p>
            <a:pPr marL="342900" indent="-342900" algn="just">
              <a:buFont typeface="Wingdings" panose="05000000000000000000" pitchFamily="2" charset="2"/>
              <a:buChar char="ü"/>
            </a:pPr>
            <a:r>
              <a:rPr lang="en-US" b="1" i="0" dirty="0">
                <a:solidFill>
                  <a:srgbClr val="002060"/>
                </a:solidFill>
                <a:effectLst/>
                <a:latin typeface="Bell MT" panose="02020503060305020303" pitchFamily="18" charset="0"/>
              </a:rPr>
              <a:t> The SRAM is volatile in nature which  means if power supply is cut, all </a:t>
            </a:r>
            <a:r>
              <a:rPr lang="en-US" b="1" dirty="0">
                <a:solidFill>
                  <a:srgbClr val="002060"/>
                </a:solidFill>
                <a:latin typeface="Bell MT" panose="02020503060305020303" pitchFamily="18" charset="0"/>
              </a:rPr>
              <a:t>stored data will be wiped out.</a:t>
            </a:r>
            <a:endParaRPr lang="en-US" b="1" i="0" dirty="0">
              <a:solidFill>
                <a:srgbClr val="002060"/>
              </a:solidFill>
              <a:effectLst/>
              <a:latin typeface="Bell MT" panose="02020503060305020303" pitchFamily="18" charset="0"/>
            </a:endParaRPr>
          </a:p>
        </p:txBody>
      </p:sp>
    </p:spTree>
    <p:extLst>
      <p:ext uri="{BB962C8B-B14F-4D97-AF65-F5344CB8AC3E}">
        <p14:creationId xmlns:p14="http://schemas.microsoft.com/office/powerpoint/2010/main" val="3299715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4985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1800" b="1" dirty="0">
                <a:solidFill>
                  <a:srgbClr val="0070C0"/>
                </a:solidFill>
                <a:latin typeface="Times New Roman" panose="02020603050405020304" pitchFamily="18" charset="0"/>
                <a:cs typeface="Times New Roman" panose="02020603050405020304" pitchFamily="18" charset="0"/>
              </a:rPr>
            </a:br>
            <a:endParaRPr lang="en-US" sz="1800" b="1" dirty="0">
              <a:solidFill>
                <a:srgbClr val="0070C0"/>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472F101-48D4-9C9A-BCB5-FE3B72614FE5}"/>
              </a:ext>
            </a:extLst>
          </p:cNvPr>
          <p:cNvSpPr txBox="1"/>
          <p:nvPr/>
        </p:nvSpPr>
        <p:spPr>
          <a:xfrm>
            <a:off x="5034243" y="199044"/>
            <a:ext cx="2766732" cy="584775"/>
          </a:xfrm>
          <a:prstGeom prst="rect">
            <a:avLst/>
          </a:prstGeom>
          <a:noFill/>
        </p:spPr>
        <p:txBody>
          <a:bodyPr wrap="square">
            <a:spAutoFit/>
          </a:bodyPr>
          <a:lstStyle/>
          <a:p>
            <a:r>
              <a:rPr lang="en-US" sz="3200" b="1" dirty="0">
                <a:solidFill>
                  <a:schemeClr val="accent1">
                    <a:lumMod val="50000"/>
                  </a:schemeClr>
                </a:solidFill>
                <a:latin typeface="Californian FB" panose="0207040306080B030204" pitchFamily="18" charset="0"/>
              </a:rPr>
              <a:t>10T SRAM</a:t>
            </a:r>
            <a:endParaRPr lang="en-US" sz="3200" dirty="0">
              <a:solidFill>
                <a:schemeClr val="accent1">
                  <a:lumMod val="50000"/>
                </a:schemeClr>
              </a:solidFill>
              <a:latin typeface="Californian FB" panose="0207040306080B030204" pitchFamily="18" charset="0"/>
            </a:endParaRPr>
          </a:p>
        </p:txBody>
      </p:sp>
      <p:graphicFrame>
        <p:nvGraphicFramePr>
          <p:cNvPr id="6" name="Table 8">
            <a:extLst>
              <a:ext uri="{FF2B5EF4-FFF2-40B4-BE49-F238E27FC236}">
                <a16:creationId xmlns:a16="http://schemas.microsoft.com/office/drawing/2014/main" id="{57BB4BFC-CE97-42A9-8529-8E01AF5C55EA}"/>
              </a:ext>
            </a:extLst>
          </p:cNvPr>
          <p:cNvGraphicFramePr>
            <a:graphicFrameLocks noGrp="1"/>
          </p:cNvGraphicFramePr>
          <p:nvPr>
            <p:extLst>
              <p:ext uri="{D42A27DB-BD31-4B8C-83A1-F6EECF244321}">
                <p14:modId xmlns:p14="http://schemas.microsoft.com/office/powerpoint/2010/main" val="2471869282"/>
              </p:ext>
            </p:extLst>
          </p:nvPr>
        </p:nvGraphicFramePr>
        <p:xfrm>
          <a:off x="0" y="792363"/>
          <a:ext cx="6848194" cy="5303520"/>
        </p:xfrm>
        <a:graphic>
          <a:graphicData uri="http://schemas.openxmlformats.org/drawingml/2006/table">
            <a:tbl>
              <a:tblPr firstRow="1" bandRow="1">
                <a:tableStyleId>{5C22544A-7EE6-4342-B048-85BDC9FD1C3A}</a:tableStyleId>
              </a:tblPr>
              <a:tblGrid>
                <a:gridCol w="6848194">
                  <a:extLst>
                    <a:ext uri="{9D8B030D-6E8A-4147-A177-3AD203B41FA5}">
                      <a16:colId xmlns:a16="http://schemas.microsoft.com/office/drawing/2014/main" val="914346013"/>
                    </a:ext>
                  </a:extLst>
                </a:gridCol>
              </a:tblGrid>
              <a:tr h="5302992">
                <a:tc>
                  <a:txBody>
                    <a:bodyPr/>
                    <a:lstStyle/>
                    <a:p>
                      <a:pPr algn="just"/>
                      <a:r>
                        <a:rPr lang="en-US" sz="1800" b="1" u="sng" kern="1200" dirty="0">
                          <a:solidFill>
                            <a:schemeClr val="tx1">
                              <a:lumMod val="95000"/>
                              <a:lumOff val="5000"/>
                            </a:schemeClr>
                          </a:solidFill>
                          <a:effectLst/>
                          <a:latin typeface="+mn-lt"/>
                          <a:ea typeface="+mn-ea"/>
                          <a:cs typeface="+mn-cs"/>
                        </a:rPr>
                        <a:t>Write Operation:</a:t>
                      </a:r>
                      <a:endParaRPr lang="en-US" sz="1800" b="1" kern="1200" dirty="0">
                        <a:solidFill>
                          <a:schemeClr val="tx1">
                            <a:lumMod val="95000"/>
                            <a:lumOff val="5000"/>
                          </a:schemeClr>
                        </a:solidFill>
                        <a:effectLst/>
                        <a:latin typeface="+mn-lt"/>
                        <a:ea typeface="+mn-ea"/>
                        <a:cs typeface="+mn-cs"/>
                      </a:endParaRPr>
                    </a:p>
                    <a:p>
                      <a:pPr algn="just"/>
                      <a:r>
                        <a:rPr lang="en-US" sz="1800" b="1" kern="1200" dirty="0">
                          <a:solidFill>
                            <a:schemeClr val="tx1">
                              <a:lumMod val="95000"/>
                              <a:lumOff val="5000"/>
                            </a:schemeClr>
                          </a:solidFill>
                          <a:effectLst/>
                          <a:latin typeface="+mn-lt"/>
                          <a:ea typeface="+mn-ea"/>
                          <a:cs typeface="+mn-cs"/>
                        </a:rPr>
                        <a:t>During writing the word line (WL) is activated, so the access transistors NM3 and NM2 are conducting. Columns of two-bit lines BL and BL' give complementary values associated with the memory cell composed of simple cross-coupled CMOS converters PM0, NM1 and PM2, NM0. So, the data stored in the memory cell and the data observed by Q &amp; Q’.</a:t>
                      </a:r>
                    </a:p>
                    <a:p>
                      <a:pPr algn="just"/>
                      <a:r>
                        <a:rPr lang="en-US" sz="1800" b="1" kern="1200" dirty="0">
                          <a:solidFill>
                            <a:schemeClr val="tx1">
                              <a:lumMod val="95000"/>
                              <a:lumOff val="5000"/>
                            </a:schemeClr>
                          </a:solidFill>
                          <a:effectLst/>
                          <a:latin typeface="+mn-lt"/>
                          <a:ea typeface="+mn-ea"/>
                          <a:cs typeface="+mn-cs"/>
                        </a:rPr>
                        <a:t> </a:t>
                      </a:r>
                    </a:p>
                    <a:p>
                      <a:pPr algn="just"/>
                      <a:r>
                        <a:rPr lang="en-US" sz="1800" b="1" u="sng" kern="1200" dirty="0">
                          <a:solidFill>
                            <a:schemeClr val="tx1">
                              <a:lumMod val="95000"/>
                              <a:lumOff val="5000"/>
                            </a:schemeClr>
                          </a:solidFill>
                          <a:effectLst/>
                          <a:latin typeface="+mn-lt"/>
                          <a:ea typeface="+mn-ea"/>
                          <a:cs typeface="+mn-cs"/>
                        </a:rPr>
                        <a:t>Read Operation:</a:t>
                      </a:r>
                      <a:endParaRPr lang="en-US" sz="1800" b="1" kern="1200" dirty="0">
                        <a:solidFill>
                          <a:schemeClr val="tx1">
                            <a:lumMod val="95000"/>
                            <a:lumOff val="5000"/>
                          </a:schemeClr>
                        </a:solidFill>
                        <a:effectLst/>
                        <a:latin typeface="+mn-lt"/>
                        <a:ea typeface="+mn-ea"/>
                        <a:cs typeface="+mn-cs"/>
                      </a:endParaRPr>
                    </a:p>
                    <a:p>
                      <a:pPr algn="just"/>
                      <a:r>
                        <a:rPr lang="en-US" sz="1800" b="1" kern="1200" dirty="0">
                          <a:solidFill>
                            <a:schemeClr val="tx1">
                              <a:lumMod val="95000"/>
                              <a:lumOff val="5000"/>
                            </a:schemeClr>
                          </a:solidFill>
                          <a:effectLst/>
                          <a:latin typeface="+mn-lt"/>
                          <a:ea typeface="+mn-ea"/>
                          <a:cs typeface="+mn-cs"/>
                        </a:rPr>
                        <a:t>During the write operation, Q' is connected to a conventional inverter consisting of PM3, NM4 and a pass-transistor or pass-gate consisting of PM4, NM5. When Q is '1' and Q' is '0' then PM3 of inverter circuit is on and '1' is passed as input from pass transistors and is read from '</a:t>
                      </a:r>
                      <a:r>
                        <a:rPr lang="en-US" sz="1800" b="1" kern="1200" dirty="0" err="1">
                          <a:solidFill>
                            <a:schemeClr val="tx1">
                              <a:lumMod val="95000"/>
                              <a:lumOff val="5000"/>
                            </a:schemeClr>
                          </a:solidFill>
                          <a:effectLst/>
                          <a:latin typeface="+mn-lt"/>
                          <a:ea typeface="+mn-ea"/>
                          <a:cs typeface="+mn-cs"/>
                        </a:rPr>
                        <a:t>Rdout</a:t>
                      </a:r>
                      <a:r>
                        <a:rPr lang="en-US" sz="1800" b="1" kern="1200" dirty="0">
                          <a:solidFill>
                            <a:schemeClr val="tx1">
                              <a:lumMod val="95000"/>
                              <a:lumOff val="5000"/>
                            </a:schemeClr>
                          </a:solidFill>
                          <a:effectLst/>
                          <a:latin typeface="+mn-lt"/>
                          <a:ea typeface="+mn-ea"/>
                          <a:cs typeface="+mn-cs"/>
                        </a:rPr>
                        <a:t>' while RE is '1' and REB is '0 ' to enable Pass Gate or Transmission Gate. When Q is '0' and Q' is '1' then NM4 is on and '0' is passed as the input of the pass transistors and is read from '</a:t>
                      </a:r>
                      <a:r>
                        <a:rPr lang="en-US" sz="1800" b="1" kern="1200" dirty="0" err="1">
                          <a:solidFill>
                            <a:schemeClr val="tx1">
                              <a:lumMod val="95000"/>
                              <a:lumOff val="5000"/>
                            </a:schemeClr>
                          </a:solidFill>
                          <a:effectLst/>
                          <a:latin typeface="+mn-lt"/>
                          <a:ea typeface="+mn-ea"/>
                          <a:cs typeface="+mn-cs"/>
                        </a:rPr>
                        <a:t>Rdout</a:t>
                      </a:r>
                      <a:r>
                        <a:rPr lang="en-US" sz="1800" b="1" kern="1200" dirty="0">
                          <a:solidFill>
                            <a:schemeClr val="tx1">
                              <a:lumMod val="95000"/>
                              <a:lumOff val="5000"/>
                            </a:schemeClr>
                          </a:solidFill>
                          <a:effectLst/>
                          <a:latin typeface="+mn-lt"/>
                          <a:ea typeface="+mn-ea"/>
                          <a:cs typeface="+mn-cs"/>
                        </a:rPr>
                        <a:t>' while RE is '1' and REB is ' 0' to activate the Pass Gate or the Transmission Gate.</a:t>
                      </a:r>
                    </a:p>
                    <a:p>
                      <a:endParaRPr lang="en-US" dirty="0">
                        <a:solidFill>
                          <a:schemeClr val="tx1">
                            <a:lumMod val="95000"/>
                            <a:lumOff val="5000"/>
                          </a:schemeClr>
                        </a:solidFill>
                      </a:endParaRPr>
                    </a:p>
                  </a:txBody>
                  <a:tcPr>
                    <a:noFill/>
                  </a:tcPr>
                </a:tc>
                <a:extLst>
                  <a:ext uri="{0D108BD9-81ED-4DB2-BD59-A6C34878D82A}">
                    <a16:rowId xmlns:a16="http://schemas.microsoft.com/office/drawing/2014/main" val="1390422442"/>
                  </a:ext>
                </a:extLst>
              </a:tr>
            </a:tbl>
          </a:graphicData>
        </a:graphic>
      </p:graphicFrame>
      <p:pic>
        <p:nvPicPr>
          <p:cNvPr id="2" name="Picture 1" descr="Schemertic">
            <a:extLst>
              <a:ext uri="{FF2B5EF4-FFF2-40B4-BE49-F238E27FC236}">
                <a16:creationId xmlns:a16="http://schemas.microsoft.com/office/drawing/2014/main" id="{D451BE83-6B4F-CB0E-5C0E-5526D4C8A3A3}"/>
              </a:ext>
            </a:extLst>
          </p:cNvPr>
          <p:cNvPicPr>
            <a:picLocks noChangeAspect="1"/>
          </p:cNvPicPr>
          <p:nvPr/>
        </p:nvPicPr>
        <p:blipFill rotWithShape="1">
          <a:blip r:embed="rId3"/>
          <a:srcRect l="14521" t="22228" b="4955"/>
          <a:stretch/>
        </p:blipFill>
        <p:spPr>
          <a:xfrm>
            <a:off x="6924394" y="748035"/>
            <a:ext cx="5267606" cy="3431394"/>
          </a:xfrm>
          <a:prstGeom prst="rect">
            <a:avLst/>
          </a:prstGeom>
        </p:spPr>
      </p:pic>
    </p:spTree>
    <p:extLst>
      <p:ext uri="{BB962C8B-B14F-4D97-AF65-F5344CB8AC3E}">
        <p14:creationId xmlns:p14="http://schemas.microsoft.com/office/powerpoint/2010/main" val="3248107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w="28575">
            <a:solidFill>
              <a:srgbClr val="FFC000"/>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2400" b="1" dirty="0">
                <a:solidFill>
                  <a:srgbClr val="98026D"/>
                </a:solidFill>
                <a:latin typeface="Times New Roman" panose="02020603050405020304" pitchFamily="18" charset="0"/>
                <a:cs typeface="Times New Roman" panose="02020603050405020304" pitchFamily="18" charset="0"/>
              </a:rPr>
            </a:br>
            <a:r>
              <a:rPr lang="en-US" sz="2400" b="1" dirty="0">
                <a:solidFill>
                  <a:srgbClr val="98026D"/>
                </a:solidFill>
                <a:latin typeface="Times New Roman" panose="02020603050405020304" pitchFamily="18" charset="0"/>
                <a:cs typeface="Times New Roman" panose="02020603050405020304" pitchFamily="18" charset="0"/>
              </a:rPr>
              <a:t>10T SRAM</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w="28575">
            <a:solidFill>
              <a:srgbClr val="FFC000"/>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16" name="Table 8">
            <a:extLst>
              <a:ext uri="{FF2B5EF4-FFF2-40B4-BE49-F238E27FC236}">
                <a16:creationId xmlns:a16="http://schemas.microsoft.com/office/drawing/2014/main" id="{AC61F076-E55C-BD8E-EDD4-2CC07251DC89}"/>
              </a:ext>
            </a:extLst>
          </p:cNvPr>
          <p:cNvGraphicFramePr>
            <a:graphicFrameLocks noGrp="1"/>
          </p:cNvGraphicFramePr>
          <p:nvPr/>
        </p:nvGraphicFramePr>
        <p:xfrm>
          <a:off x="2717654" y="3518538"/>
          <a:ext cx="2172134" cy="370840"/>
        </p:xfrm>
        <a:graphic>
          <a:graphicData uri="http://schemas.openxmlformats.org/drawingml/2006/table">
            <a:tbl>
              <a:tblPr firstRow="1" bandRow="1">
                <a:tableStyleId>{5C22544A-7EE6-4342-B048-85BDC9FD1C3A}</a:tableStyleId>
              </a:tblPr>
              <a:tblGrid>
                <a:gridCol w="2172134">
                  <a:extLst>
                    <a:ext uri="{9D8B030D-6E8A-4147-A177-3AD203B41FA5}">
                      <a16:colId xmlns:a16="http://schemas.microsoft.com/office/drawing/2014/main" val="2196261282"/>
                    </a:ext>
                  </a:extLst>
                </a:gridCol>
              </a:tblGrid>
              <a:tr h="370840">
                <a:tc>
                  <a:txBody>
                    <a:bodyPr/>
                    <a:lstStyle/>
                    <a:p>
                      <a:endParaRPr lang="en-US" dirty="0">
                        <a:solidFill>
                          <a:srgbClr val="002060"/>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65296573"/>
                  </a:ext>
                </a:extLst>
              </a:tr>
            </a:tbl>
          </a:graphicData>
        </a:graphic>
      </p:graphicFrame>
      <p:graphicFrame>
        <p:nvGraphicFramePr>
          <p:cNvPr id="29" name="Table 29">
            <a:extLst>
              <a:ext uri="{FF2B5EF4-FFF2-40B4-BE49-F238E27FC236}">
                <a16:creationId xmlns:a16="http://schemas.microsoft.com/office/drawing/2014/main" id="{B24BDA2A-D6C1-477B-F5E3-5F75F49792A0}"/>
              </a:ext>
            </a:extLst>
          </p:cNvPr>
          <p:cNvGraphicFramePr>
            <a:graphicFrameLocks noGrp="1"/>
          </p:cNvGraphicFramePr>
          <p:nvPr>
            <p:extLst>
              <p:ext uri="{D42A27DB-BD31-4B8C-83A1-F6EECF244321}">
                <p14:modId xmlns:p14="http://schemas.microsoft.com/office/powerpoint/2010/main" val="863521513"/>
              </p:ext>
            </p:extLst>
          </p:nvPr>
        </p:nvGraphicFramePr>
        <p:xfrm>
          <a:off x="314325" y="5969553"/>
          <a:ext cx="11734800" cy="370840"/>
        </p:xfrm>
        <a:graphic>
          <a:graphicData uri="http://schemas.openxmlformats.org/drawingml/2006/table">
            <a:tbl>
              <a:tblPr firstRow="1" bandRow="1">
                <a:tableStyleId>{5C22544A-7EE6-4342-B048-85BDC9FD1C3A}</a:tableStyleId>
              </a:tblPr>
              <a:tblGrid>
                <a:gridCol w="5867400">
                  <a:extLst>
                    <a:ext uri="{9D8B030D-6E8A-4147-A177-3AD203B41FA5}">
                      <a16:colId xmlns:a16="http://schemas.microsoft.com/office/drawing/2014/main" val="2042324546"/>
                    </a:ext>
                  </a:extLst>
                </a:gridCol>
                <a:gridCol w="5867400">
                  <a:extLst>
                    <a:ext uri="{9D8B030D-6E8A-4147-A177-3AD203B41FA5}">
                      <a16:colId xmlns:a16="http://schemas.microsoft.com/office/drawing/2014/main" val="3547442145"/>
                    </a:ext>
                  </a:extLst>
                </a:gridCol>
              </a:tblGrid>
              <a:tr h="370840">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Figure:10T SRAM </a:t>
                      </a: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Schemetic</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Diagram.</a:t>
                      </a:r>
                    </a:p>
                  </a:txBody>
                  <a:tcPr>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     Figure: Wave of 10T SRAM.</a:t>
                      </a:r>
                    </a:p>
                  </a:txBody>
                  <a:tcPr>
                    <a:noFill/>
                  </a:tcPr>
                </a:tc>
                <a:extLst>
                  <a:ext uri="{0D108BD9-81ED-4DB2-BD59-A6C34878D82A}">
                    <a16:rowId xmlns:a16="http://schemas.microsoft.com/office/drawing/2014/main" val="734655370"/>
                  </a:ext>
                </a:extLst>
              </a:tr>
            </a:tbl>
          </a:graphicData>
        </a:graphic>
      </p:graphicFrame>
      <p:pic>
        <p:nvPicPr>
          <p:cNvPr id="6" name="Picture 5" descr="Schemertic">
            <a:extLst>
              <a:ext uri="{FF2B5EF4-FFF2-40B4-BE49-F238E27FC236}">
                <a16:creationId xmlns:a16="http://schemas.microsoft.com/office/drawing/2014/main" id="{A97E8D53-BE04-F160-0237-6AE12570078B}"/>
              </a:ext>
            </a:extLst>
          </p:cNvPr>
          <p:cNvPicPr>
            <a:picLocks noChangeAspect="1"/>
          </p:cNvPicPr>
          <p:nvPr/>
        </p:nvPicPr>
        <p:blipFill>
          <a:blip r:embed="rId3"/>
          <a:stretch>
            <a:fillRect/>
          </a:stretch>
        </p:blipFill>
        <p:spPr>
          <a:xfrm>
            <a:off x="41562" y="931438"/>
            <a:ext cx="6070929" cy="4896207"/>
          </a:xfrm>
          <a:prstGeom prst="rect">
            <a:avLst/>
          </a:prstGeom>
        </p:spPr>
      </p:pic>
      <p:pic>
        <p:nvPicPr>
          <p:cNvPr id="9" name="Picture 8" descr="2">
            <a:extLst>
              <a:ext uri="{FF2B5EF4-FFF2-40B4-BE49-F238E27FC236}">
                <a16:creationId xmlns:a16="http://schemas.microsoft.com/office/drawing/2014/main" id="{86126524-06AE-ADBB-23F8-084735ECE3DA}"/>
              </a:ext>
            </a:extLst>
          </p:cNvPr>
          <p:cNvPicPr>
            <a:picLocks noChangeAspect="1"/>
          </p:cNvPicPr>
          <p:nvPr/>
        </p:nvPicPr>
        <p:blipFill>
          <a:blip r:embed="rId4"/>
          <a:stretch>
            <a:fillRect/>
          </a:stretch>
        </p:blipFill>
        <p:spPr>
          <a:xfrm>
            <a:off x="6358255" y="931438"/>
            <a:ext cx="5690870" cy="4896207"/>
          </a:xfrm>
          <a:prstGeom prst="rect">
            <a:avLst/>
          </a:prstGeom>
        </p:spPr>
      </p:pic>
    </p:spTree>
    <p:extLst>
      <p:ext uri="{BB962C8B-B14F-4D97-AF65-F5344CB8AC3E}">
        <p14:creationId xmlns:p14="http://schemas.microsoft.com/office/powerpoint/2010/main" val="2797356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4985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1800" b="1" dirty="0">
                <a:solidFill>
                  <a:srgbClr val="0070C0"/>
                </a:solidFill>
                <a:latin typeface="Times New Roman" panose="02020603050405020304" pitchFamily="18" charset="0"/>
                <a:cs typeface="Times New Roman" panose="02020603050405020304" pitchFamily="18" charset="0"/>
              </a:rPr>
            </a:br>
            <a:endParaRPr lang="en-US" sz="1800" b="1" dirty="0">
              <a:solidFill>
                <a:srgbClr val="0070C0"/>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393CC560-DE8C-FD60-6D0A-B6464A7DA8B2}"/>
              </a:ext>
            </a:extLst>
          </p:cNvPr>
          <p:cNvGraphicFramePr>
            <a:graphicFrameLocks noGrp="1"/>
          </p:cNvGraphicFramePr>
          <p:nvPr>
            <p:extLst>
              <p:ext uri="{D42A27DB-BD31-4B8C-83A1-F6EECF244321}">
                <p14:modId xmlns:p14="http://schemas.microsoft.com/office/powerpoint/2010/main" val="454923285"/>
              </p:ext>
            </p:extLst>
          </p:nvPr>
        </p:nvGraphicFramePr>
        <p:xfrm>
          <a:off x="5011593" y="231898"/>
          <a:ext cx="3094182" cy="457200"/>
        </p:xfrm>
        <a:graphic>
          <a:graphicData uri="http://schemas.openxmlformats.org/drawingml/2006/table">
            <a:tbl>
              <a:tblPr firstRow="1" bandRow="1">
                <a:tableStyleId>{5C22544A-7EE6-4342-B048-85BDC9FD1C3A}</a:tableStyleId>
              </a:tblPr>
              <a:tblGrid>
                <a:gridCol w="3094182">
                  <a:extLst>
                    <a:ext uri="{9D8B030D-6E8A-4147-A177-3AD203B41FA5}">
                      <a16:colId xmlns:a16="http://schemas.microsoft.com/office/drawing/2014/main" val="3003908165"/>
                    </a:ext>
                  </a:extLst>
                </a:gridCol>
              </a:tblGrid>
              <a:tr h="370840">
                <a:tc>
                  <a:txBody>
                    <a:bodyPr/>
                    <a:lstStyle/>
                    <a:p>
                      <a:r>
                        <a:rPr lang="en-US" sz="2400" dirty="0">
                          <a:solidFill>
                            <a:srgbClr val="C00000"/>
                          </a:solidFill>
                          <a:latin typeface="Californian FB" panose="0207040306080B030204" pitchFamily="18" charset="0"/>
                          <a:cs typeface="Times New Roman" panose="02020603050405020304" pitchFamily="18" charset="0"/>
                        </a:rPr>
                        <a:t>10T SRAM</a:t>
                      </a:r>
                    </a:p>
                  </a:txBody>
                  <a:tcPr>
                    <a:noFill/>
                  </a:tcPr>
                </a:tc>
                <a:extLst>
                  <a:ext uri="{0D108BD9-81ED-4DB2-BD59-A6C34878D82A}">
                    <a16:rowId xmlns:a16="http://schemas.microsoft.com/office/drawing/2014/main" val="763218648"/>
                  </a:ext>
                </a:extLst>
              </a:tr>
            </a:tbl>
          </a:graphicData>
        </a:graphic>
      </p:graphicFrame>
      <p:graphicFrame>
        <p:nvGraphicFramePr>
          <p:cNvPr id="10" name="Table 29">
            <a:extLst>
              <a:ext uri="{FF2B5EF4-FFF2-40B4-BE49-F238E27FC236}">
                <a16:creationId xmlns:a16="http://schemas.microsoft.com/office/drawing/2014/main" id="{781C54A2-AB60-72C2-2285-2FC79DD7AA35}"/>
              </a:ext>
            </a:extLst>
          </p:cNvPr>
          <p:cNvGraphicFramePr>
            <a:graphicFrameLocks noGrp="1"/>
          </p:cNvGraphicFramePr>
          <p:nvPr>
            <p:extLst>
              <p:ext uri="{D42A27DB-BD31-4B8C-83A1-F6EECF244321}">
                <p14:modId xmlns:p14="http://schemas.microsoft.com/office/powerpoint/2010/main" val="3613199802"/>
              </p:ext>
            </p:extLst>
          </p:nvPr>
        </p:nvGraphicFramePr>
        <p:xfrm>
          <a:off x="314325" y="5969553"/>
          <a:ext cx="11734800" cy="370840"/>
        </p:xfrm>
        <a:graphic>
          <a:graphicData uri="http://schemas.openxmlformats.org/drawingml/2006/table">
            <a:tbl>
              <a:tblPr firstRow="1" bandRow="1">
                <a:tableStyleId>{5C22544A-7EE6-4342-B048-85BDC9FD1C3A}</a:tableStyleId>
              </a:tblPr>
              <a:tblGrid>
                <a:gridCol w="5867400">
                  <a:extLst>
                    <a:ext uri="{9D8B030D-6E8A-4147-A177-3AD203B41FA5}">
                      <a16:colId xmlns:a16="http://schemas.microsoft.com/office/drawing/2014/main" val="2042324546"/>
                    </a:ext>
                  </a:extLst>
                </a:gridCol>
                <a:gridCol w="5867400">
                  <a:extLst>
                    <a:ext uri="{9D8B030D-6E8A-4147-A177-3AD203B41FA5}">
                      <a16:colId xmlns:a16="http://schemas.microsoft.com/office/drawing/2014/main" val="3547442145"/>
                    </a:ext>
                  </a:extLst>
                </a:gridCol>
              </a:tblGrid>
              <a:tr h="370840">
                <a:tc>
                  <a:txBody>
                    <a:bodyPr/>
                    <a:lstStyle/>
                    <a:p>
                      <a:r>
                        <a:rPr lang="en-US" dirty="0" err="1">
                          <a:solidFill>
                            <a:srgbClr val="0070C0"/>
                          </a:solidFill>
                          <a:latin typeface="Times New Roman" panose="02020603050405020304" pitchFamily="18" charset="0"/>
                          <a:cs typeface="Times New Roman" panose="02020603050405020304" pitchFamily="18" charset="0"/>
                        </a:rPr>
                        <a:t>Figure:Propagation</a:t>
                      </a:r>
                      <a:r>
                        <a:rPr lang="en-US" dirty="0">
                          <a:solidFill>
                            <a:srgbClr val="0070C0"/>
                          </a:solidFill>
                          <a:latin typeface="Times New Roman" panose="02020603050405020304" pitchFamily="18" charset="0"/>
                          <a:cs typeface="Times New Roman" panose="02020603050405020304" pitchFamily="18" charset="0"/>
                        </a:rPr>
                        <a:t> Delay for 10T SRAM.</a:t>
                      </a:r>
                    </a:p>
                  </a:txBody>
                  <a:tcPr>
                    <a:noFill/>
                  </a:tcPr>
                </a:tc>
                <a:tc>
                  <a:txBody>
                    <a:bodyPr/>
                    <a:lstStyle/>
                    <a:p>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Figure:Average</a:t>
                      </a:r>
                      <a:r>
                        <a:rPr lang="en-US" dirty="0">
                          <a:solidFill>
                            <a:srgbClr val="0070C0"/>
                          </a:solidFill>
                          <a:latin typeface="Times New Roman" panose="02020603050405020304" pitchFamily="18" charset="0"/>
                          <a:cs typeface="Times New Roman" panose="02020603050405020304" pitchFamily="18" charset="0"/>
                        </a:rPr>
                        <a:t> power calculation for 10T SRAM.</a:t>
                      </a:r>
                    </a:p>
                  </a:txBody>
                  <a:tcPr>
                    <a:noFill/>
                  </a:tcPr>
                </a:tc>
                <a:extLst>
                  <a:ext uri="{0D108BD9-81ED-4DB2-BD59-A6C34878D82A}">
                    <a16:rowId xmlns:a16="http://schemas.microsoft.com/office/drawing/2014/main" val="734655370"/>
                  </a:ext>
                </a:extLst>
              </a:tr>
            </a:tbl>
          </a:graphicData>
        </a:graphic>
      </p:graphicFrame>
      <p:pic>
        <p:nvPicPr>
          <p:cNvPr id="4" name="Picture 3" descr="3">
            <a:extLst>
              <a:ext uri="{FF2B5EF4-FFF2-40B4-BE49-F238E27FC236}">
                <a16:creationId xmlns:a16="http://schemas.microsoft.com/office/drawing/2014/main" id="{87588BC5-59EA-3DEA-86D3-79009798F4C3}"/>
              </a:ext>
            </a:extLst>
          </p:cNvPr>
          <p:cNvPicPr>
            <a:picLocks noChangeAspect="1"/>
          </p:cNvPicPr>
          <p:nvPr/>
        </p:nvPicPr>
        <p:blipFill>
          <a:blip r:embed="rId3"/>
          <a:stretch>
            <a:fillRect/>
          </a:stretch>
        </p:blipFill>
        <p:spPr>
          <a:xfrm>
            <a:off x="0" y="813898"/>
            <a:ext cx="6023992" cy="4656671"/>
          </a:xfrm>
          <a:prstGeom prst="rect">
            <a:avLst/>
          </a:prstGeom>
        </p:spPr>
      </p:pic>
      <p:pic>
        <p:nvPicPr>
          <p:cNvPr id="6" name="Picture 5" descr="4">
            <a:extLst>
              <a:ext uri="{FF2B5EF4-FFF2-40B4-BE49-F238E27FC236}">
                <a16:creationId xmlns:a16="http://schemas.microsoft.com/office/drawing/2014/main" id="{846E67AC-423B-A287-2556-1B9559F4B640}"/>
              </a:ext>
            </a:extLst>
          </p:cNvPr>
          <p:cNvPicPr>
            <a:picLocks noChangeAspect="1"/>
          </p:cNvPicPr>
          <p:nvPr/>
        </p:nvPicPr>
        <p:blipFill>
          <a:blip r:embed="rId4"/>
          <a:stretch>
            <a:fillRect/>
          </a:stretch>
        </p:blipFill>
        <p:spPr>
          <a:xfrm>
            <a:off x="6181725" y="813898"/>
            <a:ext cx="5867400" cy="4656669"/>
          </a:xfrm>
          <a:prstGeom prst="rect">
            <a:avLst/>
          </a:prstGeom>
        </p:spPr>
      </p:pic>
    </p:spTree>
    <p:extLst>
      <p:ext uri="{BB962C8B-B14F-4D97-AF65-F5344CB8AC3E}">
        <p14:creationId xmlns:p14="http://schemas.microsoft.com/office/powerpoint/2010/main" val="3600342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4985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1800" b="1" dirty="0">
                <a:solidFill>
                  <a:srgbClr val="0070C0"/>
                </a:solidFill>
                <a:latin typeface="Times New Roman" panose="02020603050405020304" pitchFamily="18" charset="0"/>
                <a:cs typeface="Times New Roman" panose="02020603050405020304" pitchFamily="18" charset="0"/>
              </a:rPr>
            </a:br>
            <a:endParaRPr lang="en-US" sz="1800" b="1" dirty="0">
              <a:solidFill>
                <a:srgbClr val="0070C0"/>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393CC560-DE8C-FD60-6D0A-B6464A7DA8B2}"/>
              </a:ext>
            </a:extLst>
          </p:cNvPr>
          <p:cNvGraphicFramePr>
            <a:graphicFrameLocks noGrp="1"/>
          </p:cNvGraphicFramePr>
          <p:nvPr>
            <p:extLst>
              <p:ext uri="{D42A27DB-BD31-4B8C-83A1-F6EECF244321}">
                <p14:modId xmlns:p14="http://schemas.microsoft.com/office/powerpoint/2010/main" val="3051861030"/>
              </p:ext>
            </p:extLst>
          </p:nvPr>
        </p:nvGraphicFramePr>
        <p:xfrm>
          <a:off x="5011593" y="231898"/>
          <a:ext cx="3094182" cy="457200"/>
        </p:xfrm>
        <a:graphic>
          <a:graphicData uri="http://schemas.openxmlformats.org/drawingml/2006/table">
            <a:tbl>
              <a:tblPr firstRow="1" bandRow="1">
                <a:tableStyleId>{5C22544A-7EE6-4342-B048-85BDC9FD1C3A}</a:tableStyleId>
              </a:tblPr>
              <a:tblGrid>
                <a:gridCol w="3094182">
                  <a:extLst>
                    <a:ext uri="{9D8B030D-6E8A-4147-A177-3AD203B41FA5}">
                      <a16:colId xmlns:a16="http://schemas.microsoft.com/office/drawing/2014/main" val="3003908165"/>
                    </a:ext>
                  </a:extLst>
                </a:gridCol>
              </a:tblGrid>
              <a:tr h="370840">
                <a:tc>
                  <a:txBody>
                    <a:bodyPr/>
                    <a:lstStyle/>
                    <a:p>
                      <a:r>
                        <a:rPr lang="en-US" sz="2400" dirty="0">
                          <a:solidFill>
                            <a:schemeClr val="accent2">
                              <a:lumMod val="50000"/>
                            </a:schemeClr>
                          </a:solidFill>
                          <a:latin typeface="Californian FB" panose="0207040306080B030204" pitchFamily="18" charset="0"/>
                          <a:cs typeface="Times New Roman" panose="02020603050405020304" pitchFamily="18" charset="0"/>
                        </a:rPr>
                        <a:t>10T SRAM</a:t>
                      </a:r>
                    </a:p>
                  </a:txBody>
                  <a:tcPr>
                    <a:noFill/>
                  </a:tcPr>
                </a:tc>
                <a:extLst>
                  <a:ext uri="{0D108BD9-81ED-4DB2-BD59-A6C34878D82A}">
                    <a16:rowId xmlns:a16="http://schemas.microsoft.com/office/drawing/2014/main" val="763218648"/>
                  </a:ext>
                </a:extLst>
              </a:tr>
            </a:tbl>
          </a:graphicData>
        </a:graphic>
      </p:graphicFrame>
      <p:graphicFrame>
        <p:nvGraphicFramePr>
          <p:cNvPr id="10" name="Table 29">
            <a:extLst>
              <a:ext uri="{FF2B5EF4-FFF2-40B4-BE49-F238E27FC236}">
                <a16:creationId xmlns:a16="http://schemas.microsoft.com/office/drawing/2014/main" id="{781C54A2-AB60-72C2-2285-2FC79DD7AA35}"/>
              </a:ext>
            </a:extLst>
          </p:cNvPr>
          <p:cNvGraphicFramePr>
            <a:graphicFrameLocks noGrp="1"/>
          </p:cNvGraphicFramePr>
          <p:nvPr>
            <p:extLst>
              <p:ext uri="{D42A27DB-BD31-4B8C-83A1-F6EECF244321}">
                <p14:modId xmlns:p14="http://schemas.microsoft.com/office/powerpoint/2010/main" val="4260424327"/>
              </p:ext>
            </p:extLst>
          </p:nvPr>
        </p:nvGraphicFramePr>
        <p:xfrm>
          <a:off x="314325" y="5969553"/>
          <a:ext cx="11734800" cy="370840"/>
        </p:xfrm>
        <a:graphic>
          <a:graphicData uri="http://schemas.openxmlformats.org/drawingml/2006/table">
            <a:tbl>
              <a:tblPr firstRow="1" bandRow="1">
                <a:tableStyleId>{5C22544A-7EE6-4342-B048-85BDC9FD1C3A}</a:tableStyleId>
              </a:tblPr>
              <a:tblGrid>
                <a:gridCol w="5867400">
                  <a:extLst>
                    <a:ext uri="{9D8B030D-6E8A-4147-A177-3AD203B41FA5}">
                      <a16:colId xmlns:a16="http://schemas.microsoft.com/office/drawing/2014/main" val="2042324546"/>
                    </a:ext>
                  </a:extLst>
                </a:gridCol>
                <a:gridCol w="5867400">
                  <a:extLst>
                    <a:ext uri="{9D8B030D-6E8A-4147-A177-3AD203B41FA5}">
                      <a16:colId xmlns:a16="http://schemas.microsoft.com/office/drawing/2014/main" val="3547442145"/>
                    </a:ext>
                  </a:extLst>
                </a:gridCol>
              </a:tblGrid>
              <a:tr h="370840">
                <a:tc>
                  <a:txBody>
                    <a:bodyPr/>
                    <a:lstStyle/>
                    <a:p>
                      <a:r>
                        <a:rPr lang="en-US" dirty="0" err="1">
                          <a:solidFill>
                            <a:srgbClr val="98026D"/>
                          </a:solidFill>
                          <a:latin typeface="Times New Roman" panose="02020603050405020304" pitchFamily="18" charset="0"/>
                          <a:cs typeface="Times New Roman" panose="02020603050405020304" pitchFamily="18" charset="0"/>
                        </a:rPr>
                        <a:t>Figure:Layout</a:t>
                      </a:r>
                      <a:r>
                        <a:rPr lang="en-US" dirty="0">
                          <a:solidFill>
                            <a:srgbClr val="98026D"/>
                          </a:solidFill>
                          <a:latin typeface="Times New Roman" panose="02020603050405020304" pitchFamily="18" charset="0"/>
                          <a:cs typeface="Times New Roman" panose="02020603050405020304" pitchFamily="18" charset="0"/>
                        </a:rPr>
                        <a:t> with No DRC Error for 10T SRAM.</a:t>
                      </a:r>
                    </a:p>
                  </a:txBody>
                  <a:tcPr>
                    <a:noFill/>
                  </a:tcPr>
                </a:tc>
                <a:tc>
                  <a:txBody>
                    <a:bodyPr/>
                    <a:lstStyle/>
                    <a:p>
                      <a:r>
                        <a:rPr lang="en-US" dirty="0">
                          <a:solidFill>
                            <a:srgbClr val="98026D"/>
                          </a:solidFill>
                          <a:latin typeface="Times New Roman" panose="02020603050405020304" pitchFamily="18" charset="0"/>
                          <a:cs typeface="Times New Roman" panose="02020603050405020304" pitchFamily="18" charset="0"/>
                        </a:rPr>
                        <a:t>     </a:t>
                      </a:r>
                      <a:r>
                        <a:rPr lang="en-US" dirty="0" err="1">
                          <a:solidFill>
                            <a:srgbClr val="98026D"/>
                          </a:solidFill>
                          <a:latin typeface="Times New Roman" panose="02020603050405020304" pitchFamily="18" charset="0"/>
                          <a:cs typeface="Times New Roman" panose="02020603050405020304" pitchFamily="18" charset="0"/>
                        </a:rPr>
                        <a:t>Figure:LVS</a:t>
                      </a:r>
                      <a:r>
                        <a:rPr lang="en-US" dirty="0">
                          <a:solidFill>
                            <a:srgbClr val="98026D"/>
                          </a:solidFill>
                          <a:latin typeface="Times New Roman" panose="02020603050405020304" pitchFamily="18" charset="0"/>
                          <a:cs typeface="Times New Roman" panose="02020603050405020304" pitchFamily="18" charset="0"/>
                        </a:rPr>
                        <a:t> Checking for 10T SRAM.</a:t>
                      </a:r>
                    </a:p>
                  </a:txBody>
                  <a:tcPr>
                    <a:noFill/>
                  </a:tcPr>
                </a:tc>
                <a:extLst>
                  <a:ext uri="{0D108BD9-81ED-4DB2-BD59-A6C34878D82A}">
                    <a16:rowId xmlns:a16="http://schemas.microsoft.com/office/drawing/2014/main" val="734655370"/>
                  </a:ext>
                </a:extLst>
              </a:tr>
            </a:tbl>
          </a:graphicData>
        </a:graphic>
      </p:graphicFrame>
      <p:pic>
        <p:nvPicPr>
          <p:cNvPr id="5" name="Picture 4" descr="Layout_DRC">
            <a:extLst>
              <a:ext uri="{FF2B5EF4-FFF2-40B4-BE49-F238E27FC236}">
                <a16:creationId xmlns:a16="http://schemas.microsoft.com/office/drawing/2014/main" id="{76C776CA-82D0-78BF-7011-005CEDF96968}"/>
              </a:ext>
            </a:extLst>
          </p:cNvPr>
          <p:cNvPicPr>
            <a:picLocks noChangeAspect="1"/>
          </p:cNvPicPr>
          <p:nvPr/>
        </p:nvPicPr>
        <p:blipFill>
          <a:blip r:embed="rId3"/>
          <a:stretch>
            <a:fillRect/>
          </a:stretch>
        </p:blipFill>
        <p:spPr>
          <a:xfrm>
            <a:off x="0" y="778122"/>
            <a:ext cx="6136439" cy="4654802"/>
          </a:xfrm>
          <a:prstGeom prst="rect">
            <a:avLst/>
          </a:prstGeom>
        </p:spPr>
      </p:pic>
      <p:pic>
        <p:nvPicPr>
          <p:cNvPr id="6" name="Picture 5" descr="Layout_LVS">
            <a:extLst>
              <a:ext uri="{FF2B5EF4-FFF2-40B4-BE49-F238E27FC236}">
                <a16:creationId xmlns:a16="http://schemas.microsoft.com/office/drawing/2014/main" id="{939CC9B5-5728-8385-8B82-CAB28FD0A831}"/>
              </a:ext>
            </a:extLst>
          </p:cNvPr>
          <p:cNvPicPr>
            <a:picLocks noChangeAspect="1"/>
          </p:cNvPicPr>
          <p:nvPr/>
        </p:nvPicPr>
        <p:blipFill>
          <a:blip r:embed="rId4"/>
          <a:stretch>
            <a:fillRect/>
          </a:stretch>
        </p:blipFill>
        <p:spPr>
          <a:xfrm>
            <a:off x="6307138" y="778122"/>
            <a:ext cx="5741988" cy="4654801"/>
          </a:xfrm>
          <a:prstGeom prst="rect">
            <a:avLst/>
          </a:prstGeom>
        </p:spPr>
      </p:pic>
    </p:spTree>
    <p:extLst>
      <p:ext uri="{BB962C8B-B14F-4D97-AF65-F5344CB8AC3E}">
        <p14:creationId xmlns:p14="http://schemas.microsoft.com/office/powerpoint/2010/main" val="2408177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4985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1800" b="1" dirty="0">
                <a:solidFill>
                  <a:srgbClr val="0070C0"/>
                </a:solidFill>
                <a:latin typeface="Times New Roman" panose="02020603050405020304" pitchFamily="18" charset="0"/>
                <a:cs typeface="Times New Roman" panose="02020603050405020304" pitchFamily="18" charset="0"/>
              </a:rPr>
            </a:br>
            <a:endParaRPr lang="en-US" sz="1800" b="1" dirty="0">
              <a:solidFill>
                <a:srgbClr val="0070C0"/>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393CC560-DE8C-FD60-6D0A-B6464A7DA8B2}"/>
              </a:ext>
            </a:extLst>
          </p:cNvPr>
          <p:cNvGraphicFramePr>
            <a:graphicFrameLocks noGrp="1"/>
          </p:cNvGraphicFramePr>
          <p:nvPr>
            <p:extLst>
              <p:ext uri="{D42A27DB-BD31-4B8C-83A1-F6EECF244321}">
                <p14:modId xmlns:p14="http://schemas.microsoft.com/office/powerpoint/2010/main" val="1195991048"/>
              </p:ext>
            </p:extLst>
          </p:nvPr>
        </p:nvGraphicFramePr>
        <p:xfrm>
          <a:off x="5011593" y="231898"/>
          <a:ext cx="3094182" cy="457200"/>
        </p:xfrm>
        <a:graphic>
          <a:graphicData uri="http://schemas.openxmlformats.org/drawingml/2006/table">
            <a:tbl>
              <a:tblPr firstRow="1" bandRow="1">
                <a:tableStyleId>{5C22544A-7EE6-4342-B048-85BDC9FD1C3A}</a:tableStyleId>
              </a:tblPr>
              <a:tblGrid>
                <a:gridCol w="3094182">
                  <a:extLst>
                    <a:ext uri="{9D8B030D-6E8A-4147-A177-3AD203B41FA5}">
                      <a16:colId xmlns:a16="http://schemas.microsoft.com/office/drawing/2014/main" val="3003908165"/>
                    </a:ext>
                  </a:extLst>
                </a:gridCol>
              </a:tblGrid>
              <a:tr h="370840">
                <a:tc>
                  <a:txBody>
                    <a:bodyPr/>
                    <a:lstStyle/>
                    <a:p>
                      <a:r>
                        <a:rPr lang="en-US" sz="2400" dirty="0">
                          <a:solidFill>
                            <a:srgbClr val="C00000"/>
                          </a:solidFill>
                          <a:latin typeface="Times New Roman" panose="02020603050405020304" pitchFamily="18" charset="0"/>
                          <a:cs typeface="Times New Roman" panose="02020603050405020304" pitchFamily="18" charset="0"/>
                        </a:rPr>
                        <a:t>10T SRAM</a:t>
                      </a:r>
                    </a:p>
                  </a:txBody>
                  <a:tcPr>
                    <a:noFill/>
                  </a:tcPr>
                </a:tc>
                <a:extLst>
                  <a:ext uri="{0D108BD9-81ED-4DB2-BD59-A6C34878D82A}">
                    <a16:rowId xmlns:a16="http://schemas.microsoft.com/office/drawing/2014/main" val="763218648"/>
                  </a:ext>
                </a:extLst>
              </a:tr>
            </a:tbl>
          </a:graphicData>
        </a:graphic>
      </p:graphicFrame>
      <p:graphicFrame>
        <p:nvGraphicFramePr>
          <p:cNvPr id="3" name="Table 3">
            <a:extLst>
              <a:ext uri="{FF2B5EF4-FFF2-40B4-BE49-F238E27FC236}">
                <a16:creationId xmlns:a16="http://schemas.microsoft.com/office/drawing/2014/main" id="{05D4764E-20BE-AF44-4C7E-BD4988B52866}"/>
              </a:ext>
            </a:extLst>
          </p:cNvPr>
          <p:cNvGraphicFramePr>
            <a:graphicFrameLocks noGrp="1"/>
          </p:cNvGraphicFramePr>
          <p:nvPr>
            <p:extLst>
              <p:ext uri="{D42A27DB-BD31-4B8C-83A1-F6EECF244321}">
                <p14:modId xmlns:p14="http://schemas.microsoft.com/office/powerpoint/2010/main" val="4151899715"/>
              </p:ext>
            </p:extLst>
          </p:nvPr>
        </p:nvGraphicFramePr>
        <p:xfrm>
          <a:off x="66676" y="737093"/>
          <a:ext cx="12058648" cy="1127912"/>
        </p:xfrm>
        <a:graphic>
          <a:graphicData uri="http://schemas.openxmlformats.org/drawingml/2006/table">
            <a:tbl>
              <a:tblPr firstRow="1" bandRow="1">
                <a:tableStyleId>{5C22544A-7EE6-4342-B048-85BDC9FD1C3A}</a:tableStyleId>
              </a:tblPr>
              <a:tblGrid>
                <a:gridCol w="1507331">
                  <a:extLst>
                    <a:ext uri="{9D8B030D-6E8A-4147-A177-3AD203B41FA5}">
                      <a16:colId xmlns:a16="http://schemas.microsoft.com/office/drawing/2014/main" val="3746593986"/>
                    </a:ext>
                  </a:extLst>
                </a:gridCol>
                <a:gridCol w="1507331">
                  <a:extLst>
                    <a:ext uri="{9D8B030D-6E8A-4147-A177-3AD203B41FA5}">
                      <a16:colId xmlns:a16="http://schemas.microsoft.com/office/drawing/2014/main" val="1680725012"/>
                    </a:ext>
                  </a:extLst>
                </a:gridCol>
                <a:gridCol w="1507331">
                  <a:extLst>
                    <a:ext uri="{9D8B030D-6E8A-4147-A177-3AD203B41FA5}">
                      <a16:colId xmlns:a16="http://schemas.microsoft.com/office/drawing/2014/main" val="2674572438"/>
                    </a:ext>
                  </a:extLst>
                </a:gridCol>
                <a:gridCol w="1507331">
                  <a:extLst>
                    <a:ext uri="{9D8B030D-6E8A-4147-A177-3AD203B41FA5}">
                      <a16:colId xmlns:a16="http://schemas.microsoft.com/office/drawing/2014/main" val="1825022972"/>
                    </a:ext>
                  </a:extLst>
                </a:gridCol>
                <a:gridCol w="1657351">
                  <a:extLst>
                    <a:ext uri="{9D8B030D-6E8A-4147-A177-3AD203B41FA5}">
                      <a16:colId xmlns:a16="http://schemas.microsoft.com/office/drawing/2014/main" val="775000940"/>
                    </a:ext>
                  </a:extLst>
                </a:gridCol>
                <a:gridCol w="1357311">
                  <a:extLst>
                    <a:ext uri="{9D8B030D-6E8A-4147-A177-3AD203B41FA5}">
                      <a16:colId xmlns:a16="http://schemas.microsoft.com/office/drawing/2014/main" val="3540029125"/>
                    </a:ext>
                  </a:extLst>
                </a:gridCol>
                <a:gridCol w="1507331">
                  <a:extLst>
                    <a:ext uri="{9D8B030D-6E8A-4147-A177-3AD203B41FA5}">
                      <a16:colId xmlns:a16="http://schemas.microsoft.com/office/drawing/2014/main" val="2836205351"/>
                    </a:ext>
                  </a:extLst>
                </a:gridCol>
                <a:gridCol w="1507331">
                  <a:extLst>
                    <a:ext uri="{9D8B030D-6E8A-4147-A177-3AD203B41FA5}">
                      <a16:colId xmlns:a16="http://schemas.microsoft.com/office/drawing/2014/main" val="858555544"/>
                    </a:ext>
                  </a:extLst>
                </a:gridCol>
              </a:tblGrid>
              <a:tr h="691658">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Propagation delay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Average power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Power delay 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Cell Area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NO. of Transistor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No.of</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DRC Errors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No. of LVS Mismatches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7069523"/>
                  </a:ext>
                </a:extLst>
              </a:tr>
              <a:tr h="436254">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10T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15.19E-12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207.2E-9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3.147E-19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27.792</a:t>
                      </a:r>
                      <a:r>
                        <a:rPr lang="en-US" sz="1800" kern="1200" dirty="0">
                          <a:solidFill>
                            <a:schemeClr val="dk1"/>
                          </a:solidFill>
                          <a:effectLst/>
                          <a:latin typeface="+mn-lt"/>
                          <a:ea typeface="+mn-ea"/>
                          <a:cs typeface="+mn-cs"/>
                        </a:rPr>
                        <a:t>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(um^2)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466071"/>
                  </a:ext>
                </a:extLst>
              </a:tr>
            </a:tbl>
          </a:graphicData>
        </a:graphic>
      </p:graphicFrame>
      <p:graphicFrame>
        <p:nvGraphicFramePr>
          <p:cNvPr id="6" name="Table 8">
            <a:extLst>
              <a:ext uri="{FF2B5EF4-FFF2-40B4-BE49-F238E27FC236}">
                <a16:creationId xmlns:a16="http://schemas.microsoft.com/office/drawing/2014/main" id="{5962712D-8393-D93A-73F7-C93ADC7AB5FE}"/>
              </a:ext>
            </a:extLst>
          </p:cNvPr>
          <p:cNvGraphicFramePr>
            <a:graphicFrameLocks noGrp="1"/>
          </p:cNvGraphicFramePr>
          <p:nvPr>
            <p:extLst>
              <p:ext uri="{D42A27DB-BD31-4B8C-83A1-F6EECF244321}">
                <p14:modId xmlns:p14="http://schemas.microsoft.com/office/powerpoint/2010/main" val="1406546200"/>
              </p:ext>
            </p:extLst>
          </p:nvPr>
        </p:nvGraphicFramePr>
        <p:xfrm>
          <a:off x="3460750" y="6345604"/>
          <a:ext cx="8128000" cy="36576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032584002"/>
                    </a:ext>
                  </a:extLst>
                </a:gridCol>
              </a:tblGrid>
              <a:tr h="235209">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Figure: Cell Area of  10T SRAM</a:t>
                      </a:r>
                    </a:p>
                  </a:txBody>
                  <a:tcPr>
                    <a:noFill/>
                  </a:tcPr>
                </a:tc>
                <a:extLst>
                  <a:ext uri="{0D108BD9-81ED-4DB2-BD59-A6C34878D82A}">
                    <a16:rowId xmlns:a16="http://schemas.microsoft.com/office/drawing/2014/main" val="1915603154"/>
                  </a:ext>
                </a:extLst>
              </a:tr>
            </a:tbl>
          </a:graphicData>
        </a:graphic>
      </p:graphicFrame>
      <p:pic>
        <p:nvPicPr>
          <p:cNvPr id="5" name="Picture 4" descr="Cell_area">
            <a:extLst>
              <a:ext uri="{FF2B5EF4-FFF2-40B4-BE49-F238E27FC236}">
                <a16:creationId xmlns:a16="http://schemas.microsoft.com/office/drawing/2014/main" id="{D029D1B4-236B-7C1E-8790-D217F93641AF}"/>
              </a:ext>
            </a:extLst>
          </p:cNvPr>
          <p:cNvPicPr>
            <a:picLocks noChangeAspect="1"/>
          </p:cNvPicPr>
          <p:nvPr/>
        </p:nvPicPr>
        <p:blipFill>
          <a:blip r:embed="rId3"/>
          <a:stretch>
            <a:fillRect/>
          </a:stretch>
        </p:blipFill>
        <p:spPr>
          <a:xfrm>
            <a:off x="1352551" y="2239992"/>
            <a:ext cx="8410574" cy="3970308"/>
          </a:xfrm>
          <a:prstGeom prst="rect">
            <a:avLst/>
          </a:prstGeom>
        </p:spPr>
      </p:pic>
    </p:spTree>
    <p:extLst>
      <p:ext uri="{BB962C8B-B14F-4D97-AF65-F5344CB8AC3E}">
        <p14:creationId xmlns:p14="http://schemas.microsoft.com/office/powerpoint/2010/main" val="2285645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4985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1800" b="1" dirty="0">
                <a:solidFill>
                  <a:srgbClr val="0070C0"/>
                </a:solidFill>
                <a:latin typeface="Times New Roman" panose="02020603050405020304" pitchFamily="18" charset="0"/>
                <a:cs typeface="Times New Roman" panose="02020603050405020304" pitchFamily="18" charset="0"/>
              </a:rPr>
            </a:br>
            <a:endParaRPr lang="en-US" sz="1800" b="1" dirty="0">
              <a:solidFill>
                <a:srgbClr val="0070C0"/>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393CC560-DE8C-FD60-6D0A-B6464A7DA8B2}"/>
              </a:ext>
            </a:extLst>
          </p:cNvPr>
          <p:cNvGraphicFramePr>
            <a:graphicFrameLocks noGrp="1"/>
          </p:cNvGraphicFramePr>
          <p:nvPr>
            <p:extLst>
              <p:ext uri="{D42A27DB-BD31-4B8C-83A1-F6EECF244321}">
                <p14:modId xmlns:p14="http://schemas.microsoft.com/office/powerpoint/2010/main" val="4033420780"/>
              </p:ext>
            </p:extLst>
          </p:nvPr>
        </p:nvGraphicFramePr>
        <p:xfrm>
          <a:off x="5011593" y="231898"/>
          <a:ext cx="3094182" cy="457200"/>
        </p:xfrm>
        <a:graphic>
          <a:graphicData uri="http://schemas.openxmlformats.org/drawingml/2006/table">
            <a:tbl>
              <a:tblPr firstRow="1" bandRow="1">
                <a:tableStyleId>{5C22544A-7EE6-4342-B048-85BDC9FD1C3A}</a:tableStyleId>
              </a:tblPr>
              <a:tblGrid>
                <a:gridCol w="3094182">
                  <a:extLst>
                    <a:ext uri="{9D8B030D-6E8A-4147-A177-3AD203B41FA5}">
                      <a16:colId xmlns:a16="http://schemas.microsoft.com/office/drawing/2014/main" val="3003908165"/>
                    </a:ext>
                  </a:extLst>
                </a:gridCol>
              </a:tblGrid>
              <a:tr h="370840">
                <a:tc>
                  <a:txBody>
                    <a:bodyPr/>
                    <a:lstStyle/>
                    <a:p>
                      <a:r>
                        <a:rPr lang="en-US" sz="2400" dirty="0" err="1">
                          <a:solidFill>
                            <a:srgbClr val="C00000"/>
                          </a:solidFill>
                          <a:latin typeface="Times New Roman" panose="02020603050405020304" pitchFamily="18" charset="0"/>
                          <a:cs typeface="Times New Roman" panose="02020603050405020304" pitchFamily="18" charset="0"/>
                        </a:rPr>
                        <a:t>Conlcusion</a:t>
                      </a:r>
                      <a:endParaRPr lang="en-US" sz="2400" dirty="0">
                        <a:solidFill>
                          <a:srgbClr val="C00000"/>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763218648"/>
                  </a:ext>
                </a:extLst>
              </a:tr>
            </a:tbl>
          </a:graphicData>
        </a:graphic>
      </p:graphicFrame>
      <p:graphicFrame>
        <p:nvGraphicFramePr>
          <p:cNvPr id="3" name="Table 3">
            <a:extLst>
              <a:ext uri="{FF2B5EF4-FFF2-40B4-BE49-F238E27FC236}">
                <a16:creationId xmlns:a16="http://schemas.microsoft.com/office/drawing/2014/main" id="{05D4764E-20BE-AF44-4C7E-BD4988B52866}"/>
              </a:ext>
            </a:extLst>
          </p:cNvPr>
          <p:cNvGraphicFramePr>
            <a:graphicFrameLocks noGrp="1"/>
          </p:cNvGraphicFramePr>
          <p:nvPr>
            <p:extLst>
              <p:ext uri="{D42A27DB-BD31-4B8C-83A1-F6EECF244321}">
                <p14:modId xmlns:p14="http://schemas.microsoft.com/office/powerpoint/2010/main" val="2839536155"/>
              </p:ext>
            </p:extLst>
          </p:nvPr>
        </p:nvGraphicFramePr>
        <p:xfrm>
          <a:off x="2586035" y="4743851"/>
          <a:ext cx="6848477" cy="243840"/>
        </p:xfrm>
        <a:graphic>
          <a:graphicData uri="http://schemas.openxmlformats.org/drawingml/2006/table">
            <a:tbl>
              <a:tblPr firstRow="1" bandRow="1">
                <a:tableStyleId>{5C22544A-7EE6-4342-B048-85BDC9FD1C3A}</a:tableStyleId>
              </a:tblPr>
              <a:tblGrid>
                <a:gridCol w="856060">
                  <a:extLst>
                    <a:ext uri="{9D8B030D-6E8A-4147-A177-3AD203B41FA5}">
                      <a16:colId xmlns:a16="http://schemas.microsoft.com/office/drawing/2014/main" val="3746593986"/>
                    </a:ext>
                  </a:extLst>
                </a:gridCol>
                <a:gridCol w="856060">
                  <a:extLst>
                    <a:ext uri="{9D8B030D-6E8A-4147-A177-3AD203B41FA5}">
                      <a16:colId xmlns:a16="http://schemas.microsoft.com/office/drawing/2014/main" val="1680725012"/>
                    </a:ext>
                  </a:extLst>
                </a:gridCol>
                <a:gridCol w="856060">
                  <a:extLst>
                    <a:ext uri="{9D8B030D-6E8A-4147-A177-3AD203B41FA5}">
                      <a16:colId xmlns:a16="http://schemas.microsoft.com/office/drawing/2014/main" val="2674572438"/>
                    </a:ext>
                  </a:extLst>
                </a:gridCol>
                <a:gridCol w="856060">
                  <a:extLst>
                    <a:ext uri="{9D8B030D-6E8A-4147-A177-3AD203B41FA5}">
                      <a16:colId xmlns:a16="http://schemas.microsoft.com/office/drawing/2014/main" val="1825022972"/>
                    </a:ext>
                  </a:extLst>
                </a:gridCol>
                <a:gridCol w="941260">
                  <a:extLst>
                    <a:ext uri="{9D8B030D-6E8A-4147-A177-3AD203B41FA5}">
                      <a16:colId xmlns:a16="http://schemas.microsoft.com/office/drawing/2014/main" val="775000940"/>
                    </a:ext>
                  </a:extLst>
                </a:gridCol>
                <a:gridCol w="770857">
                  <a:extLst>
                    <a:ext uri="{9D8B030D-6E8A-4147-A177-3AD203B41FA5}">
                      <a16:colId xmlns:a16="http://schemas.microsoft.com/office/drawing/2014/main" val="3540029125"/>
                    </a:ext>
                  </a:extLst>
                </a:gridCol>
                <a:gridCol w="856060">
                  <a:extLst>
                    <a:ext uri="{9D8B030D-6E8A-4147-A177-3AD203B41FA5}">
                      <a16:colId xmlns:a16="http://schemas.microsoft.com/office/drawing/2014/main" val="2836205351"/>
                    </a:ext>
                  </a:extLst>
                </a:gridCol>
                <a:gridCol w="856060">
                  <a:extLst>
                    <a:ext uri="{9D8B030D-6E8A-4147-A177-3AD203B41FA5}">
                      <a16:colId xmlns:a16="http://schemas.microsoft.com/office/drawing/2014/main" val="858555544"/>
                    </a:ext>
                  </a:extLst>
                </a:gridCol>
              </a:tblGrid>
              <a:tr h="199428">
                <a:tc>
                  <a:txBody>
                    <a:bodyPr/>
                    <a:lstStyle/>
                    <a:p>
                      <a:r>
                        <a:rPr lang="en-US" sz="1000" b="0" dirty="0">
                          <a:solidFill>
                            <a:schemeClr val="tx1">
                              <a:lumMod val="95000"/>
                              <a:lumOff val="5000"/>
                            </a:schemeClr>
                          </a:solidFill>
                          <a:latin typeface="Times New Roman" panose="02020603050405020304" pitchFamily="18" charset="0"/>
                          <a:cs typeface="Times New Roman" panose="02020603050405020304" pitchFamily="18" charset="0"/>
                        </a:rPr>
                        <a:t>10T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b="0" dirty="0">
                          <a:solidFill>
                            <a:schemeClr val="tx1">
                              <a:lumMod val="95000"/>
                              <a:lumOff val="5000"/>
                            </a:schemeClr>
                          </a:solidFill>
                          <a:latin typeface="Times New Roman" panose="02020603050405020304" pitchFamily="18" charset="0"/>
                          <a:cs typeface="Times New Roman" panose="02020603050405020304" pitchFamily="18" charset="0"/>
                        </a:rPr>
                        <a:t>15.19E-12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b="0" dirty="0">
                          <a:solidFill>
                            <a:schemeClr val="tx1">
                              <a:lumMod val="95000"/>
                              <a:lumOff val="5000"/>
                            </a:schemeClr>
                          </a:solidFill>
                          <a:latin typeface="Times New Roman" panose="02020603050405020304" pitchFamily="18" charset="0"/>
                          <a:cs typeface="Times New Roman" panose="02020603050405020304" pitchFamily="18" charset="0"/>
                        </a:rPr>
                        <a:t>207.2E-9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b="0" dirty="0">
                          <a:solidFill>
                            <a:schemeClr val="tx1">
                              <a:lumMod val="95000"/>
                              <a:lumOff val="5000"/>
                            </a:schemeClr>
                          </a:solidFill>
                          <a:latin typeface="Times New Roman" panose="02020603050405020304" pitchFamily="18" charset="0"/>
                          <a:cs typeface="Times New Roman" panose="02020603050405020304" pitchFamily="18" charset="0"/>
                        </a:rPr>
                        <a:t>3.147E-19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b="0" kern="1200" dirty="0">
                          <a:solidFill>
                            <a:schemeClr val="dk1"/>
                          </a:solidFill>
                          <a:effectLst/>
                          <a:latin typeface="Times New Roman" panose="02020603050405020304" pitchFamily="18" charset="0"/>
                          <a:ea typeface="+mn-ea"/>
                          <a:cs typeface="Times New Roman" panose="02020603050405020304" pitchFamily="18" charset="0"/>
                        </a:rPr>
                        <a:t>27.792</a:t>
                      </a:r>
                      <a:r>
                        <a:rPr lang="en-US" sz="1000" b="0" kern="1200" dirty="0">
                          <a:solidFill>
                            <a:schemeClr val="dk1"/>
                          </a:solidFill>
                          <a:effectLst/>
                          <a:latin typeface="+mn-lt"/>
                          <a:ea typeface="+mn-ea"/>
                          <a:cs typeface="+mn-cs"/>
                        </a:rPr>
                        <a:t> </a:t>
                      </a:r>
                      <a:r>
                        <a:rPr lang="en-US" sz="1000" b="0" dirty="0">
                          <a:solidFill>
                            <a:schemeClr val="tx1">
                              <a:lumMod val="95000"/>
                              <a:lumOff val="5000"/>
                            </a:schemeClr>
                          </a:solidFill>
                          <a:latin typeface="Times New Roman" panose="02020603050405020304" pitchFamily="18" charset="0"/>
                          <a:cs typeface="Times New Roman" panose="02020603050405020304" pitchFamily="18" charset="0"/>
                        </a:rPr>
                        <a:t>(um^2)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b="0" dirty="0">
                          <a:solidFill>
                            <a:schemeClr val="tx1">
                              <a:lumMod val="95000"/>
                              <a:lumOff val="5000"/>
                            </a:schemeClr>
                          </a:solidFill>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b="0"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b="0"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466071"/>
                  </a:ext>
                </a:extLst>
              </a:tr>
            </a:tbl>
          </a:graphicData>
        </a:graphic>
      </p:graphicFrame>
      <p:graphicFrame>
        <p:nvGraphicFramePr>
          <p:cNvPr id="4" name="Table 3">
            <a:extLst>
              <a:ext uri="{FF2B5EF4-FFF2-40B4-BE49-F238E27FC236}">
                <a16:creationId xmlns:a16="http://schemas.microsoft.com/office/drawing/2014/main" id="{927A6134-8048-4CFC-55AF-72AA8CB093F6}"/>
              </a:ext>
            </a:extLst>
          </p:cNvPr>
          <p:cNvGraphicFramePr>
            <a:graphicFrameLocks noGrp="1"/>
          </p:cNvGraphicFramePr>
          <p:nvPr>
            <p:extLst>
              <p:ext uri="{D42A27DB-BD31-4B8C-83A1-F6EECF244321}">
                <p14:modId xmlns:p14="http://schemas.microsoft.com/office/powerpoint/2010/main" val="2591910968"/>
              </p:ext>
            </p:extLst>
          </p:nvPr>
        </p:nvGraphicFramePr>
        <p:xfrm>
          <a:off x="2586035" y="4498154"/>
          <a:ext cx="6848479" cy="228600"/>
        </p:xfrm>
        <a:graphic>
          <a:graphicData uri="http://schemas.openxmlformats.org/drawingml/2006/table">
            <a:tbl>
              <a:tblPr firstRow="1" bandRow="1">
                <a:tableStyleId>{5C22544A-7EE6-4342-B048-85BDC9FD1C3A}</a:tableStyleId>
              </a:tblPr>
              <a:tblGrid>
                <a:gridCol w="856060">
                  <a:extLst>
                    <a:ext uri="{9D8B030D-6E8A-4147-A177-3AD203B41FA5}">
                      <a16:colId xmlns:a16="http://schemas.microsoft.com/office/drawing/2014/main" val="3746593986"/>
                    </a:ext>
                  </a:extLst>
                </a:gridCol>
                <a:gridCol w="856060">
                  <a:extLst>
                    <a:ext uri="{9D8B030D-6E8A-4147-A177-3AD203B41FA5}">
                      <a16:colId xmlns:a16="http://schemas.microsoft.com/office/drawing/2014/main" val="1680725012"/>
                    </a:ext>
                  </a:extLst>
                </a:gridCol>
                <a:gridCol w="856060">
                  <a:extLst>
                    <a:ext uri="{9D8B030D-6E8A-4147-A177-3AD203B41FA5}">
                      <a16:colId xmlns:a16="http://schemas.microsoft.com/office/drawing/2014/main" val="2674572438"/>
                    </a:ext>
                  </a:extLst>
                </a:gridCol>
                <a:gridCol w="856060">
                  <a:extLst>
                    <a:ext uri="{9D8B030D-6E8A-4147-A177-3AD203B41FA5}">
                      <a16:colId xmlns:a16="http://schemas.microsoft.com/office/drawing/2014/main" val="1825022972"/>
                    </a:ext>
                  </a:extLst>
                </a:gridCol>
                <a:gridCol w="941260">
                  <a:extLst>
                    <a:ext uri="{9D8B030D-6E8A-4147-A177-3AD203B41FA5}">
                      <a16:colId xmlns:a16="http://schemas.microsoft.com/office/drawing/2014/main" val="775000940"/>
                    </a:ext>
                  </a:extLst>
                </a:gridCol>
                <a:gridCol w="770859">
                  <a:extLst>
                    <a:ext uri="{9D8B030D-6E8A-4147-A177-3AD203B41FA5}">
                      <a16:colId xmlns:a16="http://schemas.microsoft.com/office/drawing/2014/main" val="3540029125"/>
                    </a:ext>
                  </a:extLst>
                </a:gridCol>
                <a:gridCol w="856060">
                  <a:extLst>
                    <a:ext uri="{9D8B030D-6E8A-4147-A177-3AD203B41FA5}">
                      <a16:colId xmlns:a16="http://schemas.microsoft.com/office/drawing/2014/main" val="2836205351"/>
                    </a:ext>
                  </a:extLst>
                </a:gridCol>
                <a:gridCol w="856060">
                  <a:extLst>
                    <a:ext uri="{9D8B030D-6E8A-4147-A177-3AD203B41FA5}">
                      <a16:colId xmlns:a16="http://schemas.microsoft.com/office/drawing/2014/main" val="858555544"/>
                    </a:ext>
                  </a:extLst>
                </a:gridCol>
              </a:tblGrid>
              <a:tr h="220220">
                <a:tc>
                  <a:txBody>
                    <a:bodyPr/>
                    <a:lstStyle/>
                    <a:p>
                      <a:r>
                        <a:rPr lang="en-US" sz="900" b="0" dirty="0">
                          <a:solidFill>
                            <a:schemeClr val="tx1">
                              <a:lumMod val="95000"/>
                              <a:lumOff val="5000"/>
                            </a:schemeClr>
                          </a:solidFill>
                          <a:latin typeface="Times New Roman" panose="02020603050405020304" pitchFamily="18" charset="0"/>
                          <a:cs typeface="Times New Roman" panose="02020603050405020304" pitchFamily="18" charset="0"/>
                        </a:rPr>
                        <a:t>9T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b="0" dirty="0">
                          <a:solidFill>
                            <a:schemeClr val="tx1">
                              <a:lumMod val="95000"/>
                              <a:lumOff val="5000"/>
                            </a:schemeClr>
                          </a:solidFill>
                          <a:latin typeface="Times New Roman" panose="02020603050405020304" pitchFamily="18" charset="0"/>
                          <a:cs typeface="Times New Roman" panose="02020603050405020304" pitchFamily="18" charset="0"/>
                        </a:rPr>
                        <a:t>3.184E-12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b="0" dirty="0">
                          <a:solidFill>
                            <a:schemeClr val="tx1">
                              <a:lumMod val="95000"/>
                              <a:lumOff val="5000"/>
                            </a:schemeClr>
                          </a:solidFill>
                          <a:latin typeface="Times New Roman" panose="02020603050405020304" pitchFamily="18" charset="0"/>
                          <a:cs typeface="Times New Roman" panose="02020603050405020304" pitchFamily="18" charset="0"/>
                        </a:rPr>
                        <a:t>55.16E-6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b="0" dirty="0">
                          <a:solidFill>
                            <a:schemeClr val="tx1">
                              <a:lumMod val="95000"/>
                              <a:lumOff val="5000"/>
                            </a:schemeClr>
                          </a:solidFill>
                          <a:latin typeface="Times New Roman" panose="02020603050405020304" pitchFamily="18" charset="0"/>
                          <a:cs typeface="Times New Roman" panose="02020603050405020304" pitchFamily="18" charset="0"/>
                        </a:rPr>
                        <a:t>1.756E-16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b="0" dirty="0">
                          <a:solidFill>
                            <a:schemeClr val="tx1">
                              <a:lumMod val="95000"/>
                              <a:lumOff val="5000"/>
                            </a:schemeClr>
                          </a:solidFill>
                          <a:latin typeface="Times New Roman" panose="02020603050405020304" pitchFamily="18" charset="0"/>
                          <a:cs typeface="Times New Roman" panose="02020603050405020304" pitchFamily="18" charset="0"/>
                        </a:rPr>
                        <a:t>48.0018(um^2)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b="0" dirty="0">
                          <a:solidFill>
                            <a:schemeClr val="tx1">
                              <a:lumMod val="95000"/>
                              <a:lumOff val="5000"/>
                            </a:schemeClr>
                          </a:solidFill>
                          <a:latin typeface="Times New Roman" panose="02020603050405020304" pitchFamily="18" charset="0"/>
                          <a:cs typeface="Times New Roman" panose="020206030504050203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b="0"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b="0"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466071"/>
                  </a:ext>
                </a:extLst>
              </a:tr>
            </a:tbl>
          </a:graphicData>
        </a:graphic>
      </p:graphicFrame>
      <p:graphicFrame>
        <p:nvGraphicFramePr>
          <p:cNvPr id="12" name="Table 12">
            <a:extLst>
              <a:ext uri="{FF2B5EF4-FFF2-40B4-BE49-F238E27FC236}">
                <a16:creationId xmlns:a16="http://schemas.microsoft.com/office/drawing/2014/main" id="{F6AF406C-3630-C78A-F353-B91958B58608}"/>
              </a:ext>
            </a:extLst>
          </p:cNvPr>
          <p:cNvGraphicFramePr>
            <a:graphicFrameLocks noGrp="1"/>
          </p:cNvGraphicFramePr>
          <p:nvPr>
            <p:extLst>
              <p:ext uri="{D42A27DB-BD31-4B8C-83A1-F6EECF244321}">
                <p14:modId xmlns:p14="http://schemas.microsoft.com/office/powerpoint/2010/main" val="2136396581"/>
              </p:ext>
            </p:extLst>
          </p:nvPr>
        </p:nvGraphicFramePr>
        <p:xfrm>
          <a:off x="2586032" y="1549679"/>
          <a:ext cx="6848480" cy="1188720"/>
        </p:xfrm>
        <a:graphic>
          <a:graphicData uri="http://schemas.openxmlformats.org/drawingml/2006/table">
            <a:tbl>
              <a:tblPr firstRow="1" bandRow="1">
                <a:tableStyleId>{5C22544A-7EE6-4342-B048-85BDC9FD1C3A}</a:tableStyleId>
              </a:tblPr>
              <a:tblGrid>
                <a:gridCol w="6848480">
                  <a:extLst>
                    <a:ext uri="{9D8B030D-6E8A-4147-A177-3AD203B41FA5}">
                      <a16:colId xmlns:a16="http://schemas.microsoft.com/office/drawing/2014/main" val="3687116426"/>
                    </a:ext>
                  </a:extLst>
                </a:gridCol>
              </a:tblGrid>
              <a:tr h="370840">
                <a:tc>
                  <a:txBody>
                    <a:bodyPr/>
                    <a:lstStyle/>
                    <a:p>
                      <a:pPr algn="just"/>
                      <a:r>
                        <a:rPr lang="en-US" b="1" dirty="0">
                          <a:solidFill>
                            <a:schemeClr val="accent5">
                              <a:lumMod val="50000"/>
                            </a:schemeClr>
                          </a:solidFill>
                          <a:latin typeface="Times New Roman" panose="02020603050405020304" pitchFamily="18" charset="0"/>
                          <a:cs typeface="Times New Roman" panose="02020603050405020304" pitchFamily="18" charset="0"/>
                        </a:rPr>
                        <a:t>Here we can see the difference of propagation delay ,average power </a:t>
                      </a:r>
                      <a:r>
                        <a:rPr lang="en-US" b="1" dirty="0" err="1">
                          <a:solidFill>
                            <a:schemeClr val="accent5">
                              <a:lumMod val="50000"/>
                            </a:schemeClr>
                          </a:solidFill>
                          <a:latin typeface="Times New Roman" panose="02020603050405020304" pitchFamily="18" charset="0"/>
                          <a:cs typeface="Times New Roman" panose="02020603050405020304" pitchFamily="18" charset="0"/>
                        </a:rPr>
                        <a:t>consumption,power</a:t>
                      </a:r>
                      <a:r>
                        <a:rPr lang="en-US" b="1" dirty="0">
                          <a:solidFill>
                            <a:schemeClr val="accent5">
                              <a:lumMod val="50000"/>
                            </a:schemeClr>
                          </a:solidFill>
                          <a:latin typeface="Times New Roman" panose="02020603050405020304" pitchFamily="18" charset="0"/>
                          <a:cs typeface="Times New Roman" panose="02020603050405020304" pitchFamily="18" charset="0"/>
                        </a:rPr>
                        <a:t> delay product  for different Topology </a:t>
                      </a:r>
                      <a:r>
                        <a:rPr lang="en-US" b="1" dirty="0" err="1">
                          <a:solidFill>
                            <a:schemeClr val="accent5">
                              <a:lumMod val="50000"/>
                            </a:schemeClr>
                          </a:solidFill>
                          <a:latin typeface="Times New Roman" panose="02020603050405020304" pitchFamily="18" charset="0"/>
                          <a:cs typeface="Times New Roman" panose="02020603050405020304" pitchFamily="18" charset="0"/>
                        </a:rPr>
                        <a:t>SRAM.And</a:t>
                      </a:r>
                      <a:r>
                        <a:rPr lang="en-US" b="1" dirty="0">
                          <a:solidFill>
                            <a:schemeClr val="accent5">
                              <a:lumMod val="50000"/>
                            </a:schemeClr>
                          </a:solidFill>
                          <a:latin typeface="Times New Roman" panose="02020603050405020304" pitchFamily="18" charset="0"/>
                          <a:cs typeface="Times New Roman" panose="02020603050405020304" pitchFamily="18" charset="0"/>
                        </a:rPr>
                        <a:t> here it is </a:t>
                      </a:r>
                      <a:r>
                        <a:rPr lang="en-US" b="1" dirty="0" err="1">
                          <a:solidFill>
                            <a:schemeClr val="accent5">
                              <a:lumMod val="50000"/>
                            </a:schemeClr>
                          </a:solidFill>
                          <a:latin typeface="Times New Roman" panose="02020603050405020304" pitchFamily="18" charset="0"/>
                          <a:cs typeface="Times New Roman" panose="02020603050405020304" pitchFamily="18" charset="0"/>
                        </a:rPr>
                        <a:t>ovserved</a:t>
                      </a:r>
                      <a:r>
                        <a:rPr lang="en-US" b="1" dirty="0">
                          <a:solidFill>
                            <a:schemeClr val="accent5">
                              <a:lumMod val="50000"/>
                            </a:schemeClr>
                          </a:solidFill>
                          <a:latin typeface="Times New Roman" panose="02020603050405020304" pitchFamily="18" charset="0"/>
                          <a:cs typeface="Times New Roman" panose="02020603050405020304" pitchFamily="18" charset="0"/>
                        </a:rPr>
                        <a:t> that the power consumption </a:t>
                      </a:r>
                      <a:r>
                        <a:rPr lang="en-US" b="1" dirty="0" err="1">
                          <a:solidFill>
                            <a:schemeClr val="accent5">
                              <a:lumMod val="50000"/>
                            </a:schemeClr>
                          </a:solidFill>
                          <a:latin typeface="Times New Roman" panose="02020603050405020304" pitchFamily="18" charset="0"/>
                          <a:cs typeface="Times New Roman" panose="02020603050405020304" pitchFamily="18" charset="0"/>
                        </a:rPr>
                        <a:t>dreases</a:t>
                      </a:r>
                      <a:r>
                        <a:rPr lang="en-US" b="1" dirty="0">
                          <a:solidFill>
                            <a:schemeClr val="accent5">
                              <a:lumMod val="50000"/>
                            </a:schemeClr>
                          </a:solidFill>
                          <a:latin typeface="Times New Roman" panose="02020603050405020304" pitchFamily="18" charset="0"/>
                          <a:cs typeface="Times New Roman" panose="02020603050405020304" pitchFamily="18" charset="0"/>
                        </a:rPr>
                        <a:t> with Higher transistor SRAM Topology.</a:t>
                      </a:r>
                    </a:p>
                  </a:txBody>
                  <a:tcPr>
                    <a:noFill/>
                  </a:tcPr>
                </a:tc>
                <a:extLst>
                  <a:ext uri="{0D108BD9-81ED-4DB2-BD59-A6C34878D82A}">
                    <a16:rowId xmlns:a16="http://schemas.microsoft.com/office/drawing/2014/main" val="1974774534"/>
                  </a:ext>
                </a:extLst>
              </a:tr>
            </a:tbl>
          </a:graphicData>
        </a:graphic>
      </p:graphicFrame>
      <p:graphicFrame>
        <p:nvGraphicFramePr>
          <p:cNvPr id="13" name="Table 3">
            <a:extLst>
              <a:ext uri="{FF2B5EF4-FFF2-40B4-BE49-F238E27FC236}">
                <a16:creationId xmlns:a16="http://schemas.microsoft.com/office/drawing/2014/main" id="{E946ABC2-27B7-65B3-448D-B04117D128C0}"/>
              </a:ext>
            </a:extLst>
          </p:cNvPr>
          <p:cNvGraphicFramePr>
            <a:graphicFrameLocks noGrp="1"/>
          </p:cNvGraphicFramePr>
          <p:nvPr>
            <p:extLst>
              <p:ext uri="{D42A27DB-BD31-4B8C-83A1-F6EECF244321}">
                <p14:modId xmlns:p14="http://schemas.microsoft.com/office/powerpoint/2010/main" val="3606307897"/>
              </p:ext>
            </p:extLst>
          </p:nvPr>
        </p:nvGraphicFramePr>
        <p:xfrm>
          <a:off x="2586034" y="4269554"/>
          <a:ext cx="6848478" cy="228600"/>
        </p:xfrm>
        <a:graphic>
          <a:graphicData uri="http://schemas.openxmlformats.org/drawingml/2006/table">
            <a:tbl>
              <a:tblPr firstRow="1" bandRow="1">
                <a:tableStyleId>{5C22544A-7EE6-4342-B048-85BDC9FD1C3A}</a:tableStyleId>
              </a:tblPr>
              <a:tblGrid>
                <a:gridCol w="856060">
                  <a:extLst>
                    <a:ext uri="{9D8B030D-6E8A-4147-A177-3AD203B41FA5}">
                      <a16:colId xmlns:a16="http://schemas.microsoft.com/office/drawing/2014/main" val="3746593986"/>
                    </a:ext>
                  </a:extLst>
                </a:gridCol>
                <a:gridCol w="856060">
                  <a:extLst>
                    <a:ext uri="{9D8B030D-6E8A-4147-A177-3AD203B41FA5}">
                      <a16:colId xmlns:a16="http://schemas.microsoft.com/office/drawing/2014/main" val="1680725012"/>
                    </a:ext>
                  </a:extLst>
                </a:gridCol>
                <a:gridCol w="856060">
                  <a:extLst>
                    <a:ext uri="{9D8B030D-6E8A-4147-A177-3AD203B41FA5}">
                      <a16:colId xmlns:a16="http://schemas.microsoft.com/office/drawing/2014/main" val="2674572438"/>
                    </a:ext>
                  </a:extLst>
                </a:gridCol>
                <a:gridCol w="856060">
                  <a:extLst>
                    <a:ext uri="{9D8B030D-6E8A-4147-A177-3AD203B41FA5}">
                      <a16:colId xmlns:a16="http://schemas.microsoft.com/office/drawing/2014/main" val="1825022972"/>
                    </a:ext>
                  </a:extLst>
                </a:gridCol>
                <a:gridCol w="941260">
                  <a:extLst>
                    <a:ext uri="{9D8B030D-6E8A-4147-A177-3AD203B41FA5}">
                      <a16:colId xmlns:a16="http://schemas.microsoft.com/office/drawing/2014/main" val="775000940"/>
                    </a:ext>
                  </a:extLst>
                </a:gridCol>
                <a:gridCol w="770858">
                  <a:extLst>
                    <a:ext uri="{9D8B030D-6E8A-4147-A177-3AD203B41FA5}">
                      <a16:colId xmlns:a16="http://schemas.microsoft.com/office/drawing/2014/main" val="3540029125"/>
                    </a:ext>
                  </a:extLst>
                </a:gridCol>
                <a:gridCol w="856060">
                  <a:extLst>
                    <a:ext uri="{9D8B030D-6E8A-4147-A177-3AD203B41FA5}">
                      <a16:colId xmlns:a16="http://schemas.microsoft.com/office/drawing/2014/main" val="2836205351"/>
                    </a:ext>
                  </a:extLst>
                </a:gridCol>
                <a:gridCol w="856060">
                  <a:extLst>
                    <a:ext uri="{9D8B030D-6E8A-4147-A177-3AD203B41FA5}">
                      <a16:colId xmlns:a16="http://schemas.microsoft.com/office/drawing/2014/main" val="858555544"/>
                    </a:ext>
                  </a:extLst>
                </a:gridCol>
              </a:tblGrid>
              <a:tr h="0">
                <a:tc>
                  <a:txBody>
                    <a:bodyPr/>
                    <a:lstStyle/>
                    <a:p>
                      <a:r>
                        <a:rPr lang="en-US" sz="900" b="0" dirty="0">
                          <a:solidFill>
                            <a:schemeClr val="tx1">
                              <a:lumMod val="95000"/>
                              <a:lumOff val="5000"/>
                            </a:schemeClr>
                          </a:solidFill>
                          <a:latin typeface="Times New Roman" panose="02020603050405020304" pitchFamily="18" charset="0"/>
                          <a:cs typeface="Times New Roman" panose="02020603050405020304" pitchFamily="18" charset="0"/>
                        </a:rPr>
                        <a:t>8T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b="0" dirty="0">
                          <a:solidFill>
                            <a:schemeClr val="tx1">
                              <a:lumMod val="95000"/>
                              <a:lumOff val="5000"/>
                            </a:schemeClr>
                          </a:solidFill>
                          <a:latin typeface="Times New Roman" panose="02020603050405020304" pitchFamily="18" charset="0"/>
                          <a:cs typeface="Times New Roman" panose="02020603050405020304" pitchFamily="18" charset="0"/>
                        </a:rPr>
                        <a:t>8.183E-12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b="0" dirty="0">
                          <a:solidFill>
                            <a:schemeClr val="tx1">
                              <a:lumMod val="95000"/>
                              <a:lumOff val="5000"/>
                            </a:schemeClr>
                          </a:solidFill>
                          <a:latin typeface="Times New Roman" panose="02020603050405020304" pitchFamily="18" charset="0"/>
                          <a:cs typeface="Times New Roman" panose="02020603050405020304" pitchFamily="18" charset="0"/>
                        </a:rPr>
                        <a:t>36.86E-6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b="0" dirty="0">
                          <a:solidFill>
                            <a:schemeClr val="tx1">
                              <a:lumMod val="95000"/>
                              <a:lumOff val="5000"/>
                            </a:schemeClr>
                          </a:solidFill>
                          <a:latin typeface="Times New Roman" panose="02020603050405020304" pitchFamily="18" charset="0"/>
                          <a:cs typeface="Times New Roman" panose="02020603050405020304" pitchFamily="18" charset="0"/>
                        </a:rPr>
                        <a:t>3.0163E-16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b="0" dirty="0">
                          <a:solidFill>
                            <a:schemeClr val="tx1">
                              <a:lumMod val="95000"/>
                              <a:lumOff val="5000"/>
                            </a:schemeClr>
                          </a:solidFill>
                          <a:latin typeface="Times New Roman" panose="02020603050405020304" pitchFamily="18" charset="0"/>
                          <a:cs typeface="Times New Roman" panose="02020603050405020304" pitchFamily="18" charset="0"/>
                        </a:rPr>
                        <a:t>19.879(um^2)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b="0" dirty="0">
                          <a:solidFill>
                            <a:schemeClr val="tx1">
                              <a:lumMod val="95000"/>
                              <a:lumOff val="5000"/>
                            </a:schemeClr>
                          </a:solidFill>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b="0"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b="0"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466071"/>
                  </a:ext>
                </a:extLst>
              </a:tr>
            </a:tbl>
          </a:graphicData>
        </a:graphic>
      </p:graphicFrame>
      <p:graphicFrame>
        <p:nvGraphicFramePr>
          <p:cNvPr id="15" name="Table 3">
            <a:extLst>
              <a:ext uri="{FF2B5EF4-FFF2-40B4-BE49-F238E27FC236}">
                <a16:creationId xmlns:a16="http://schemas.microsoft.com/office/drawing/2014/main" id="{28ABF54D-09DB-B3C1-AA94-4F3599F1E7D4}"/>
              </a:ext>
            </a:extLst>
          </p:cNvPr>
          <p:cNvGraphicFramePr>
            <a:graphicFrameLocks noGrp="1"/>
          </p:cNvGraphicFramePr>
          <p:nvPr>
            <p:extLst>
              <p:ext uri="{D42A27DB-BD31-4B8C-83A1-F6EECF244321}">
                <p14:modId xmlns:p14="http://schemas.microsoft.com/office/powerpoint/2010/main" val="2667297540"/>
              </p:ext>
            </p:extLst>
          </p:nvPr>
        </p:nvGraphicFramePr>
        <p:xfrm>
          <a:off x="2586032" y="3642385"/>
          <a:ext cx="6848480" cy="640080"/>
        </p:xfrm>
        <a:graphic>
          <a:graphicData uri="http://schemas.openxmlformats.org/drawingml/2006/table">
            <a:tbl>
              <a:tblPr firstRow="1" bandRow="1">
                <a:tableStyleId>{5C22544A-7EE6-4342-B048-85BDC9FD1C3A}</a:tableStyleId>
              </a:tblPr>
              <a:tblGrid>
                <a:gridCol w="856060">
                  <a:extLst>
                    <a:ext uri="{9D8B030D-6E8A-4147-A177-3AD203B41FA5}">
                      <a16:colId xmlns:a16="http://schemas.microsoft.com/office/drawing/2014/main" val="3746593986"/>
                    </a:ext>
                  </a:extLst>
                </a:gridCol>
                <a:gridCol w="856060">
                  <a:extLst>
                    <a:ext uri="{9D8B030D-6E8A-4147-A177-3AD203B41FA5}">
                      <a16:colId xmlns:a16="http://schemas.microsoft.com/office/drawing/2014/main" val="1680725012"/>
                    </a:ext>
                  </a:extLst>
                </a:gridCol>
                <a:gridCol w="856060">
                  <a:extLst>
                    <a:ext uri="{9D8B030D-6E8A-4147-A177-3AD203B41FA5}">
                      <a16:colId xmlns:a16="http://schemas.microsoft.com/office/drawing/2014/main" val="2674572438"/>
                    </a:ext>
                  </a:extLst>
                </a:gridCol>
                <a:gridCol w="856060">
                  <a:extLst>
                    <a:ext uri="{9D8B030D-6E8A-4147-A177-3AD203B41FA5}">
                      <a16:colId xmlns:a16="http://schemas.microsoft.com/office/drawing/2014/main" val="1825022972"/>
                    </a:ext>
                  </a:extLst>
                </a:gridCol>
                <a:gridCol w="941261">
                  <a:extLst>
                    <a:ext uri="{9D8B030D-6E8A-4147-A177-3AD203B41FA5}">
                      <a16:colId xmlns:a16="http://schemas.microsoft.com/office/drawing/2014/main" val="775000940"/>
                    </a:ext>
                  </a:extLst>
                </a:gridCol>
                <a:gridCol w="770859">
                  <a:extLst>
                    <a:ext uri="{9D8B030D-6E8A-4147-A177-3AD203B41FA5}">
                      <a16:colId xmlns:a16="http://schemas.microsoft.com/office/drawing/2014/main" val="3540029125"/>
                    </a:ext>
                  </a:extLst>
                </a:gridCol>
                <a:gridCol w="856060">
                  <a:extLst>
                    <a:ext uri="{9D8B030D-6E8A-4147-A177-3AD203B41FA5}">
                      <a16:colId xmlns:a16="http://schemas.microsoft.com/office/drawing/2014/main" val="2836205351"/>
                    </a:ext>
                  </a:extLst>
                </a:gridCol>
                <a:gridCol w="856060">
                  <a:extLst>
                    <a:ext uri="{9D8B030D-6E8A-4147-A177-3AD203B41FA5}">
                      <a16:colId xmlns:a16="http://schemas.microsoft.com/office/drawing/2014/main" val="858555544"/>
                    </a:ext>
                  </a:extLst>
                </a:gridCol>
              </a:tblGrid>
              <a:tr h="392510">
                <a:tc>
                  <a:txBody>
                    <a:bodyPr/>
                    <a:lstStyle/>
                    <a:p>
                      <a:r>
                        <a:rPr lang="en-US" sz="900" dirty="0">
                          <a:solidFill>
                            <a:schemeClr val="tx1">
                              <a:lumMod val="95000"/>
                              <a:lumOff val="5000"/>
                            </a:schemeClr>
                          </a:solidFill>
                          <a:latin typeface="Times New Roman" panose="02020603050405020304" pitchFamily="18" charset="0"/>
                          <a:cs typeface="Times New Roman" panose="02020603050405020304" pitchFamily="18" charset="0"/>
                        </a:rPr>
                        <a:t>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a:solidFill>
                            <a:schemeClr val="tx1">
                              <a:lumMod val="95000"/>
                              <a:lumOff val="5000"/>
                            </a:schemeClr>
                          </a:solidFill>
                          <a:latin typeface="Times New Roman" panose="02020603050405020304" pitchFamily="18" charset="0"/>
                          <a:cs typeface="Times New Roman" panose="02020603050405020304" pitchFamily="18" charset="0"/>
                        </a:rPr>
                        <a:t>Propagation delay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a:solidFill>
                            <a:schemeClr val="tx1">
                              <a:lumMod val="95000"/>
                              <a:lumOff val="5000"/>
                            </a:schemeClr>
                          </a:solidFill>
                          <a:latin typeface="Times New Roman" panose="02020603050405020304" pitchFamily="18" charset="0"/>
                          <a:cs typeface="Times New Roman" panose="02020603050405020304" pitchFamily="18" charset="0"/>
                        </a:rPr>
                        <a:t>Average power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a:solidFill>
                            <a:schemeClr val="tx1">
                              <a:lumMod val="95000"/>
                              <a:lumOff val="5000"/>
                            </a:schemeClr>
                          </a:solidFill>
                          <a:latin typeface="Times New Roman" panose="02020603050405020304" pitchFamily="18" charset="0"/>
                          <a:cs typeface="Times New Roman" panose="02020603050405020304" pitchFamily="18" charset="0"/>
                        </a:rPr>
                        <a:t>Power delay 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a:solidFill>
                            <a:schemeClr val="tx1">
                              <a:lumMod val="95000"/>
                              <a:lumOff val="5000"/>
                            </a:schemeClr>
                          </a:solidFill>
                          <a:latin typeface="Times New Roman" panose="02020603050405020304" pitchFamily="18" charset="0"/>
                          <a:cs typeface="Times New Roman" panose="02020603050405020304" pitchFamily="18" charset="0"/>
                        </a:rPr>
                        <a:t>Cell Area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a:solidFill>
                            <a:schemeClr val="tx1">
                              <a:lumMod val="95000"/>
                              <a:lumOff val="5000"/>
                            </a:schemeClr>
                          </a:solidFill>
                          <a:latin typeface="Times New Roman" panose="02020603050405020304" pitchFamily="18" charset="0"/>
                          <a:cs typeface="Times New Roman" panose="02020603050405020304" pitchFamily="18" charset="0"/>
                        </a:rPr>
                        <a:t>NO. of Transistor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err="1">
                          <a:solidFill>
                            <a:schemeClr val="tx1">
                              <a:lumMod val="95000"/>
                              <a:lumOff val="5000"/>
                            </a:schemeClr>
                          </a:solidFill>
                          <a:latin typeface="Times New Roman" panose="02020603050405020304" pitchFamily="18" charset="0"/>
                          <a:cs typeface="Times New Roman" panose="02020603050405020304" pitchFamily="18" charset="0"/>
                        </a:rPr>
                        <a:t>No.of</a:t>
                      </a:r>
                      <a:r>
                        <a:rPr lang="en-US" sz="900" dirty="0">
                          <a:solidFill>
                            <a:schemeClr val="tx1">
                              <a:lumMod val="95000"/>
                              <a:lumOff val="5000"/>
                            </a:schemeClr>
                          </a:solidFill>
                          <a:latin typeface="Times New Roman" panose="02020603050405020304" pitchFamily="18" charset="0"/>
                          <a:cs typeface="Times New Roman" panose="02020603050405020304" pitchFamily="18" charset="0"/>
                        </a:rPr>
                        <a:t> DRC Errors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a:solidFill>
                            <a:schemeClr val="tx1">
                              <a:lumMod val="95000"/>
                              <a:lumOff val="5000"/>
                            </a:schemeClr>
                          </a:solidFill>
                          <a:latin typeface="Times New Roman" panose="02020603050405020304" pitchFamily="18" charset="0"/>
                          <a:cs typeface="Times New Roman" panose="02020603050405020304" pitchFamily="18" charset="0"/>
                        </a:rPr>
                        <a:t>No. of LVS Mismatches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7069523"/>
                  </a:ext>
                </a:extLst>
              </a:tr>
              <a:tr h="247570">
                <a:tc>
                  <a:txBody>
                    <a:bodyPr/>
                    <a:lstStyle/>
                    <a:p>
                      <a:r>
                        <a:rPr lang="en-US" sz="900" dirty="0">
                          <a:solidFill>
                            <a:schemeClr val="tx1">
                              <a:lumMod val="95000"/>
                              <a:lumOff val="5000"/>
                            </a:schemeClr>
                          </a:solidFill>
                          <a:latin typeface="Times New Roman" panose="02020603050405020304" pitchFamily="18" charset="0"/>
                          <a:cs typeface="Times New Roman" panose="02020603050405020304" pitchFamily="18" charset="0"/>
                        </a:rPr>
                        <a:t>7T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a:solidFill>
                            <a:schemeClr val="tx1">
                              <a:lumMod val="95000"/>
                              <a:lumOff val="5000"/>
                            </a:schemeClr>
                          </a:solidFill>
                          <a:latin typeface="Times New Roman" panose="02020603050405020304" pitchFamily="18" charset="0"/>
                          <a:cs typeface="Times New Roman" panose="02020603050405020304" pitchFamily="18" charset="0"/>
                        </a:rPr>
                        <a:t>6.18E-12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a:solidFill>
                            <a:schemeClr val="tx1">
                              <a:lumMod val="95000"/>
                              <a:lumOff val="5000"/>
                            </a:schemeClr>
                          </a:solidFill>
                          <a:latin typeface="Times New Roman" panose="02020603050405020304" pitchFamily="18" charset="0"/>
                          <a:cs typeface="Times New Roman" panose="02020603050405020304" pitchFamily="18" charset="0"/>
                        </a:rPr>
                        <a:t>39.53E-6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a:solidFill>
                            <a:schemeClr val="tx1">
                              <a:lumMod val="95000"/>
                              <a:lumOff val="5000"/>
                            </a:schemeClr>
                          </a:solidFill>
                          <a:latin typeface="Times New Roman" panose="02020603050405020304" pitchFamily="18" charset="0"/>
                          <a:cs typeface="Times New Roman" panose="02020603050405020304" pitchFamily="18" charset="0"/>
                        </a:rPr>
                        <a:t>2.44E-16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a:solidFill>
                            <a:schemeClr val="tx1">
                              <a:lumMod val="95000"/>
                              <a:lumOff val="5000"/>
                            </a:schemeClr>
                          </a:solidFill>
                          <a:latin typeface="Times New Roman" panose="02020603050405020304" pitchFamily="18" charset="0"/>
                          <a:cs typeface="Times New Roman" panose="02020603050405020304" pitchFamily="18" charset="0"/>
                        </a:rPr>
                        <a:t>22.486(um^2)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a:solidFill>
                            <a:schemeClr val="tx1">
                              <a:lumMod val="95000"/>
                              <a:lumOff val="5000"/>
                            </a:schemeClr>
                          </a:solidFill>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a:solidFill>
                            <a:schemeClr val="tx1">
                              <a:lumMod val="95000"/>
                              <a:lumOff val="5000"/>
                            </a:schemeClr>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466071"/>
                  </a:ext>
                </a:extLst>
              </a:tr>
            </a:tbl>
          </a:graphicData>
        </a:graphic>
      </p:graphicFrame>
    </p:spTree>
    <p:extLst>
      <p:ext uri="{BB962C8B-B14F-4D97-AF65-F5344CB8AC3E}">
        <p14:creationId xmlns:p14="http://schemas.microsoft.com/office/powerpoint/2010/main" val="2232375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w="28575">
            <a:solidFill>
              <a:srgbClr val="7030A0"/>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4985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1800" b="1" dirty="0">
                <a:solidFill>
                  <a:srgbClr val="0070C0"/>
                </a:solidFill>
                <a:latin typeface="Times New Roman" panose="02020603050405020304" pitchFamily="18" charset="0"/>
                <a:cs typeface="Times New Roman" panose="02020603050405020304" pitchFamily="18" charset="0"/>
              </a:rPr>
            </a:br>
            <a:endParaRPr lang="en-US" sz="1800" b="1" dirty="0">
              <a:solidFill>
                <a:srgbClr val="0070C0"/>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w="28575">
            <a:solidFill>
              <a:srgbClr val="7030A0"/>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452259A9-58B6-D23A-4F02-4B07FE245347}"/>
              </a:ext>
            </a:extLst>
          </p:cNvPr>
          <p:cNvGraphicFramePr>
            <a:graphicFrameLocks noGrp="1"/>
          </p:cNvGraphicFramePr>
          <p:nvPr>
            <p:extLst>
              <p:ext uri="{D42A27DB-BD31-4B8C-83A1-F6EECF244321}">
                <p14:modId xmlns:p14="http://schemas.microsoft.com/office/powerpoint/2010/main" val="3297819527"/>
              </p:ext>
            </p:extLst>
          </p:nvPr>
        </p:nvGraphicFramePr>
        <p:xfrm>
          <a:off x="383178" y="1021496"/>
          <a:ext cx="11420474" cy="5741254"/>
        </p:xfrm>
        <a:graphic>
          <a:graphicData uri="http://schemas.openxmlformats.org/drawingml/2006/table">
            <a:tbl>
              <a:tblPr firstRow="1" bandRow="1">
                <a:tableStyleId>{5C22544A-7EE6-4342-B048-85BDC9FD1C3A}</a:tableStyleId>
              </a:tblPr>
              <a:tblGrid>
                <a:gridCol w="11420474">
                  <a:extLst>
                    <a:ext uri="{9D8B030D-6E8A-4147-A177-3AD203B41FA5}">
                      <a16:colId xmlns:a16="http://schemas.microsoft.com/office/drawing/2014/main" val="3493562273"/>
                    </a:ext>
                  </a:extLst>
                </a:gridCol>
              </a:tblGrid>
              <a:tr h="57412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u="none"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u="sng"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1800" b="0" dirty="0">
                        <a:solidFill>
                          <a:schemeClr val="tx1"/>
                        </a:solidFill>
                        <a:latin typeface="Times New Roman" panose="02020603050405020304" pitchFamily="18" charset="0"/>
                        <a:cs typeface="Times New Roman" panose="02020603050405020304" pitchFamily="18" charset="0"/>
                      </a:endParaRPr>
                    </a:p>
                    <a:p>
                      <a:endParaRPr lang="en-US" sz="1800" b="0"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2611398770"/>
                  </a:ext>
                </a:extLst>
              </a:tr>
            </a:tbl>
          </a:graphicData>
        </a:graphic>
      </p:graphicFrame>
      <p:sp>
        <p:nvSpPr>
          <p:cNvPr id="3" name="TextBox 2">
            <a:extLst>
              <a:ext uri="{FF2B5EF4-FFF2-40B4-BE49-F238E27FC236}">
                <a16:creationId xmlns:a16="http://schemas.microsoft.com/office/drawing/2014/main" id="{ECDCAA5C-1C6D-1882-71D3-93B8E042B3A0}"/>
              </a:ext>
            </a:extLst>
          </p:cNvPr>
          <p:cNvSpPr txBox="1"/>
          <p:nvPr/>
        </p:nvSpPr>
        <p:spPr>
          <a:xfrm>
            <a:off x="3648075" y="227433"/>
            <a:ext cx="4648200" cy="400110"/>
          </a:xfrm>
          <a:prstGeom prst="rect">
            <a:avLst/>
          </a:prstGeom>
          <a:noFill/>
        </p:spPr>
        <p:txBody>
          <a:bodyPr wrap="square" rtlCol="0">
            <a:spAutoFit/>
          </a:bodyPr>
          <a:lstStyle/>
          <a:p>
            <a:pPr algn="ctr"/>
            <a:r>
              <a:rPr lang="en-US" sz="2000" b="1" dirty="0">
                <a:solidFill>
                  <a:srgbClr val="002060"/>
                </a:solidFill>
                <a:latin typeface="Bell MT" panose="02020503060305020303" pitchFamily="18" charset="0"/>
              </a:rPr>
              <a:t>CONVENTIONAL SRAM</a:t>
            </a:r>
          </a:p>
        </p:txBody>
      </p:sp>
      <p:sp>
        <p:nvSpPr>
          <p:cNvPr id="4" name="TextBox 3">
            <a:extLst>
              <a:ext uri="{FF2B5EF4-FFF2-40B4-BE49-F238E27FC236}">
                <a16:creationId xmlns:a16="http://schemas.microsoft.com/office/drawing/2014/main" id="{FDDD40F5-12E1-3C72-FC3E-A111B8A99B69}"/>
              </a:ext>
            </a:extLst>
          </p:cNvPr>
          <p:cNvSpPr txBox="1"/>
          <p:nvPr/>
        </p:nvSpPr>
        <p:spPr>
          <a:xfrm>
            <a:off x="388347" y="1021496"/>
            <a:ext cx="11420475" cy="1200329"/>
          </a:xfrm>
          <a:prstGeom prst="rect">
            <a:avLst/>
          </a:prstGeom>
          <a:noFill/>
        </p:spPr>
        <p:txBody>
          <a:bodyPr wrap="square" rtlCol="0">
            <a:spAutoFit/>
          </a:bodyPr>
          <a:lstStyle/>
          <a:p>
            <a:pPr algn="just"/>
            <a:r>
              <a:rPr lang="en-US" b="1" dirty="0">
                <a:solidFill>
                  <a:schemeClr val="accent5">
                    <a:lumMod val="50000"/>
                  </a:schemeClr>
                </a:solidFill>
              </a:rPr>
              <a:t>The conventional SRAM is designed with  6 </a:t>
            </a:r>
            <a:r>
              <a:rPr lang="en-US" b="1" dirty="0" err="1">
                <a:solidFill>
                  <a:schemeClr val="accent5">
                    <a:lumMod val="50000"/>
                  </a:schemeClr>
                </a:solidFill>
              </a:rPr>
              <a:t>Tansistors</a:t>
            </a:r>
            <a:r>
              <a:rPr lang="en-US" b="1" dirty="0">
                <a:solidFill>
                  <a:schemeClr val="accent5">
                    <a:lumMod val="50000"/>
                  </a:schemeClr>
                </a:solidFill>
              </a:rPr>
              <a:t> cell topology.</a:t>
            </a:r>
          </a:p>
          <a:p>
            <a:pPr algn="just"/>
            <a:r>
              <a:rPr lang="en-US" b="1" dirty="0">
                <a:solidFill>
                  <a:schemeClr val="accent5">
                    <a:lumMod val="50000"/>
                  </a:schemeClr>
                </a:solidFill>
              </a:rPr>
              <a:t>In conventional 6T SRAM cell which has two back to back connection of inverters using N1, P1, N2, P2 to store the single bit either ‘0’ or ‘1’. N3, N4 transistors are called as access transistors. WL is used to turn ON the access transistors. BL, /BL are bit lines. </a:t>
            </a:r>
          </a:p>
        </p:txBody>
      </p:sp>
      <p:pic>
        <p:nvPicPr>
          <p:cNvPr id="5" name="Picture 2" descr="6T SRAM Operation | allthingsvlsi">
            <a:extLst>
              <a:ext uri="{FF2B5EF4-FFF2-40B4-BE49-F238E27FC236}">
                <a16:creationId xmlns:a16="http://schemas.microsoft.com/office/drawing/2014/main" id="{B553E149-CE8F-98B8-0C42-4AFF77A6E5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8424" y="2312254"/>
            <a:ext cx="5257800" cy="35242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8">
            <a:extLst>
              <a:ext uri="{FF2B5EF4-FFF2-40B4-BE49-F238E27FC236}">
                <a16:creationId xmlns:a16="http://schemas.microsoft.com/office/drawing/2014/main" id="{3A098352-1637-FB6B-8898-998A61B42F52}"/>
              </a:ext>
            </a:extLst>
          </p:cNvPr>
          <p:cNvGraphicFramePr>
            <a:graphicFrameLocks noGrp="1"/>
          </p:cNvGraphicFramePr>
          <p:nvPr>
            <p:extLst>
              <p:ext uri="{D42A27DB-BD31-4B8C-83A1-F6EECF244321}">
                <p14:modId xmlns:p14="http://schemas.microsoft.com/office/powerpoint/2010/main" val="3904892274"/>
              </p:ext>
            </p:extLst>
          </p:nvPr>
        </p:nvGraphicFramePr>
        <p:xfrm>
          <a:off x="3984625" y="5983482"/>
          <a:ext cx="4991599" cy="370840"/>
        </p:xfrm>
        <a:graphic>
          <a:graphicData uri="http://schemas.openxmlformats.org/drawingml/2006/table">
            <a:tbl>
              <a:tblPr firstRow="1" bandRow="1">
                <a:tableStyleId>{5C22544A-7EE6-4342-B048-85BDC9FD1C3A}</a:tableStyleId>
              </a:tblPr>
              <a:tblGrid>
                <a:gridCol w="4991599">
                  <a:extLst>
                    <a:ext uri="{9D8B030D-6E8A-4147-A177-3AD203B41FA5}">
                      <a16:colId xmlns:a16="http://schemas.microsoft.com/office/drawing/2014/main" val="3619996891"/>
                    </a:ext>
                  </a:extLst>
                </a:gridCol>
              </a:tblGrid>
              <a:tr h="370840">
                <a:tc>
                  <a:txBody>
                    <a:bodyPr/>
                    <a:lstStyle/>
                    <a:p>
                      <a:pPr algn="l"/>
                      <a:r>
                        <a:rPr lang="en-US" dirty="0">
                          <a:solidFill>
                            <a:schemeClr val="tx1">
                              <a:lumMod val="95000"/>
                              <a:lumOff val="5000"/>
                            </a:schemeClr>
                          </a:solidFill>
                        </a:rPr>
                        <a:t>Figure : Conventional 6T SRAM circuit diagram.</a:t>
                      </a:r>
                    </a:p>
                  </a:txBody>
                  <a:tcPr>
                    <a:noFill/>
                  </a:tcPr>
                </a:tc>
                <a:extLst>
                  <a:ext uri="{0D108BD9-81ED-4DB2-BD59-A6C34878D82A}">
                    <a16:rowId xmlns:a16="http://schemas.microsoft.com/office/drawing/2014/main" val="3401840974"/>
                  </a:ext>
                </a:extLst>
              </a:tr>
            </a:tbl>
          </a:graphicData>
        </a:graphic>
      </p:graphicFrame>
    </p:spTree>
    <p:extLst>
      <p:ext uri="{BB962C8B-B14F-4D97-AF65-F5344CB8AC3E}">
        <p14:creationId xmlns:p14="http://schemas.microsoft.com/office/powerpoint/2010/main" val="843768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620000" y="522898"/>
            <a:ext cx="457200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4985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1800" b="1" dirty="0">
                <a:solidFill>
                  <a:srgbClr val="0070C0"/>
                </a:solidFill>
                <a:latin typeface="Times New Roman" panose="02020603050405020304" pitchFamily="18" charset="0"/>
                <a:cs typeface="Times New Roman" panose="02020603050405020304" pitchFamily="18" charset="0"/>
              </a:rPr>
            </a:br>
            <a:endParaRPr lang="en-US" sz="1800" b="1" dirty="0">
              <a:solidFill>
                <a:srgbClr val="0070C0"/>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12396"/>
            <a:ext cx="498157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1358B841-A10F-8BB7-5BCC-53434DC4EA01}"/>
              </a:ext>
            </a:extLst>
          </p:cNvPr>
          <p:cNvSpPr txBox="1">
            <a:spLocks/>
          </p:cNvSpPr>
          <p:nvPr/>
        </p:nvSpPr>
        <p:spPr>
          <a:xfrm>
            <a:off x="2058811" y="240811"/>
            <a:ext cx="7600950" cy="9144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1600" b="1" dirty="0">
              <a:solidFill>
                <a:srgbClr val="7030A0"/>
              </a:solidFill>
              <a:latin typeface="Bell MT" panose="02020503060305020303" pitchFamily="18" charset="0"/>
            </a:endParaRPr>
          </a:p>
        </p:txBody>
      </p:sp>
      <p:sp>
        <p:nvSpPr>
          <p:cNvPr id="12" name="TextBox 11">
            <a:extLst>
              <a:ext uri="{FF2B5EF4-FFF2-40B4-BE49-F238E27FC236}">
                <a16:creationId xmlns:a16="http://schemas.microsoft.com/office/drawing/2014/main" id="{33982D83-1210-70E8-87AF-5681F4451A61}"/>
              </a:ext>
            </a:extLst>
          </p:cNvPr>
          <p:cNvSpPr txBox="1"/>
          <p:nvPr/>
        </p:nvSpPr>
        <p:spPr>
          <a:xfrm>
            <a:off x="228600" y="1155211"/>
            <a:ext cx="11734800" cy="3416320"/>
          </a:xfrm>
          <a:prstGeom prst="rect">
            <a:avLst/>
          </a:prstGeom>
          <a:noFill/>
        </p:spPr>
        <p:txBody>
          <a:bodyPr wrap="square" rtlCol="0">
            <a:spAutoFit/>
          </a:bodyPr>
          <a:lstStyle/>
          <a:p>
            <a:pPr algn="just"/>
            <a:endParaRPr lang="en-US" b="1" i="0" dirty="0">
              <a:solidFill>
                <a:srgbClr val="006600"/>
              </a:solidFill>
              <a:effectLst/>
              <a:latin typeface="Bell MT" panose="02020503060305020303" pitchFamily="18" charset="0"/>
            </a:endParaRPr>
          </a:p>
          <a:p>
            <a:pPr algn="just"/>
            <a:r>
              <a:rPr lang="en-US" b="1" i="0" dirty="0">
                <a:solidFill>
                  <a:srgbClr val="006600"/>
                </a:solidFill>
                <a:effectLst/>
                <a:latin typeface="Bell MT" panose="02020503060305020303" pitchFamily="18" charset="0"/>
              </a:rPr>
              <a:t>In 6T conventional</a:t>
            </a:r>
            <a:r>
              <a:rPr lang="en-US" b="1" dirty="0">
                <a:solidFill>
                  <a:srgbClr val="006600"/>
                </a:solidFill>
                <a:latin typeface="Bell MT" panose="02020503060305020303" pitchFamily="18" charset="0"/>
              </a:rPr>
              <a:t> </a:t>
            </a:r>
            <a:r>
              <a:rPr lang="en-US" b="1" i="0" dirty="0">
                <a:solidFill>
                  <a:srgbClr val="006600"/>
                </a:solidFill>
                <a:effectLst/>
                <a:latin typeface="Bell MT" panose="02020503060305020303" pitchFamily="18" charset="0"/>
              </a:rPr>
              <a:t>SRAM, flip-flop is used in circuit to store each data bit. The circuit delivers two stable states, which are read as 1 or 0. To support these states, the circuit requires six transistors, four to store the bit and two to control access to the cell. There is no different read bit line &amp; write bit line, both line are same. </a:t>
            </a:r>
          </a:p>
          <a:p>
            <a:pPr algn="just"/>
            <a:endParaRPr lang="en-US" b="1" dirty="0">
              <a:solidFill>
                <a:srgbClr val="006600"/>
              </a:solidFill>
              <a:latin typeface="Bell MT" panose="02020503060305020303" pitchFamily="18" charset="0"/>
            </a:endParaRPr>
          </a:p>
          <a:p>
            <a:pPr algn="just"/>
            <a:endParaRPr lang="en-US" b="1" dirty="0">
              <a:solidFill>
                <a:srgbClr val="006600"/>
              </a:solidFill>
              <a:latin typeface="Bell MT" panose="02020503060305020303" pitchFamily="18" charset="0"/>
            </a:endParaRPr>
          </a:p>
          <a:p>
            <a:pPr algn="just"/>
            <a:endParaRPr lang="en-US" b="1" dirty="0">
              <a:solidFill>
                <a:srgbClr val="006600"/>
              </a:solidFill>
              <a:latin typeface="Bell MT" panose="02020503060305020303" pitchFamily="18" charset="0"/>
            </a:endParaRPr>
          </a:p>
          <a:p>
            <a:pPr algn="just"/>
            <a:r>
              <a:rPr lang="en-US" b="1" dirty="0">
                <a:solidFill>
                  <a:srgbClr val="006600"/>
                </a:solidFill>
                <a:latin typeface="Bell MT" panose="02020503060305020303" pitchFamily="18" charset="0"/>
              </a:rPr>
              <a:t>To overcome the same read - write bit line , power </a:t>
            </a:r>
            <a:r>
              <a:rPr lang="en-US" b="1" dirty="0" err="1">
                <a:solidFill>
                  <a:srgbClr val="006600"/>
                </a:solidFill>
                <a:latin typeface="Bell MT" panose="02020503060305020303" pitchFamily="18" charset="0"/>
              </a:rPr>
              <a:t>consumption,data</a:t>
            </a:r>
            <a:r>
              <a:rPr lang="en-US" b="1" dirty="0">
                <a:solidFill>
                  <a:srgbClr val="006600"/>
                </a:solidFill>
                <a:latin typeface="Bell MT" panose="02020503060305020303" pitchFamily="18" charset="0"/>
              </a:rPr>
              <a:t> stability and read operation more efficient</a:t>
            </a:r>
          </a:p>
          <a:p>
            <a:pPr algn="just"/>
            <a:r>
              <a:rPr lang="en-US" b="1" dirty="0">
                <a:solidFill>
                  <a:srgbClr val="006600"/>
                </a:solidFill>
                <a:latin typeface="Bell MT" panose="02020503060305020303" pitchFamily="18" charset="0"/>
              </a:rPr>
              <a:t>7T,8T,9T &amp; 10T topology SRAM can be used.</a:t>
            </a:r>
          </a:p>
          <a:p>
            <a:endParaRPr lang="en-US" dirty="0">
              <a:solidFill>
                <a:schemeClr val="tx1">
                  <a:lumMod val="95000"/>
                  <a:lumOff val="5000"/>
                </a:schemeClr>
              </a:solidFill>
              <a:latin typeface="+mj-lt"/>
            </a:endParaRPr>
          </a:p>
          <a:p>
            <a:endParaRPr lang="en-US" dirty="0">
              <a:solidFill>
                <a:schemeClr val="tx1">
                  <a:lumMod val="95000"/>
                  <a:lumOff val="5000"/>
                </a:schemeClr>
              </a:solidFill>
              <a:latin typeface="+mj-lt"/>
            </a:endParaRPr>
          </a:p>
          <a:p>
            <a:endParaRPr lang="en-US" dirty="0">
              <a:solidFill>
                <a:schemeClr val="tx1">
                  <a:lumMod val="95000"/>
                  <a:lumOff val="5000"/>
                </a:schemeClr>
              </a:solidFill>
              <a:latin typeface="+mj-lt"/>
            </a:endParaRPr>
          </a:p>
        </p:txBody>
      </p:sp>
    </p:spTree>
    <p:extLst>
      <p:ext uri="{BB962C8B-B14F-4D97-AF65-F5344CB8AC3E}">
        <p14:creationId xmlns:p14="http://schemas.microsoft.com/office/powerpoint/2010/main" val="747054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4985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1800" b="1" dirty="0">
                <a:solidFill>
                  <a:srgbClr val="0070C0"/>
                </a:solidFill>
                <a:latin typeface="Times New Roman" panose="02020603050405020304" pitchFamily="18" charset="0"/>
                <a:cs typeface="Times New Roman" panose="02020603050405020304" pitchFamily="18" charset="0"/>
              </a:rPr>
            </a:br>
            <a:endParaRPr lang="en-US" sz="1800" b="1" dirty="0">
              <a:solidFill>
                <a:srgbClr val="0070C0"/>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472F101-48D4-9C9A-BCB5-FE3B72614FE5}"/>
              </a:ext>
            </a:extLst>
          </p:cNvPr>
          <p:cNvSpPr txBox="1"/>
          <p:nvPr/>
        </p:nvSpPr>
        <p:spPr>
          <a:xfrm>
            <a:off x="5034243" y="199044"/>
            <a:ext cx="2766732" cy="584775"/>
          </a:xfrm>
          <a:prstGeom prst="rect">
            <a:avLst/>
          </a:prstGeom>
          <a:noFill/>
        </p:spPr>
        <p:txBody>
          <a:bodyPr wrap="square">
            <a:spAutoFit/>
          </a:bodyPr>
          <a:lstStyle/>
          <a:p>
            <a:r>
              <a:rPr lang="en-US" sz="3200" b="1" dirty="0">
                <a:solidFill>
                  <a:schemeClr val="accent1">
                    <a:lumMod val="50000"/>
                  </a:schemeClr>
                </a:solidFill>
                <a:latin typeface="Californian FB" panose="0207040306080B030204" pitchFamily="18" charset="0"/>
              </a:rPr>
              <a:t>7T SRAM</a:t>
            </a:r>
            <a:endParaRPr lang="en-US" sz="3200" dirty="0">
              <a:solidFill>
                <a:schemeClr val="accent1">
                  <a:lumMod val="50000"/>
                </a:schemeClr>
              </a:solidFill>
              <a:latin typeface="Californian FB" panose="0207040306080B030204" pitchFamily="18" charset="0"/>
            </a:endParaRPr>
          </a:p>
        </p:txBody>
      </p:sp>
      <p:pic>
        <p:nvPicPr>
          <p:cNvPr id="4" name="Picture 3">
            <a:extLst>
              <a:ext uri="{FF2B5EF4-FFF2-40B4-BE49-F238E27FC236}">
                <a16:creationId xmlns:a16="http://schemas.microsoft.com/office/drawing/2014/main" id="{F182268B-E9BD-C42E-10D6-443A09987F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6125" y="1376362"/>
            <a:ext cx="4867275" cy="2638425"/>
          </a:xfrm>
          <a:prstGeom prst="rect">
            <a:avLst/>
          </a:prstGeom>
        </p:spPr>
      </p:pic>
      <p:graphicFrame>
        <p:nvGraphicFramePr>
          <p:cNvPr id="2" name="Table 4">
            <a:extLst>
              <a:ext uri="{FF2B5EF4-FFF2-40B4-BE49-F238E27FC236}">
                <a16:creationId xmlns:a16="http://schemas.microsoft.com/office/drawing/2014/main" id="{03A62BD7-6DBF-6EF5-9C62-77DB83588CF8}"/>
              </a:ext>
            </a:extLst>
          </p:cNvPr>
          <p:cNvGraphicFramePr>
            <a:graphicFrameLocks noGrp="1"/>
          </p:cNvGraphicFramePr>
          <p:nvPr>
            <p:extLst>
              <p:ext uri="{D42A27DB-BD31-4B8C-83A1-F6EECF244321}">
                <p14:modId xmlns:p14="http://schemas.microsoft.com/office/powerpoint/2010/main" val="40860828"/>
              </p:ext>
            </p:extLst>
          </p:nvPr>
        </p:nvGraphicFramePr>
        <p:xfrm>
          <a:off x="606425" y="1202794"/>
          <a:ext cx="6130925" cy="4452409"/>
        </p:xfrm>
        <a:graphic>
          <a:graphicData uri="http://schemas.openxmlformats.org/drawingml/2006/table">
            <a:tbl>
              <a:tblPr firstRow="1" bandRow="1">
                <a:tableStyleId>{5C22544A-7EE6-4342-B048-85BDC9FD1C3A}</a:tableStyleId>
              </a:tblPr>
              <a:tblGrid>
                <a:gridCol w="6130925">
                  <a:extLst>
                    <a:ext uri="{9D8B030D-6E8A-4147-A177-3AD203B41FA5}">
                      <a16:colId xmlns:a16="http://schemas.microsoft.com/office/drawing/2014/main" val="141949451"/>
                    </a:ext>
                  </a:extLst>
                </a:gridCol>
              </a:tblGrid>
              <a:tr h="4452409">
                <a:tc>
                  <a:txBody>
                    <a:bodyPr/>
                    <a:lstStyle/>
                    <a:p>
                      <a:pPr algn="just"/>
                      <a:r>
                        <a:rPr lang="en-US" sz="2000" b="0" u="sng" dirty="0">
                          <a:solidFill>
                            <a:srgbClr val="006600"/>
                          </a:solidFill>
                          <a:latin typeface="Times New Roman" panose="02020603050405020304" pitchFamily="18" charset="0"/>
                          <a:cs typeface="Times New Roman" panose="02020603050405020304" pitchFamily="18" charset="0"/>
                        </a:rPr>
                        <a:t>Write operation: </a:t>
                      </a:r>
                      <a:endParaRPr lang="en-US" sz="2000" b="0" dirty="0">
                        <a:solidFill>
                          <a:srgbClr val="006600"/>
                        </a:solidFill>
                        <a:latin typeface="Times New Roman" panose="02020603050405020304" pitchFamily="18" charset="0"/>
                        <a:cs typeface="Times New Roman" panose="02020603050405020304" pitchFamily="18" charset="0"/>
                      </a:endParaRPr>
                    </a:p>
                    <a:p>
                      <a:pPr algn="just"/>
                      <a:r>
                        <a:rPr lang="en-US" sz="2000" b="0" dirty="0">
                          <a:solidFill>
                            <a:srgbClr val="006600"/>
                          </a:solidFill>
                          <a:latin typeface="Times New Roman" panose="02020603050405020304" pitchFamily="18" charset="0"/>
                          <a:cs typeface="Times New Roman" panose="02020603050405020304" pitchFamily="18" charset="0"/>
                        </a:rPr>
                        <a:t>Set WL=1    ,so the N3 </a:t>
                      </a:r>
                      <a:r>
                        <a:rPr lang="en-US" sz="2000" b="0" dirty="0" err="1">
                          <a:solidFill>
                            <a:srgbClr val="006600"/>
                          </a:solidFill>
                          <a:latin typeface="Times New Roman" panose="02020603050405020304" pitchFamily="18" charset="0"/>
                          <a:cs typeface="Times New Roman" panose="02020603050405020304" pitchFamily="18" charset="0"/>
                        </a:rPr>
                        <a:t>nmos</a:t>
                      </a:r>
                      <a:r>
                        <a:rPr lang="en-US" sz="2000" b="0" dirty="0">
                          <a:solidFill>
                            <a:srgbClr val="006600"/>
                          </a:solidFill>
                          <a:latin typeface="Times New Roman" panose="02020603050405020304" pitchFamily="18" charset="0"/>
                          <a:cs typeface="Times New Roman" panose="02020603050405020304" pitchFamily="18" charset="0"/>
                        </a:rPr>
                        <a:t> is on so data from WBL will pass to Q .It will on the N2 </a:t>
                      </a:r>
                      <a:r>
                        <a:rPr lang="en-US" sz="2000" b="0" dirty="0" err="1">
                          <a:solidFill>
                            <a:srgbClr val="006600"/>
                          </a:solidFill>
                          <a:latin typeface="Times New Roman" panose="02020603050405020304" pitchFamily="18" charset="0"/>
                          <a:cs typeface="Times New Roman" panose="02020603050405020304" pitchFamily="18" charset="0"/>
                        </a:rPr>
                        <a:t>nmos</a:t>
                      </a:r>
                      <a:r>
                        <a:rPr lang="en-US" sz="2000" b="0" dirty="0">
                          <a:solidFill>
                            <a:srgbClr val="006600"/>
                          </a:solidFill>
                          <a:latin typeface="Times New Roman" panose="02020603050405020304" pitchFamily="18" charset="0"/>
                          <a:cs typeface="Times New Roman" panose="02020603050405020304" pitchFamily="18" charset="0"/>
                        </a:rPr>
                        <a:t> and Q’ will be 0.When Q’ =0 ,the P1 on and Q will be strongly high(1).</a:t>
                      </a:r>
                    </a:p>
                    <a:p>
                      <a:pPr algn="just"/>
                      <a:r>
                        <a:rPr lang="en-US" sz="2000" b="0" dirty="0">
                          <a:solidFill>
                            <a:srgbClr val="006600"/>
                          </a:solidFill>
                          <a:latin typeface="Times New Roman" panose="02020603050405020304" pitchFamily="18" charset="0"/>
                          <a:cs typeface="Times New Roman" panose="02020603050405020304" pitchFamily="18" charset="0"/>
                        </a:rPr>
                        <a:t>So in these process write operation is done.</a:t>
                      </a:r>
                    </a:p>
                    <a:p>
                      <a:pPr algn="just"/>
                      <a:endParaRPr lang="en-US" sz="2000" b="0" dirty="0">
                        <a:solidFill>
                          <a:srgbClr val="006600"/>
                        </a:solidFill>
                        <a:latin typeface="Times New Roman" panose="02020603050405020304" pitchFamily="18" charset="0"/>
                        <a:cs typeface="Times New Roman" panose="02020603050405020304" pitchFamily="18" charset="0"/>
                      </a:endParaRPr>
                    </a:p>
                    <a:p>
                      <a:pPr algn="just"/>
                      <a:endParaRPr lang="en-US" sz="2000" b="0" dirty="0">
                        <a:solidFill>
                          <a:srgbClr val="006600"/>
                        </a:solidFill>
                        <a:latin typeface="Times New Roman" panose="02020603050405020304" pitchFamily="18" charset="0"/>
                        <a:cs typeface="Times New Roman" panose="02020603050405020304" pitchFamily="18" charset="0"/>
                      </a:endParaRPr>
                    </a:p>
                    <a:p>
                      <a:pPr algn="just"/>
                      <a:r>
                        <a:rPr lang="en-US" sz="2000" b="0" u="sng" dirty="0">
                          <a:solidFill>
                            <a:srgbClr val="006600"/>
                          </a:solidFill>
                          <a:latin typeface="Times New Roman" panose="02020603050405020304" pitchFamily="18" charset="0"/>
                          <a:cs typeface="Times New Roman" panose="02020603050405020304" pitchFamily="18" charset="0"/>
                        </a:rPr>
                        <a:t>Read Operation:</a:t>
                      </a:r>
                      <a:endParaRPr lang="en-US" sz="2000" b="0" dirty="0">
                        <a:solidFill>
                          <a:srgbClr val="006600"/>
                        </a:solidFill>
                        <a:latin typeface="Times New Roman" panose="02020603050405020304" pitchFamily="18" charset="0"/>
                        <a:cs typeface="Times New Roman" panose="02020603050405020304" pitchFamily="18" charset="0"/>
                      </a:endParaRPr>
                    </a:p>
                    <a:p>
                      <a:pPr algn="just"/>
                      <a:r>
                        <a:rPr lang="en-US" sz="2000" b="0" dirty="0">
                          <a:solidFill>
                            <a:srgbClr val="006600"/>
                          </a:solidFill>
                          <a:latin typeface="Times New Roman" panose="02020603050405020304" pitchFamily="18" charset="0"/>
                          <a:cs typeface="Times New Roman" panose="02020603050405020304" pitchFamily="18" charset="0"/>
                        </a:rPr>
                        <a:t>Set R =1,and RBL is input </a:t>
                      </a:r>
                      <a:r>
                        <a:rPr lang="en-US" sz="2000" b="0" dirty="0" err="1">
                          <a:solidFill>
                            <a:srgbClr val="006600"/>
                          </a:solidFill>
                          <a:latin typeface="Times New Roman" panose="02020603050405020304" pitchFamily="18" charset="0"/>
                          <a:cs typeface="Times New Roman" panose="02020603050405020304" pitchFamily="18" charset="0"/>
                        </a:rPr>
                        <a:t>here.when</a:t>
                      </a:r>
                      <a:r>
                        <a:rPr lang="en-US" sz="2000" b="0" dirty="0">
                          <a:solidFill>
                            <a:srgbClr val="006600"/>
                          </a:solidFill>
                          <a:latin typeface="Times New Roman" panose="02020603050405020304" pitchFamily="18" charset="0"/>
                          <a:cs typeface="Times New Roman" panose="02020603050405020304" pitchFamily="18" charset="0"/>
                        </a:rPr>
                        <a:t> R=1 then the N5 will on and we will </a:t>
                      </a:r>
                      <a:r>
                        <a:rPr lang="en-US" sz="2000" b="0" dirty="0" err="1">
                          <a:solidFill>
                            <a:srgbClr val="006600"/>
                          </a:solidFill>
                          <a:latin typeface="Times New Roman" panose="02020603050405020304" pitchFamily="18" charset="0"/>
                          <a:cs typeface="Times New Roman" panose="02020603050405020304" pitchFamily="18" charset="0"/>
                        </a:rPr>
                        <a:t>gwt</a:t>
                      </a:r>
                      <a:r>
                        <a:rPr lang="en-US" sz="2000" b="0" dirty="0">
                          <a:solidFill>
                            <a:srgbClr val="006600"/>
                          </a:solidFill>
                          <a:latin typeface="Times New Roman" panose="02020603050405020304" pitchFamily="18" charset="0"/>
                          <a:cs typeface="Times New Roman" panose="02020603050405020304" pitchFamily="18" charset="0"/>
                        </a:rPr>
                        <a:t> low(0) as N5 will shorter with </a:t>
                      </a:r>
                      <a:r>
                        <a:rPr lang="en-US" sz="2000" b="0" dirty="0" err="1">
                          <a:solidFill>
                            <a:srgbClr val="006600"/>
                          </a:solidFill>
                          <a:latin typeface="Times New Roman" panose="02020603050405020304" pitchFamily="18" charset="0"/>
                          <a:cs typeface="Times New Roman" panose="02020603050405020304" pitchFamily="18" charset="0"/>
                        </a:rPr>
                        <a:t>ground.Opposite</a:t>
                      </a:r>
                      <a:r>
                        <a:rPr lang="en-US" sz="2000" b="0" dirty="0">
                          <a:solidFill>
                            <a:srgbClr val="006600"/>
                          </a:solidFill>
                          <a:latin typeface="Times New Roman" panose="02020603050405020304" pitchFamily="18" charset="0"/>
                          <a:cs typeface="Times New Roman" panose="02020603050405020304" pitchFamily="18" charset="0"/>
                        </a:rPr>
                        <a:t> will </a:t>
                      </a:r>
                      <a:r>
                        <a:rPr lang="en-US" sz="2000" b="0" dirty="0" err="1">
                          <a:solidFill>
                            <a:srgbClr val="006600"/>
                          </a:solidFill>
                          <a:latin typeface="Times New Roman" panose="02020603050405020304" pitchFamily="18" charset="0"/>
                          <a:cs typeface="Times New Roman" panose="02020603050405020304" pitchFamily="18" charset="0"/>
                        </a:rPr>
                        <a:t>happen,when</a:t>
                      </a:r>
                      <a:r>
                        <a:rPr lang="en-US" sz="2000" b="0" dirty="0">
                          <a:solidFill>
                            <a:srgbClr val="006600"/>
                          </a:solidFill>
                          <a:latin typeface="Times New Roman" panose="02020603050405020304" pitchFamily="18" charset="0"/>
                          <a:cs typeface="Times New Roman" panose="02020603050405020304" pitchFamily="18" charset="0"/>
                        </a:rPr>
                        <a:t> stored bit is 0,then Q’ will 1 and the N4 will on.so a voltage drop can be measured from here.</a:t>
                      </a:r>
                    </a:p>
                  </a:txBody>
                  <a:tcPr>
                    <a:noFill/>
                  </a:tcPr>
                </a:tc>
                <a:extLst>
                  <a:ext uri="{0D108BD9-81ED-4DB2-BD59-A6C34878D82A}">
                    <a16:rowId xmlns:a16="http://schemas.microsoft.com/office/drawing/2014/main" val="2442161889"/>
                  </a:ext>
                </a:extLst>
              </a:tr>
            </a:tbl>
          </a:graphicData>
        </a:graphic>
      </p:graphicFrame>
      <p:graphicFrame>
        <p:nvGraphicFramePr>
          <p:cNvPr id="6" name="Table 8">
            <a:extLst>
              <a:ext uri="{FF2B5EF4-FFF2-40B4-BE49-F238E27FC236}">
                <a16:creationId xmlns:a16="http://schemas.microsoft.com/office/drawing/2014/main" id="{16AEE1B0-E372-7C34-E054-55BFFEB73B2A}"/>
              </a:ext>
            </a:extLst>
          </p:cNvPr>
          <p:cNvGraphicFramePr>
            <a:graphicFrameLocks noGrp="1"/>
          </p:cNvGraphicFramePr>
          <p:nvPr>
            <p:extLst>
              <p:ext uri="{D42A27DB-BD31-4B8C-83A1-F6EECF244321}">
                <p14:modId xmlns:p14="http://schemas.microsoft.com/office/powerpoint/2010/main" val="1433692863"/>
              </p:ext>
            </p:extLst>
          </p:nvPr>
        </p:nvGraphicFramePr>
        <p:xfrm>
          <a:off x="8667353" y="1710740"/>
          <a:ext cx="492125" cy="373227"/>
        </p:xfrm>
        <a:graphic>
          <a:graphicData uri="http://schemas.openxmlformats.org/drawingml/2006/table">
            <a:tbl>
              <a:tblPr firstRow="1" bandRow="1">
                <a:tableStyleId>{5C22544A-7EE6-4342-B048-85BDC9FD1C3A}</a:tableStyleId>
              </a:tblPr>
              <a:tblGrid>
                <a:gridCol w="492125">
                  <a:extLst>
                    <a:ext uri="{9D8B030D-6E8A-4147-A177-3AD203B41FA5}">
                      <a16:colId xmlns:a16="http://schemas.microsoft.com/office/drawing/2014/main" val="1298947876"/>
                    </a:ext>
                  </a:extLst>
                </a:gridCol>
              </a:tblGrid>
              <a:tr h="373227">
                <a:tc>
                  <a:txBody>
                    <a:bodyPr/>
                    <a:lstStyle/>
                    <a:p>
                      <a:r>
                        <a:rPr lang="en-US" dirty="0">
                          <a:solidFill>
                            <a:schemeClr val="accent1">
                              <a:lumMod val="50000"/>
                            </a:schemeClr>
                          </a:solidFill>
                        </a:rPr>
                        <a:t>P1</a:t>
                      </a:r>
                    </a:p>
                  </a:txBody>
                  <a:tcPr>
                    <a:noFill/>
                  </a:tcPr>
                </a:tc>
                <a:extLst>
                  <a:ext uri="{0D108BD9-81ED-4DB2-BD59-A6C34878D82A}">
                    <a16:rowId xmlns:a16="http://schemas.microsoft.com/office/drawing/2014/main" val="1663775470"/>
                  </a:ext>
                </a:extLst>
              </a:tr>
            </a:tbl>
          </a:graphicData>
        </a:graphic>
      </p:graphicFrame>
      <p:graphicFrame>
        <p:nvGraphicFramePr>
          <p:cNvPr id="9" name="Table 8">
            <a:extLst>
              <a:ext uri="{FF2B5EF4-FFF2-40B4-BE49-F238E27FC236}">
                <a16:creationId xmlns:a16="http://schemas.microsoft.com/office/drawing/2014/main" id="{CD63562F-E6BC-35CB-14D1-60647C81DA98}"/>
              </a:ext>
            </a:extLst>
          </p:cNvPr>
          <p:cNvGraphicFramePr>
            <a:graphicFrameLocks noGrp="1"/>
          </p:cNvGraphicFramePr>
          <p:nvPr>
            <p:extLst>
              <p:ext uri="{D42A27DB-BD31-4B8C-83A1-F6EECF244321}">
                <p14:modId xmlns:p14="http://schemas.microsoft.com/office/powerpoint/2010/main" val="1138032842"/>
              </p:ext>
            </p:extLst>
          </p:nvPr>
        </p:nvGraphicFramePr>
        <p:xfrm>
          <a:off x="10809682" y="1718207"/>
          <a:ext cx="425450" cy="365760"/>
        </p:xfrm>
        <a:graphic>
          <a:graphicData uri="http://schemas.openxmlformats.org/drawingml/2006/table">
            <a:tbl>
              <a:tblPr firstRow="1" bandRow="1">
                <a:tableStyleId>{5C22544A-7EE6-4342-B048-85BDC9FD1C3A}</a:tableStyleId>
              </a:tblPr>
              <a:tblGrid>
                <a:gridCol w="425450">
                  <a:extLst>
                    <a:ext uri="{9D8B030D-6E8A-4147-A177-3AD203B41FA5}">
                      <a16:colId xmlns:a16="http://schemas.microsoft.com/office/drawing/2014/main" val="1298947876"/>
                    </a:ext>
                  </a:extLst>
                </a:gridCol>
              </a:tblGrid>
              <a:tr h="359467">
                <a:tc>
                  <a:txBody>
                    <a:bodyPr/>
                    <a:lstStyle/>
                    <a:p>
                      <a:r>
                        <a:rPr lang="en-US" dirty="0">
                          <a:solidFill>
                            <a:schemeClr val="accent1">
                              <a:lumMod val="50000"/>
                            </a:schemeClr>
                          </a:solidFill>
                        </a:rPr>
                        <a:t>P2</a:t>
                      </a:r>
                    </a:p>
                  </a:txBody>
                  <a:tcPr>
                    <a:noFill/>
                  </a:tcPr>
                </a:tc>
                <a:extLst>
                  <a:ext uri="{0D108BD9-81ED-4DB2-BD59-A6C34878D82A}">
                    <a16:rowId xmlns:a16="http://schemas.microsoft.com/office/drawing/2014/main" val="1663775470"/>
                  </a:ext>
                </a:extLst>
              </a:tr>
            </a:tbl>
          </a:graphicData>
        </a:graphic>
      </p:graphicFrame>
      <p:graphicFrame>
        <p:nvGraphicFramePr>
          <p:cNvPr id="10" name="Table 8">
            <a:extLst>
              <a:ext uri="{FF2B5EF4-FFF2-40B4-BE49-F238E27FC236}">
                <a16:creationId xmlns:a16="http://schemas.microsoft.com/office/drawing/2014/main" id="{AAB2B031-71B5-2115-18F5-E986FBFE2B1B}"/>
              </a:ext>
            </a:extLst>
          </p:cNvPr>
          <p:cNvGraphicFramePr>
            <a:graphicFrameLocks noGrp="1"/>
          </p:cNvGraphicFramePr>
          <p:nvPr>
            <p:extLst>
              <p:ext uri="{D42A27DB-BD31-4B8C-83A1-F6EECF244321}">
                <p14:modId xmlns:p14="http://schemas.microsoft.com/office/powerpoint/2010/main" val="1519739092"/>
              </p:ext>
            </p:extLst>
          </p:nvPr>
        </p:nvGraphicFramePr>
        <p:xfrm>
          <a:off x="8674099" y="3143496"/>
          <a:ext cx="492125" cy="373227"/>
        </p:xfrm>
        <a:graphic>
          <a:graphicData uri="http://schemas.openxmlformats.org/drawingml/2006/table">
            <a:tbl>
              <a:tblPr firstRow="1" bandRow="1">
                <a:tableStyleId>{5C22544A-7EE6-4342-B048-85BDC9FD1C3A}</a:tableStyleId>
              </a:tblPr>
              <a:tblGrid>
                <a:gridCol w="492125">
                  <a:extLst>
                    <a:ext uri="{9D8B030D-6E8A-4147-A177-3AD203B41FA5}">
                      <a16:colId xmlns:a16="http://schemas.microsoft.com/office/drawing/2014/main" val="1298947876"/>
                    </a:ext>
                  </a:extLst>
                </a:gridCol>
              </a:tblGrid>
              <a:tr h="373227">
                <a:tc>
                  <a:txBody>
                    <a:bodyPr/>
                    <a:lstStyle/>
                    <a:p>
                      <a:r>
                        <a:rPr lang="en-US" dirty="0">
                          <a:solidFill>
                            <a:schemeClr val="accent1">
                              <a:lumMod val="50000"/>
                            </a:schemeClr>
                          </a:solidFill>
                        </a:rPr>
                        <a:t>N1</a:t>
                      </a:r>
                    </a:p>
                  </a:txBody>
                  <a:tcPr>
                    <a:noFill/>
                  </a:tcPr>
                </a:tc>
                <a:extLst>
                  <a:ext uri="{0D108BD9-81ED-4DB2-BD59-A6C34878D82A}">
                    <a16:rowId xmlns:a16="http://schemas.microsoft.com/office/drawing/2014/main" val="1663775470"/>
                  </a:ext>
                </a:extLst>
              </a:tr>
            </a:tbl>
          </a:graphicData>
        </a:graphic>
      </p:graphicFrame>
      <p:graphicFrame>
        <p:nvGraphicFramePr>
          <p:cNvPr id="12" name="Table 8">
            <a:extLst>
              <a:ext uri="{FF2B5EF4-FFF2-40B4-BE49-F238E27FC236}">
                <a16:creationId xmlns:a16="http://schemas.microsoft.com/office/drawing/2014/main" id="{484F0487-3DF0-D7EF-3F7B-E92F745EACB9}"/>
              </a:ext>
            </a:extLst>
          </p:cNvPr>
          <p:cNvGraphicFramePr>
            <a:graphicFrameLocks noGrp="1"/>
          </p:cNvGraphicFramePr>
          <p:nvPr>
            <p:extLst>
              <p:ext uri="{D42A27DB-BD31-4B8C-83A1-F6EECF244321}">
                <p14:modId xmlns:p14="http://schemas.microsoft.com/office/powerpoint/2010/main" val="1903968465"/>
              </p:ext>
            </p:extLst>
          </p:nvPr>
        </p:nvGraphicFramePr>
        <p:xfrm>
          <a:off x="10072686" y="3242386"/>
          <a:ext cx="492125" cy="373227"/>
        </p:xfrm>
        <a:graphic>
          <a:graphicData uri="http://schemas.openxmlformats.org/drawingml/2006/table">
            <a:tbl>
              <a:tblPr firstRow="1" bandRow="1">
                <a:tableStyleId>{5C22544A-7EE6-4342-B048-85BDC9FD1C3A}</a:tableStyleId>
              </a:tblPr>
              <a:tblGrid>
                <a:gridCol w="492125">
                  <a:extLst>
                    <a:ext uri="{9D8B030D-6E8A-4147-A177-3AD203B41FA5}">
                      <a16:colId xmlns:a16="http://schemas.microsoft.com/office/drawing/2014/main" val="1298947876"/>
                    </a:ext>
                  </a:extLst>
                </a:gridCol>
              </a:tblGrid>
              <a:tr h="373227">
                <a:tc>
                  <a:txBody>
                    <a:bodyPr/>
                    <a:lstStyle/>
                    <a:p>
                      <a:r>
                        <a:rPr lang="en-US" dirty="0">
                          <a:solidFill>
                            <a:schemeClr val="accent1">
                              <a:lumMod val="50000"/>
                            </a:schemeClr>
                          </a:solidFill>
                        </a:rPr>
                        <a:t>N2</a:t>
                      </a:r>
                    </a:p>
                  </a:txBody>
                  <a:tcPr>
                    <a:noFill/>
                  </a:tcPr>
                </a:tc>
                <a:extLst>
                  <a:ext uri="{0D108BD9-81ED-4DB2-BD59-A6C34878D82A}">
                    <a16:rowId xmlns:a16="http://schemas.microsoft.com/office/drawing/2014/main" val="1663775470"/>
                  </a:ext>
                </a:extLst>
              </a:tr>
            </a:tbl>
          </a:graphicData>
        </a:graphic>
      </p:graphicFrame>
      <p:graphicFrame>
        <p:nvGraphicFramePr>
          <p:cNvPr id="13" name="Table 8">
            <a:extLst>
              <a:ext uri="{FF2B5EF4-FFF2-40B4-BE49-F238E27FC236}">
                <a16:creationId xmlns:a16="http://schemas.microsoft.com/office/drawing/2014/main" id="{EECF4CF2-9753-B5EF-871F-AF0AFEEC6B96}"/>
              </a:ext>
            </a:extLst>
          </p:cNvPr>
          <p:cNvGraphicFramePr>
            <a:graphicFrameLocks noGrp="1"/>
          </p:cNvGraphicFramePr>
          <p:nvPr>
            <p:extLst>
              <p:ext uri="{D42A27DB-BD31-4B8C-83A1-F6EECF244321}">
                <p14:modId xmlns:p14="http://schemas.microsoft.com/office/powerpoint/2010/main" val="1362910272"/>
              </p:ext>
            </p:extLst>
          </p:nvPr>
        </p:nvGraphicFramePr>
        <p:xfrm>
          <a:off x="7526337" y="2956380"/>
          <a:ext cx="492125" cy="373227"/>
        </p:xfrm>
        <a:graphic>
          <a:graphicData uri="http://schemas.openxmlformats.org/drawingml/2006/table">
            <a:tbl>
              <a:tblPr firstRow="1" bandRow="1">
                <a:tableStyleId>{5C22544A-7EE6-4342-B048-85BDC9FD1C3A}</a:tableStyleId>
              </a:tblPr>
              <a:tblGrid>
                <a:gridCol w="492125">
                  <a:extLst>
                    <a:ext uri="{9D8B030D-6E8A-4147-A177-3AD203B41FA5}">
                      <a16:colId xmlns:a16="http://schemas.microsoft.com/office/drawing/2014/main" val="1298947876"/>
                    </a:ext>
                  </a:extLst>
                </a:gridCol>
              </a:tblGrid>
              <a:tr h="373227">
                <a:tc>
                  <a:txBody>
                    <a:bodyPr/>
                    <a:lstStyle/>
                    <a:p>
                      <a:r>
                        <a:rPr lang="en-US" dirty="0">
                          <a:solidFill>
                            <a:schemeClr val="accent1">
                              <a:lumMod val="50000"/>
                            </a:schemeClr>
                          </a:solidFill>
                        </a:rPr>
                        <a:t>N3</a:t>
                      </a:r>
                    </a:p>
                  </a:txBody>
                  <a:tcPr>
                    <a:noFill/>
                  </a:tcPr>
                </a:tc>
                <a:extLst>
                  <a:ext uri="{0D108BD9-81ED-4DB2-BD59-A6C34878D82A}">
                    <a16:rowId xmlns:a16="http://schemas.microsoft.com/office/drawing/2014/main" val="1663775470"/>
                  </a:ext>
                </a:extLst>
              </a:tr>
            </a:tbl>
          </a:graphicData>
        </a:graphic>
      </p:graphicFrame>
      <p:graphicFrame>
        <p:nvGraphicFramePr>
          <p:cNvPr id="15" name="Table 8">
            <a:extLst>
              <a:ext uri="{FF2B5EF4-FFF2-40B4-BE49-F238E27FC236}">
                <a16:creationId xmlns:a16="http://schemas.microsoft.com/office/drawing/2014/main" id="{8D32E175-795D-423A-BFFC-8DDD81F3006B}"/>
              </a:ext>
            </a:extLst>
          </p:cNvPr>
          <p:cNvGraphicFramePr>
            <a:graphicFrameLocks noGrp="1"/>
          </p:cNvGraphicFramePr>
          <p:nvPr>
            <p:extLst>
              <p:ext uri="{D42A27DB-BD31-4B8C-83A1-F6EECF244321}">
                <p14:modId xmlns:p14="http://schemas.microsoft.com/office/powerpoint/2010/main" val="666867496"/>
              </p:ext>
            </p:extLst>
          </p:nvPr>
        </p:nvGraphicFramePr>
        <p:xfrm>
          <a:off x="11714955" y="1986490"/>
          <a:ext cx="492125" cy="373227"/>
        </p:xfrm>
        <a:graphic>
          <a:graphicData uri="http://schemas.openxmlformats.org/drawingml/2006/table">
            <a:tbl>
              <a:tblPr firstRow="1" bandRow="1">
                <a:tableStyleId>{5C22544A-7EE6-4342-B048-85BDC9FD1C3A}</a:tableStyleId>
              </a:tblPr>
              <a:tblGrid>
                <a:gridCol w="492125">
                  <a:extLst>
                    <a:ext uri="{9D8B030D-6E8A-4147-A177-3AD203B41FA5}">
                      <a16:colId xmlns:a16="http://schemas.microsoft.com/office/drawing/2014/main" val="1298947876"/>
                    </a:ext>
                  </a:extLst>
                </a:gridCol>
              </a:tblGrid>
              <a:tr h="373227">
                <a:tc>
                  <a:txBody>
                    <a:bodyPr/>
                    <a:lstStyle/>
                    <a:p>
                      <a:r>
                        <a:rPr lang="en-US" dirty="0">
                          <a:solidFill>
                            <a:schemeClr val="accent1">
                              <a:lumMod val="50000"/>
                            </a:schemeClr>
                          </a:solidFill>
                        </a:rPr>
                        <a:t>N4</a:t>
                      </a:r>
                    </a:p>
                  </a:txBody>
                  <a:tcPr>
                    <a:noFill/>
                  </a:tcPr>
                </a:tc>
                <a:extLst>
                  <a:ext uri="{0D108BD9-81ED-4DB2-BD59-A6C34878D82A}">
                    <a16:rowId xmlns:a16="http://schemas.microsoft.com/office/drawing/2014/main" val="1663775470"/>
                  </a:ext>
                </a:extLst>
              </a:tr>
            </a:tbl>
          </a:graphicData>
        </a:graphic>
      </p:graphicFrame>
      <p:graphicFrame>
        <p:nvGraphicFramePr>
          <p:cNvPr id="16" name="Table 8">
            <a:extLst>
              <a:ext uri="{FF2B5EF4-FFF2-40B4-BE49-F238E27FC236}">
                <a16:creationId xmlns:a16="http://schemas.microsoft.com/office/drawing/2014/main" id="{C5DB2E41-8458-2F94-2753-06081047C3B9}"/>
              </a:ext>
            </a:extLst>
          </p:cNvPr>
          <p:cNvGraphicFramePr>
            <a:graphicFrameLocks noGrp="1"/>
          </p:cNvGraphicFramePr>
          <p:nvPr>
            <p:extLst>
              <p:ext uri="{D42A27DB-BD31-4B8C-83A1-F6EECF244321}">
                <p14:modId xmlns:p14="http://schemas.microsoft.com/office/powerpoint/2010/main" val="1577621346"/>
              </p:ext>
            </p:extLst>
          </p:nvPr>
        </p:nvGraphicFramePr>
        <p:xfrm>
          <a:off x="11235132" y="2978868"/>
          <a:ext cx="492125" cy="373227"/>
        </p:xfrm>
        <a:graphic>
          <a:graphicData uri="http://schemas.openxmlformats.org/drawingml/2006/table">
            <a:tbl>
              <a:tblPr firstRow="1" bandRow="1">
                <a:tableStyleId>{5C22544A-7EE6-4342-B048-85BDC9FD1C3A}</a:tableStyleId>
              </a:tblPr>
              <a:tblGrid>
                <a:gridCol w="492125">
                  <a:extLst>
                    <a:ext uri="{9D8B030D-6E8A-4147-A177-3AD203B41FA5}">
                      <a16:colId xmlns:a16="http://schemas.microsoft.com/office/drawing/2014/main" val="1298947876"/>
                    </a:ext>
                  </a:extLst>
                </a:gridCol>
              </a:tblGrid>
              <a:tr h="373227">
                <a:tc>
                  <a:txBody>
                    <a:bodyPr/>
                    <a:lstStyle/>
                    <a:p>
                      <a:r>
                        <a:rPr lang="en-US" dirty="0">
                          <a:solidFill>
                            <a:schemeClr val="accent1">
                              <a:lumMod val="50000"/>
                            </a:schemeClr>
                          </a:solidFill>
                        </a:rPr>
                        <a:t>N5</a:t>
                      </a:r>
                    </a:p>
                  </a:txBody>
                  <a:tcPr>
                    <a:noFill/>
                  </a:tcPr>
                </a:tc>
                <a:extLst>
                  <a:ext uri="{0D108BD9-81ED-4DB2-BD59-A6C34878D82A}">
                    <a16:rowId xmlns:a16="http://schemas.microsoft.com/office/drawing/2014/main" val="1663775470"/>
                  </a:ext>
                </a:extLst>
              </a:tr>
            </a:tbl>
          </a:graphicData>
        </a:graphic>
      </p:graphicFrame>
    </p:spTree>
    <p:extLst>
      <p:ext uri="{BB962C8B-B14F-4D97-AF65-F5344CB8AC3E}">
        <p14:creationId xmlns:p14="http://schemas.microsoft.com/office/powerpoint/2010/main" val="1073694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w="28575">
            <a:solidFill>
              <a:srgbClr val="FFC000"/>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2400" b="1" dirty="0">
                <a:solidFill>
                  <a:srgbClr val="0070C0"/>
                </a:solidFill>
                <a:latin typeface="Times New Roman" panose="02020603050405020304" pitchFamily="18" charset="0"/>
                <a:cs typeface="Times New Roman" panose="02020603050405020304" pitchFamily="18" charset="0"/>
              </a:rPr>
            </a:br>
            <a:r>
              <a:rPr lang="en-US" sz="2400" b="1" dirty="0">
                <a:solidFill>
                  <a:srgbClr val="0070C0"/>
                </a:solidFill>
                <a:latin typeface="Times New Roman" panose="02020603050405020304" pitchFamily="18" charset="0"/>
                <a:cs typeface="Times New Roman" panose="02020603050405020304" pitchFamily="18" charset="0"/>
              </a:rPr>
              <a:t>7T SRAM</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w="28575">
            <a:solidFill>
              <a:srgbClr val="FFC000"/>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16" name="Table 8">
            <a:extLst>
              <a:ext uri="{FF2B5EF4-FFF2-40B4-BE49-F238E27FC236}">
                <a16:creationId xmlns:a16="http://schemas.microsoft.com/office/drawing/2014/main" id="{AC61F076-E55C-BD8E-EDD4-2CC07251DC89}"/>
              </a:ext>
            </a:extLst>
          </p:cNvPr>
          <p:cNvGraphicFramePr>
            <a:graphicFrameLocks noGrp="1"/>
          </p:cNvGraphicFramePr>
          <p:nvPr>
            <p:extLst>
              <p:ext uri="{D42A27DB-BD31-4B8C-83A1-F6EECF244321}">
                <p14:modId xmlns:p14="http://schemas.microsoft.com/office/powerpoint/2010/main" val="547775239"/>
              </p:ext>
            </p:extLst>
          </p:nvPr>
        </p:nvGraphicFramePr>
        <p:xfrm>
          <a:off x="2717654" y="3518538"/>
          <a:ext cx="2172134" cy="370840"/>
        </p:xfrm>
        <a:graphic>
          <a:graphicData uri="http://schemas.openxmlformats.org/drawingml/2006/table">
            <a:tbl>
              <a:tblPr firstRow="1" bandRow="1">
                <a:tableStyleId>{5C22544A-7EE6-4342-B048-85BDC9FD1C3A}</a:tableStyleId>
              </a:tblPr>
              <a:tblGrid>
                <a:gridCol w="2172134">
                  <a:extLst>
                    <a:ext uri="{9D8B030D-6E8A-4147-A177-3AD203B41FA5}">
                      <a16:colId xmlns:a16="http://schemas.microsoft.com/office/drawing/2014/main" val="2196261282"/>
                    </a:ext>
                  </a:extLst>
                </a:gridCol>
              </a:tblGrid>
              <a:tr h="370840">
                <a:tc>
                  <a:txBody>
                    <a:bodyPr/>
                    <a:lstStyle/>
                    <a:p>
                      <a:endParaRPr lang="en-US" dirty="0">
                        <a:solidFill>
                          <a:srgbClr val="002060"/>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65296573"/>
                  </a:ext>
                </a:extLst>
              </a:tr>
            </a:tbl>
          </a:graphicData>
        </a:graphic>
      </p:graphicFrame>
      <p:pic>
        <p:nvPicPr>
          <p:cNvPr id="21" name="Picture 20">
            <a:extLst>
              <a:ext uri="{FF2B5EF4-FFF2-40B4-BE49-F238E27FC236}">
                <a16:creationId xmlns:a16="http://schemas.microsoft.com/office/drawing/2014/main" id="{BFE52A66-6136-DF62-093D-83834CB9E8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4289" y="899545"/>
            <a:ext cx="5967712" cy="4948803"/>
          </a:xfrm>
          <a:prstGeom prst="rect">
            <a:avLst/>
          </a:prstGeom>
        </p:spPr>
      </p:pic>
      <p:pic>
        <p:nvPicPr>
          <p:cNvPr id="25" name="Picture 24">
            <a:extLst>
              <a:ext uri="{FF2B5EF4-FFF2-40B4-BE49-F238E27FC236}">
                <a16:creationId xmlns:a16="http://schemas.microsoft.com/office/drawing/2014/main" id="{88C31E0A-2EBC-60E7-DE19-C7F3F94B2A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99545"/>
            <a:ext cx="6096000" cy="4948805"/>
          </a:xfrm>
          <a:prstGeom prst="rect">
            <a:avLst/>
          </a:prstGeom>
        </p:spPr>
      </p:pic>
      <p:graphicFrame>
        <p:nvGraphicFramePr>
          <p:cNvPr id="29" name="Table 29">
            <a:extLst>
              <a:ext uri="{FF2B5EF4-FFF2-40B4-BE49-F238E27FC236}">
                <a16:creationId xmlns:a16="http://schemas.microsoft.com/office/drawing/2014/main" id="{B24BDA2A-D6C1-477B-F5E3-5F75F49792A0}"/>
              </a:ext>
            </a:extLst>
          </p:cNvPr>
          <p:cNvGraphicFramePr>
            <a:graphicFrameLocks noGrp="1"/>
          </p:cNvGraphicFramePr>
          <p:nvPr>
            <p:extLst>
              <p:ext uri="{D42A27DB-BD31-4B8C-83A1-F6EECF244321}">
                <p14:modId xmlns:p14="http://schemas.microsoft.com/office/powerpoint/2010/main" val="1082853215"/>
              </p:ext>
            </p:extLst>
          </p:nvPr>
        </p:nvGraphicFramePr>
        <p:xfrm>
          <a:off x="314325" y="5969553"/>
          <a:ext cx="11734800" cy="370840"/>
        </p:xfrm>
        <a:graphic>
          <a:graphicData uri="http://schemas.openxmlformats.org/drawingml/2006/table">
            <a:tbl>
              <a:tblPr firstRow="1" bandRow="1">
                <a:tableStyleId>{5C22544A-7EE6-4342-B048-85BDC9FD1C3A}</a:tableStyleId>
              </a:tblPr>
              <a:tblGrid>
                <a:gridCol w="5867400">
                  <a:extLst>
                    <a:ext uri="{9D8B030D-6E8A-4147-A177-3AD203B41FA5}">
                      <a16:colId xmlns:a16="http://schemas.microsoft.com/office/drawing/2014/main" val="2042324546"/>
                    </a:ext>
                  </a:extLst>
                </a:gridCol>
                <a:gridCol w="5867400">
                  <a:extLst>
                    <a:ext uri="{9D8B030D-6E8A-4147-A177-3AD203B41FA5}">
                      <a16:colId xmlns:a16="http://schemas.microsoft.com/office/drawing/2014/main" val="3547442145"/>
                    </a:ext>
                  </a:extLst>
                </a:gridCol>
              </a:tblGrid>
              <a:tr h="370840">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Figure:7T SRAM </a:t>
                      </a: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Schemetic</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Diagram.</a:t>
                      </a:r>
                    </a:p>
                  </a:txBody>
                  <a:tcPr>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     Figure: Wave form for Read write operation.</a:t>
                      </a:r>
                    </a:p>
                  </a:txBody>
                  <a:tcPr>
                    <a:noFill/>
                  </a:tcPr>
                </a:tc>
                <a:extLst>
                  <a:ext uri="{0D108BD9-81ED-4DB2-BD59-A6C34878D82A}">
                    <a16:rowId xmlns:a16="http://schemas.microsoft.com/office/drawing/2014/main" val="734655370"/>
                  </a:ext>
                </a:extLst>
              </a:tr>
            </a:tbl>
          </a:graphicData>
        </a:graphic>
      </p:graphicFrame>
    </p:spTree>
    <p:extLst>
      <p:ext uri="{BB962C8B-B14F-4D97-AF65-F5344CB8AC3E}">
        <p14:creationId xmlns:p14="http://schemas.microsoft.com/office/powerpoint/2010/main" val="2261536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4985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1800" b="1" dirty="0">
                <a:solidFill>
                  <a:srgbClr val="0070C0"/>
                </a:solidFill>
                <a:latin typeface="Times New Roman" panose="02020603050405020304" pitchFamily="18" charset="0"/>
                <a:cs typeface="Times New Roman" panose="02020603050405020304" pitchFamily="18" charset="0"/>
              </a:rPr>
            </a:br>
            <a:endParaRPr lang="en-US" sz="1800" b="1" dirty="0">
              <a:solidFill>
                <a:srgbClr val="0070C0"/>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393CC560-DE8C-FD60-6D0A-B6464A7DA8B2}"/>
              </a:ext>
            </a:extLst>
          </p:cNvPr>
          <p:cNvGraphicFramePr>
            <a:graphicFrameLocks noGrp="1"/>
          </p:cNvGraphicFramePr>
          <p:nvPr>
            <p:extLst>
              <p:ext uri="{D42A27DB-BD31-4B8C-83A1-F6EECF244321}">
                <p14:modId xmlns:p14="http://schemas.microsoft.com/office/powerpoint/2010/main" val="2164796925"/>
              </p:ext>
            </p:extLst>
          </p:nvPr>
        </p:nvGraphicFramePr>
        <p:xfrm>
          <a:off x="5011593" y="231898"/>
          <a:ext cx="3094182" cy="457200"/>
        </p:xfrm>
        <a:graphic>
          <a:graphicData uri="http://schemas.openxmlformats.org/drawingml/2006/table">
            <a:tbl>
              <a:tblPr firstRow="1" bandRow="1">
                <a:tableStyleId>{5C22544A-7EE6-4342-B048-85BDC9FD1C3A}</a:tableStyleId>
              </a:tblPr>
              <a:tblGrid>
                <a:gridCol w="3094182">
                  <a:extLst>
                    <a:ext uri="{9D8B030D-6E8A-4147-A177-3AD203B41FA5}">
                      <a16:colId xmlns:a16="http://schemas.microsoft.com/office/drawing/2014/main" val="3003908165"/>
                    </a:ext>
                  </a:extLst>
                </a:gridCol>
              </a:tblGrid>
              <a:tr h="370840">
                <a:tc>
                  <a:txBody>
                    <a:bodyPr/>
                    <a:lstStyle/>
                    <a:p>
                      <a:r>
                        <a:rPr lang="en-US" sz="2400" dirty="0">
                          <a:solidFill>
                            <a:srgbClr val="C00000"/>
                          </a:solidFill>
                          <a:latin typeface="Californian FB" panose="0207040306080B030204" pitchFamily="18" charset="0"/>
                          <a:cs typeface="Times New Roman" panose="02020603050405020304" pitchFamily="18" charset="0"/>
                        </a:rPr>
                        <a:t>7T SRAM</a:t>
                      </a:r>
                    </a:p>
                  </a:txBody>
                  <a:tcPr>
                    <a:noFill/>
                  </a:tcPr>
                </a:tc>
                <a:extLst>
                  <a:ext uri="{0D108BD9-81ED-4DB2-BD59-A6C34878D82A}">
                    <a16:rowId xmlns:a16="http://schemas.microsoft.com/office/drawing/2014/main" val="763218648"/>
                  </a:ext>
                </a:extLst>
              </a:tr>
            </a:tbl>
          </a:graphicData>
        </a:graphic>
      </p:graphicFrame>
      <p:pic>
        <p:nvPicPr>
          <p:cNvPr id="5" name="Picture 4">
            <a:extLst>
              <a:ext uri="{FF2B5EF4-FFF2-40B4-BE49-F238E27FC236}">
                <a16:creationId xmlns:a16="http://schemas.microsoft.com/office/drawing/2014/main" id="{1E212AC4-0B80-8E90-CBE8-08A9DF2AD5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30495"/>
            <a:ext cx="6149793" cy="4702431"/>
          </a:xfrm>
          <a:prstGeom prst="rect">
            <a:avLst/>
          </a:prstGeom>
        </p:spPr>
      </p:pic>
      <p:pic>
        <p:nvPicPr>
          <p:cNvPr id="9" name="Picture 8">
            <a:extLst>
              <a:ext uri="{FF2B5EF4-FFF2-40B4-BE49-F238E27FC236}">
                <a16:creationId xmlns:a16="http://schemas.microsoft.com/office/drawing/2014/main" id="{4B248A85-8738-06C7-C2FC-2E0D10E960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7925" y="730494"/>
            <a:ext cx="5934075" cy="4702437"/>
          </a:xfrm>
          <a:prstGeom prst="rect">
            <a:avLst/>
          </a:prstGeom>
        </p:spPr>
      </p:pic>
      <p:graphicFrame>
        <p:nvGraphicFramePr>
          <p:cNvPr id="10" name="Table 29">
            <a:extLst>
              <a:ext uri="{FF2B5EF4-FFF2-40B4-BE49-F238E27FC236}">
                <a16:creationId xmlns:a16="http://schemas.microsoft.com/office/drawing/2014/main" id="{781C54A2-AB60-72C2-2285-2FC79DD7AA35}"/>
              </a:ext>
            </a:extLst>
          </p:cNvPr>
          <p:cNvGraphicFramePr>
            <a:graphicFrameLocks noGrp="1"/>
          </p:cNvGraphicFramePr>
          <p:nvPr>
            <p:extLst>
              <p:ext uri="{D42A27DB-BD31-4B8C-83A1-F6EECF244321}">
                <p14:modId xmlns:p14="http://schemas.microsoft.com/office/powerpoint/2010/main" val="2700036132"/>
              </p:ext>
            </p:extLst>
          </p:nvPr>
        </p:nvGraphicFramePr>
        <p:xfrm>
          <a:off x="314325" y="5969553"/>
          <a:ext cx="11734800" cy="370840"/>
        </p:xfrm>
        <a:graphic>
          <a:graphicData uri="http://schemas.openxmlformats.org/drawingml/2006/table">
            <a:tbl>
              <a:tblPr firstRow="1" bandRow="1">
                <a:tableStyleId>{5C22544A-7EE6-4342-B048-85BDC9FD1C3A}</a:tableStyleId>
              </a:tblPr>
              <a:tblGrid>
                <a:gridCol w="5867400">
                  <a:extLst>
                    <a:ext uri="{9D8B030D-6E8A-4147-A177-3AD203B41FA5}">
                      <a16:colId xmlns:a16="http://schemas.microsoft.com/office/drawing/2014/main" val="2042324546"/>
                    </a:ext>
                  </a:extLst>
                </a:gridCol>
                <a:gridCol w="5867400">
                  <a:extLst>
                    <a:ext uri="{9D8B030D-6E8A-4147-A177-3AD203B41FA5}">
                      <a16:colId xmlns:a16="http://schemas.microsoft.com/office/drawing/2014/main" val="3547442145"/>
                    </a:ext>
                  </a:extLst>
                </a:gridCol>
              </a:tblGrid>
              <a:tr h="370840">
                <a:tc>
                  <a:txBody>
                    <a:bodyPr/>
                    <a:lstStyle/>
                    <a:p>
                      <a:r>
                        <a:rPr lang="en-US" dirty="0" err="1">
                          <a:solidFill>
                            <a:srgbClr val="0070C0"/>
                          </a:solidFill>
                          <a:latin typeface="Times New Roman" panose="02020603050405020304" pitchFamily="18" charset="0"/>
                          <a:cs typeface="Times New Roman" panose="02020603050405020304" pitchFamily="18" charset="0"/>
                        </a:rPr>
                        <a:t>Figure:Propagation</a:t>
                      </a:r>
                      <a:r>
                        <a:rPr lang="en-US" dirty="0">
                          <a:solidFill>
                            <a:srgbClr val="0070C0"/>
                          </a:solidFill>
                          <a:latin typeface="Times New Roman" panose="02020603050405020304" pitchFamily="18" charset="0"/>
                          <a:cs typeface="Times New Roman" panose="02020603050405020304" pitchFamily="18" charset="0"/>
                        </a:rPr>
                        <a:t> Delay for 7T SRAM.</a:t>
                      </a:r>
                    </a:p>
                  </a:txBody>
                  <a:tcPr>
                    <a:noFill/>
                  </a:tcPr>
                </a:tc>
                <a:tc>
                  <a:txBody>
                    <a:bodyPr/>
                    <a:lstStyle/>
                    <a:p>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Figure:Average</a:t>
                      </a:r>
                      <a:r>
                        <a:rPr lang="en-US" dirty="0">
                          <a:solidFill>
                            <a:srgbClr val="0070C0"/>
                          </a:solidFill>
                          <a:latin typeface="Times New Roman" panose="02020603050405020304" pitchFamily="18" charset="0"/>
                          <a:cs typeface="Times New Roman" panose="02020603050405020304" pitchFamily="18" charset="0"/>
                        </a:rPr>
                        <a:t> power calculation for 7T SRAM.</a:t>
                      </a:r>
                    </a:p>
                  </a:txBody>
                  <a:tcPr>
                    <a:noFill/>
                  </a:tcPr>
                </a:tc>
                <a:extLst>
                  <a:ext uri="{0D108BD9-81ED-4DB2-BD59-A6C34878D82A}">
                    <a16:rowId xmlns:a16="http://schemas.microsoft.com/office/drawing/2014/main" val="734655370"/>
                  </a:ext>
                </a:extLst>
              </a:tr>
            </a:tbl>
          </a:graphicData>
        </a:graphic>
      </p:graphicFrame>
    </p:spTree>
    <p:extLst>
      <p:ext uri="{BB962C8B-B14F-4D97-AF65-F5344CB8AC3E}">
        <p14:creationId xmlns:p14="http://schemas.microsoft.com/office/powerpoint/2010/main" val="3543375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4985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1800" b="1" dirty="0">
                <a:solidFill>
                  <a:srgbClr val="0070C0"/>
                </a:solidFill>
                <a:latin typeface="Times New Roman" panose="02020603050405020304" pitchFamily="18" charset="0"/>
                <a:cs typeface="Times New Roman" panose="02020603050405020304" pitchFamily="18" charset="0"/>
              </a:rPr>
            </a:br>
            <a:endParaRPr lang="en-US" sz="1800" b="1" dirty="0">
              <a:solidFill>
                <a:srgbClr val="0070C0"/>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393CC560-DE8C-FD60-6D0A-B6464A7DA8B2}"/>
              </a:ext>
            </a:extLst>
          </p:cNvPr>
          <p:cNvGraphicFramePr>
            <a:graphicFrameLocks noGrp="1"/>
          </p:cNvGraphicFramePr>
          <p:nvPr/>
        </p:nvGraphicFramePr>
        <p:xfrm>
          <a:off x="5011593" y="231898"/>
          <a:ext cx="3094182" cy="457200"/>
        </p:xfrm>
        <a:graphic>
          <a:graphicData uri="http://schemas.openxmlformats.org/drawingml/2006/table">
            <a:tbl>
              <a:tblPr firstRow="1" bandRow="1">
                <a:tableStyleId>{5C22544A-7EE6-4342-B048-85BDC9FD1C3A}</a:tableStyleId>
              </a:tblPr>
              <a:tblGrid>
                <a:gridCol w="3094182">
                  <a:extLst>
                    <a:ext uri="{9D8B030D-6E8A-4147-A177-3AD203B41FA5}">
                      <a16:colId xmlns:a16="http://schemas.microsoft.com/office/drawing/2014/main" val="3003908165"/>
                    </a:ext>
                  </a:extLst>
                </a:gridCol>
              </a:tblGrid>
              <a:tr h="370840">
                <a:tc>
                  <a:txBody>
                    <a:bodyPr/>
                    <a:lstStyle/>
                    <a:p>
                      <a:r>
                        <a:rPr lang="en-US" sz="2400" dirty="0">
                          <a:solidFill>
                            <a:srgbClr val="C00000"/>
                          </a:solidFill>
                          <a:latin typeface="Californian FB" panose="0207040306080B030204" pitchFamily="18" charset="0"/>
                          <a:cs typeface="Times New Roman" panose="02020603050405020304" pitchFamily="18" charset="0"/>
                        </a:rPr>
                        <a:t>7T SRAM</a:t>
                      </a:r>
                    </a:p>
                  </a:txBody>
                  <a:tcPr>
                    <a:noFill/>
                  </a:tcPr>
                </a:tc>
                <a:extLst>
                  <a:ext uri="{0D108BD9-81ED-4DB2-BD59-A6C34878D82A}">
                    <a16:rowId xmlns:a16="http://schemas.microsoft.com/office/drawing/2014/main" val="763218648"/>
                  </a:ext>
                </a:extLst>
              </a:tr>
            </a:tbl>
          </a:graphicData>
        </a:graphic>
      </p:graphicFrame>
      <p:graphicFrame>
        <p:nvGraphicFramePr>
          <p:cNvPr id="10" name="Table 29">
            <a:extLst>
              <a:ext uri="{FF2B5EF4-FFF2-40B4-BE49-F238E27FC236}">
                <a16:creationId xmlns:a16="http://schemas.microsoft.com/office/drawing/2014/main" id="{781C54A2-AB60-72C2-2285-2FC79DD7AA35}"/>
              </a:ext>
            </a:extLst>
          </p:cNvPr>
          <p:cNvGraphicFramePr>
            <a:graphicFrameLocks noGrp="1"/>
          </p:cNvGraphicFramePr>
          <p:nvPr>
            <p:extLst>
              <p:ext uri="{D42A27DB-BD31-4B8C-83A1-F6EECF244321}">
                <p14:modId xmlns:p14="http://schemas.microsoft.com/office/powerpoint/2010/main" val="376335723"/>
              </p:ext>
            </p:extLst>
          </p:nvPr>
        </p:nvGraphicFramePr>
        <p:xfrm>
          <a:off x="314325" y="5969553"/>
          <a:ext cx="11734800" cy="370840"/>
        </p:xfrm>
        <a:graphic>
          <a:graphicData uri="http://schemas.openxmlformats.org/drawingml/2006/table">
            <a:tbl>
              <a:tblPr firstRow="1" bandRow="1">
                <a:tableStyleId>{5C22544A-7EE6-4342-B048-85BDC9FD1C3A}</a:tableStyleId>
              </a:tblPr>
              <a:tblGrid>
                <a:gridCol w="5867400">
                  <a:extLst>
                    <a:ext uri="{9D8B030D-6E8A-4147-A177-3AD203B41FA5}">
                      <a16:colId xmlns:a16="http://schemas.microsoft.com/office/drawing/2014/main" val="2042324546"/>
                    </a:ext>
                  </a:extLst>
                </a:gridCol>
                <a:gridCol w="5867400">
                  <a:extLst>
                    <a:ext uri="{9D8B030D-6E8A-4147-A177-3AD203B41FA5}">
                      <a16:colId xmlns:a16="http://schemas.microsoft.com/office/drawing/2014/main" val="3547442145"/>
                    </a:ext>
                  </a:extLst>
                </a:gridCol>
              </a:tblGrid>
              <a:tr h="370840">
                <a:tc>
                  <a:txBody>
                    <a:bodyPr/>
                    <a:lstStyle/>
                    <a:p>
                      <a:r>
                        <a:rPr lang="en-US" dirty="0" err="1">
                          <a:solidFill>
                            <a:srgbClr val="0070C0"/>
                          </a:solidFill>
                          <a:latin typeface="Times New Roman" panose="02020603050405020304" pitchFamily="18" charset="0"/>
                          <a:cs typeface="Times New Roman" panose="02020603050405020304" pitchFamily="18" charset="0"/>
                        </a:rPr>
                        <a:t>Figure:Layout</a:t>
                      </a:r>
                      <a:r>
                        <a:rPr lang="en-US" dirty="0">
                          <a:solidFill>
                            <a:srgbClr val="0070C0"/>
                          </a:solidFill>
                          <a:latin typeface="Times New Roman" panose="02020603050405020304" pitchFamily="18" charset="0"/>
                          <a:cs typeface="Times New Roman" panose="02020603050405020304" pitchFamily="18" charset="0"/>
                        </a:rPr>
                        <a:t> with No DRC Error for 7T SRAM.</a:t>
                      </a:r>
                    </a:p>
                  </a:txBody>
                  <a:tcPr>
                    <a:noFill/>
                  </a:tcPr>
                </a:tc>
                <a:tc>
                  <a:txBody>
                    <a:bodyPr/>
                    <a:lstStyle/>
                    <a:p>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Figure:LVS</a:t>
                      </a:r>
                      <a:r>
                        <a:rPr lang="en-US" dirty="0">
                          <a:solidFill>
                            <a:srgbClr val="0070C0"/>
                          </a:solidFill>
                          <a:latin typeface="Times New Roman" panose="02020603050405020304" pitchFamily="18" charset="0"/>
                          <a:cs typeface="Times New Roman" panose="02020603050405020304" pitchFamily="18" charset="0"/>
                        </a:rPr>
                        <a:t> Checking for 7T SRAM.</a:t>
                      </a:r>
                    </a:p>
                  </a:txBody>
                  <a:tcPr>
                    <a:noFill/>
                  </a:tcPr>
                </a:tc>
                <a:extLst>
                  <a:ext uri="{0D108BD9-81ED-4DB2-BD59-A6C34878D82A}">
                    <a16:rowId xmlns:a16="http://schemas.microsoft.com/office/drawing/2014/main" val="734655370"/>
                  </a:ext>
                </a:extLst>
              </a:tr>
            </a:tbl>
          </a:graphicData>
        </a:graphic>
      </p:graphicFrame>
      <p:pic>
        <p:nvPicPr>
          <p:cNvPr id="3" name="Picture 2">
            <a:extLst>
              <a:ext uri="{FF2B5EF4-FFF2-40B4-BE49-F238E27FC236}">
                <a16:creationId xmlns:a16="http://schemas.microsoft.com/office/drawing/2014/main" id="{F698A080-FEED-2E01-6E94-837B246523BB}"/>
              </a:ext>
            </a:extLst>
          </p:cNvPr>
          <p:cNvPicPr>
            <a:picLocks noChangeAspect="1"/>
          </p:cNvPicPr>
          <p:nvPr/>
        </p:nvPicPr>
        <p:blipFill>
          <a:blip r:embed="rId3"/>
          <a:stretch>
            <a:fillRect/>
          </a:stretch>
        </p:blipFill>
        <p:spPr>
          <a:xfrm>
            <a:off x="-9525" y="689098"/>
            <a:ext cx="6038849" cy="4743831"/>
          </a:xfrm>
          <a:prstGeom prst="rect">
            <a:avLst/>
          </a:prstGeom>
        </p:spPr>
      </p:pic>
      <p:pic>
        <p:nvPicPr>
          <p:cNvPr id="4" name="Picture 3">
            <a:extLst>
              <a:ext uri="{FF2B5EF4-FFF2-40B4-BE49-F238E27FC236}">
                <a16:creationId xmlns:a16="http://schemas.microsoft.com/office/drawing/2014/main" id="{62272FA4-5BF9-E7E9-85C2-432F9E213EBF}"/>
              </a:ext>
            </a:extLst>
          </p:cNvPr>
          <p:cNvPicPr>
            <a:picLocks noChangeAspect="1"/>
          </p:cNvPicPr>
          <p:nvPr/>
        </p:nvPicPr>
        <p:blipFill>
          <a:blip r:embed="rId4"/>
          <a:stretch>
            <a:fillRect/>
          </a:stretch>
        </p:blipFill>
        <p:spPr>
          <a:xfrm>
            <a:off x="6181725" y="730496"/>
            <a:ext cx="5943600" cy="4702431"/>
          </a:xfrm>
          <a:prstGeom prst="rect">
            <a:avLst/>
          </a:prstGeom>
        </p:spPr>
      </p:pic>
    </p:spTree>
    <p:extLst>
      <p:ext uri="{BB962C8B-B14F-4D97-AF65-F5344CB8AC3E}">
        <p14:creationId xmlns:p14="http://schemas.microsoft.com/office/powerpoint/2010/main" val="1479261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4985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1800" b="1" dirty="0">
                <a:solidFill>
                  <a:srgbClr val="0070C0"/>
                </a:solidFill>
                <a:latin typeface="Times New Roman" panose="02020603050405020304" pitchFamily="18" charset="0"/>
                <a:cs typeface="Times New Roman" panose="02020603050405020304" pitchFamily="18" charset="0"/>
              </a:rPr>
            </a:br>
            <a:endParaRPr lang="en-US" sz="1800" b="1" dirty="0">
              <a:solidFill>
                <a:srgbClr val="0070C0"/>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393CC560-DE8C-FD60-6D0A-B6464A7DA8B2}"/>
              </a:ext>
            </a:extLst>
          </p:cNvPr>
          <p:cNvGraphicFramePr>
            <a:graphicFrameLocks noGrp="1"/>
          </p:cNvGraphicFramePr>
          <p:nvPr>
            <p:extLst>
              <p:ext uri="{D42A27DB-BD31-4B8C-83A1-F6EECF244321}">
                <p14:modId xmlns:p14="http://schemas.microsoft.com/office/powerpoint/2010/main" val="2051174898"/>
              </p:ext>
            </p:extLst>
          </p:nvPr>
        </p:nvGraphicFramePr>
        <p:xfrm>
          <a:off x="5011593" y="231898"/>
          <a:ext cx="3094182" cy="457200"/>
        </p:xfrm>
        <a:graphic>
          <a:graphicData uri="http://schemas.openxmlformats.org/drawingml/2006/table">
            <a:tbl>
              <a:tblPr firstRow="1" bandRow="1">
                <a:tableStyleId>{5C22544A-7EE6-4342-B048-85BDC9FD1C3A}</a:tableStyleId>
              </a:tblPr>
              <a:tblGrid>
                <a:gridCol w="3094182">
                  <a:extLst>
                    <a:ext uri="{9D8B030D-6E8A-4147-A177-3AD203B41FA5}">
                      <a16:colId xmlns:a16="http://schemas.microsoft.com/office/drawing/2014/main" val="3003908165"/>
                    </a:ext>
                  </a:extLst>
                </a:gridCol>
              </a:tblGrid>
              <a:tr h="370840">
                <a:tc>
                  <a:txBody>
                    <a:bodyPr/>
                    <a:lstStyle/>
                    <a:p>
                      <a:r>
                        <a:rPr lang="en-US" sz="2400" dirty="0">
                          <a:solidFill>
                            <a:srgbClr val="C00000"/>
                          </a:solidFill>
                          <a:latin typeface="Times New Roman" panose="02020603050405020304" pitchFamily="18" charset="0"/>
                          <a:cs typeface="Times New Roman" panose="02020603050405020304" pitchFamily="18" charset="0"/>
                        </a:rPr>
                        <a:t>7T SRAM</a:t>
                      </a:r>
                    </a:p>
                  </a:txBody>
                  <a:tcPr>
                    <a:noFill/>
                  </a:tcPr>
                </a:tc>
                <a:extLst>
                  <a:ext uri="{0D108BD9-81ED-4DB2-BD59-A6C34878D82A}">
                    <a16:rowId xmlns:a16="http://schemas.microsoft.com/office/drawing/2014/main" val="763218648"/>
                  </a:ext>
                </a:extLst>
              </a:tr>
            </a:tbl>
          </a:graphicData>
        </a:graphic>
      </p:graphicFrame>
      <p:graphicFrame>
        <p:nvGraphicFramePr>
          <p:cNvPr id="3" name="Table 3">
            <a:extLst>
              <a:ext uri="{FF2B5EF4-FFF2-40B4-BE49-F238E27FC236}">
                <a16:creationId xmlns:a16="http://schemas.microsoft.com/office/drawing/2014/main" id="{05D4764E-20BE-AF44-4C7E-BD4988B52866}"/>
              </a:ext>
            </a:extLst>
          </p:cNvPr>
          <p:cNvGraphicFramePr>
            <a:graphicFrameLocks noGrp="1"/>
          </p:cNvGraphicFramePr>
          <p:nvPr>
            <p:extLst>
              <p:ext uri="{D42A27DB-BD31-4B8C-83A1-F6EECF244321}">
                <p14:modId xmlns:p14="http://schemas.microsoft.com/office/powerpoint/2010/main" val="2000602069"/>
              </p:ext>
            </p:extLst>
          </p:nvPr>
        </p:nvGraphicFramePr>
        <p:xfrm>
          <a:off x="66676" y="737093"/>
          <a:ext cx="12058648" cy="1127912"/>
        </p:xfrm>
        <a:graphic>
          <a:graphicData uri="http://schemas.openxmlformats.org/drawingml/2006/table">
            <a:tbl>
              <a:tblPr firstRow="1" bandRow="1">
                <a:tableStyleId>{5C22544A-7EE6-4342-B048-85BDC9FD1C3A}</a:tableStyleId>
              </a:tblPr>
              <a:tblGrid>
                <a:gridCol w="1507331">
                  <a:extLst>
                    <a:ext uri="{9D8B030D-6E8A-4147-A177-3AD203B41FA5}">
                      <a16:colId xmlns:a16="http://schemas.microsoft.com/office/drawing/2014/main" val="3746593986"/>
                    </a:ext>
                  </a:extLst>
                </a:gridCol>
                <a:gridCol w="1507331">
                  <a:extLst>
                    <a:ext uri="{9D8B030D-6E8A-4147-A177-3AD203B41FA5}">
                      <a16:colId xmlns:a16="http://schemas.microsoft.com/office/drawing/2014/main" val="1680725012"/>
                    </a:ext>
                  </a:extLst>
                </a:gridCol>
                <a:gridCol w="1507331">
                  <a:extLst>
                    <a:ext uri="{9D8B030D-6E8A-4147-A177-3AD203B41FA5}">
                      <a16:colId xmlns:a16="http://schemas.microsoft.com/office/drawing/2014/main" val="2674572438"/>
                    </a:ext>
                  </a:extLst>
                </a:gridCol>
                <a:gridCol w="1507331">
                  <a:extLst>
                    <a:ext uri="{9D8B030D-6E8A-4147-A177-3AD203B41FA5}">
                      <a16:colId xmlns:a16="http://schemas.microsoft.com/office/drawing/2014/main" val="1825022972"/>
                    </a:ext>
                  </a:extLst>
                </a:gridCol>
                <a:gridCol w="1657351">
                  <a:extLst>
                    <a:ext uri="{9D8B030D-6E8A-4147-A177-3AD203B41FA5}">
                      <a16:colId xmlns:a16="http://schemas.microsoft.com/office/drawing/2014/main" val="775000940"/>
                    </a:ext>
                  </a:extLst>
                </a:gridCol>
                <a:gridCol w="1357311">
                  <a:extLst>
                    <a:ext uri="{9D8B030D-6E8A-4147-A177-3AD203B41FA5}">
                      <a16:colId xmlns:a16="http://schemas.microsoft.com/office/drawing/2014/main" val="3540029125"/>
                    </a:ext>
                  </a:extLst>
                </a:gridCol>
                <a:gridCol w="1507331">
                  <a:extLst>
                    <a:ext uri="{9D8B030D-6E8A-4147-A177-3AD203B41FA5}">
                      <a16:colId xmlns:a16="http://schemas.microsoft.com/office/drawing/2014/main" val="2836205351"/>
                    </a:ext>
                  </a:extLst>
                </a:gridCol>
                <a:gridCol w="1507331">
                  <a:extLst>
                    <a:ext uri="{9D8B030D-6E8A-4147-A177-3AD203B41FA5}">
                      <a16:colId xmlns:a16="http://schemas.microsoft.com/office/drawing/2014/main" val="858555544"/>
                    </a:ext>
                  </a:extLst>
                </a:gridCol>
              </a:tblGrid>
              <a:tr h="691658">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Propagation delay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Average power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Power delay 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Cell Area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NO. of Transistor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No.of</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DRC Errors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No. of LVS Mismatches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7069523"/>
                  </a:ext>
                </a:extLst>
              </a:tr>
              <a:tr h="436254">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7T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6.18E-12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39.53E-6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2.44E-16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22.486(um^2)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466071"/>
                  </a:ext>
                </a:extLst>
              </a:tr>
            </a:tbl>
          </a:graphicData>
        </a:graphic>
      </p:graphicFrame>
      <p:pic>
        <p:nvPicPr>
          <p:cNvPr id="5" name="Picture 4">
            <a:extLst>
              <a:ext uri="{FF2B5EF4-FFF2-40B4-BE49-F238E27FC236}">
                <a16:creationId xmlns:a16="http://schemas.microsoft.com/office/drawing/2014/main" id="{669212DE-1700-3B03-6504-F47F14F007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3112" y="2006209"/>
            <a:ext cx="7715250" cy="4328893"/>
          </a:xfrm>
          <a:prstGeom prst="rect">
            <a:avLst/>
          </a:prstGeom>
        </p:spPr>
      </p:pic>
      <p:graphicFrame>
        <p:nvGraphicFramePr>
          <p:cNvPr id="6" name="Table 8">
            <a:extLst>
              <a:ext uri="{FF2B5EF4-FFF2-40B4-BE49-F238E27FC236}">
                <a16:creationId xmlns:a16="http://schemas.microsoft.com/office/drawing/2014/main" id="{5962712D-8393-D93A-73F7-C93ADC7AB5FE}"/>
              </a:ext>
            </a:extLst>
          </p:cNvPr>
          <p:cNvGraphicFramePr>
            <a:graphicFrameLocks noGrp="1"/>
          </p:cNvGraphicFramePr>
          <p:nvPr>
            <p:extLst>
              <p:ext uri="{D42A27DB-BD31-4B8C-83A1-F6EECF244321}">
                <p14:modId xmlns:p14="http://schemas.microsoft.com/office/powerpoint/2010/main" val="3451360592"/>
              </p:ext>
            </p:extLst>
          </p:nvPr>
        </p:nvGraphicFramePr>
        <p:xfrm>
          <a:off x="3460750" y="6345604"/>
          <a:ext cx="8128000" cy="36576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032584002"/>
                    </a:ext>
                  </a:extLst>
                </a:gridCol>
              </a:tblGrid>
              <a:tr h="235209">
                <a:tc>
                  <a: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Figure: Cell Area of  7T SRAM</a:t>
                      </a:r>
                    </a:p>
                  </a:txBody>
                  <a:tcPr>
                    <a:noFill/>
                  </a:tcPr>
                </a:tc>
                <a:extLst>
                  <a:ext uri="{0D108BD9-81ED-4DB2-BD59-A6C34878D82A}">
                    <a16:rowId xmlns:a16="http://schemas.microsoft.com/office/drawing/2014/main" val="1915603154"/>
                  </a:ext>
                </a:extLst>
              </a:tr>
            </a:tbl>
          </a:graphicData>
        </a:graphic>
      </p:graphicFrame>
    </p:spTree>
    <p:extLst>
      <p:ext uri="{BB962C8B-B14F-4D97-AF65-F5344CB8AC3E}">
        <p14:creationId xmlns:p14="http://schemas.microsoft.com/office/powerpoint/2010/main" val="1135374298"/>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2006/documentManagement/types"/>
    <ds:schemaRef ds:uri="http://purl.org/dc/elements/1.1/"/>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 ds:uri="16c05727-aa75-4e4a-9b5f-8a80a1165891"/>
    <ds:schemaRef ds:uri="71af3243-3dd4-4a8d-8c0d-dd76da1f02a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858</TotalTime>
  <Words>1923</Words>
  <Application>Microsoft Office PowerPoint</Application>
  <PresentationFormat>Widescreen</PresentationFormat>
  <Paragraphs>312</Paragraphs>
  <Slides>26</Slides>
  <Notes>26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Yu Gothic</vt:lpstr>
      <vt:lpstr>Arial</vt:lpstr>
      <vt:lpstr>Bell MT</vt:lpstr>
      <vt:lpstr>Bodoni MT</vt:lpstr>
      <vt:lpstr>Bookman Old Style</vt:lpstr>
      <vt:lpstr>Calibri</vt:lpstr>
      <vt:lpstr>Californian FB</vt:lpstr>
      <vt:lpstr>Century Gothic</vt:lpstr>
      <vt:lpstr>Segoe UI Light</vt:lpstr>
      <vt:lpstr>Times New Roman</vt:lpstr>
      <vt:lpstr>Wingdings</vt:lpstr>
      <vt:lpstr>Office Theme</vt:lpstr>
      <vt:lpstr>Different C-mos SRAM Circuits' Implementation and Performance Analysis</vt:lpstr>
      <vt:lpstr>Project analysis slide 2</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BETWEEN SVC &amp; STATCOM</dc:title>
  <dc:creator>Aktaruzzaman shuvo</dc:creator>
  <cp:lastModifiedBy>Asus</cp:lastModifiedBy>
  <cp:revision>18</cp:revision>
  <dcterms:created xsi:type="dcterms:W3CDTF">2022-09-19T05:40:38Z</dcterms:created>
  <dcterms:modified xsi:type="dcterms:W3CDTF">2023-02-11T19:40:18Z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