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2T11:33:26.11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106 1,'0'0,"-4"0,-6 0,-5 0,-5 0,-2 0,2 0,5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2T11:33:50.5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227485-BA6B-BCAB-6938-0A06264254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9185" y="2420938"/>
            <a:ext cx="6049433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9455582-2702-3773-4FE9-98A5294432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9185" y="3213100"/>
            <a:ext cx="6049433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20917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1D3A-83A9-B72D-9FC8-DD007026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085E4-A9A6-3E78-33B5-1FA430A42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337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D51D6-3C4B-5808-ED0A-41D0BA35F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1368" y="188914"/>
            <a:ext cx="2518833" cy="5761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3C595-35DD-531E-CF45-D7DC95283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8518" y="188914"/>
            <a:ext cx="7359649" cy="5761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63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EA4D-2B22-F4DB-108D-D52E4B5D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6097-0A4F-4A7F-6340-D571B5D0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43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236C-A52A-CC85-6973-9F30EF47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D1FD-D98C-C662-40B2-0833680A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5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008D-5A34-58AA-47DE-5564371B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0AE4-59BC-2661-FB78-C163C8C9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8518" y="836614"/>
            <a:ext cx="4938183" cy="5113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3398A-3928-5CD6-09CC-F8EF87D23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9901" y="836614"/>
            <a:ext cx="4940300" cy="5113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17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3C45-FC44-13E8-AB7D-22BB4BBD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5126D-4D88-022D-C645-37B715E6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7FBD-2784-D6C0-5AC0-6F1EE8A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580C-7F97-E342-D510-2AA6107CC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888DB-69C6-27EB-57E9-0AA507D6A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2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265D-4D08-8119-36FF-2A27DBAA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7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62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6215-2811-9FEA-FB3C-58AE45D8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F9DA-E5F8-7F1F-DD68-AD91E4CE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2EC94-7D28-62C7-7313-3C0471F5F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001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DE38-701F-694B-431A-A4272794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F2C25-AF51-B2DC-21C6-89EDECBA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62D3-8E50-0BDB-14FC-76C693C0F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06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4A3C7F-8DF9-FFD5-060B-4F8647EA9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8518" y="188913"/>
            <a:ext cx="9984316" cy="508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8A7945-0F71-D4C3-CC5E-5CB6519FC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8517" y="836614"/>
            <a:ext cx="10081683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0576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webp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1B01-08BE-7870-9092-0CAC95A92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85" y="712177"/>
            <a:ext cx="8394861" cy="2602523"/>
          </a:xfrm>
        </p:spPr>
        <p:txBody>
          <a:bodyPr/>
          <a:lstStyle/>
          <a:p>
            <a:r>
              <a:rPr lang="en-US" sz="6500" i="0" dirty="0">
                <a:effectLst/>
                <a:latin typeface="BankGothic Lt BT" panose="020B0607020203060204" pitchFamily="34" charset="0"/>
              </a:rPr>
              <a:t>Energy Efficiency Escalator</a:t>
            </a:r>
            <a:endParaRPr lang="en-US" sz="6500" dirty="0">
              <a:latin typeface="BankGothic Lt BT" panose="020B060702020306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90462-4F32-DA29-0C41-30805BA56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777" y="4444341"/>
            <a:ext cx="1910000" cy="2299359"/>
          </a:xfrm>
        </p:spPr>
        <p:txBody>
          <a:bodyPr/>
          <a:lstStyle/>
          <a:p>
            <a:r>
              <a:rPr lang="en-US" sz="1600" u="sng" dirty="0"/>
              <a:t>GROUP MEMBERS ID</a:t>
            </a:r>
          </a:p>
          <a:p>
            <a:pPr algn="r"/>
            <a:r>
              <a:rPr lang="en-US" sz="1600" b="0" dirty="0"/>
              <a:t>190105045</a:t>
            </a:r>
          </a:p>
          <a:p>
            <a:pPr algn="r"/>
            <a:r>
              <a:rPr lang="en-US" sz="1600" b="0" dirty="0"/>
              <a:t>190105046</a:t>
            </a:r>
          </a:p>
          <a:p>
            <a:pPr algn="r"/>
            <a:r>
              <a:rPr lang="en-US" sz="1600" b="0" dirty="0"/>
              <a:t>190105047</a:t>
            </a:r>
          </a:p>
          <a:p>
            <a:pPr algn="r"/>
            <a:r>
              <a:rPr lang="en-US" sz="1600" b="0" dirty="0"/>
              <a:t>190105048</a:t>
            </a:r>
          </a:p>
          <a:p>
            <a:pPr algn="r"/>
            <a:r>
              <a:rPr lang="en-US" sz="1600" b="0" dirty="0"/>
              <a:t>190105050</a:t>
            </a:r>
          </a:p>
          <a:p>
            <a:pPr algn="r"/>
            <a:r>
              <a:rPr lang="en-US" sz="1600" b="0" dirty="0"/>
              <a:t>180105108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B0B0E0A1-FF1E-7E1C-95D9-41BD8AFBFCCC}"/>
              </a:ext>
            </a:extLst>
          </p:cNvPr>
          <p:cNvSpPr txBox="1"/>
          <p:nvPr/>
        </p:nvSpPr>
        <p:spPr>
          <a:xfrm>
            <a:off x="239185" y="5484173"/>
            <a:ext cx="5475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Course Name: Micro-processor Unit Lab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B5485301-2D4D-DFFE-D482-8B20FF7346FC}"/>
              </a:ext>
            </a:extLst>
          </p:cNvPr>
          <p:cNvSpPr txBox="1"/>
          <p:nvPr/>
        </p:nvSpPr>
        <p:spPr>
          <a:xfrm>
            <a:off x="239186" y="5914990"/>
            <a:ext cx="4302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Course No : EEE- 3210</a:t>
            </a:r>
          </a:p>
        </p:txBody>
      </p:sp>
    </p:spTree>
    <p:extLst>
      <p:ext uri="{BB962C8B-B14F-4D97-AF65-F5344CB8AC3E}">
        <p14:creationId xmlns:p14="http://schemas.microsoft.com/office/powerpoint/2010/main" val="246127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7A9B4-8A67-CFB9-D02C-C03EB203216B}"/>
              </a:ext>
            </a:extLst>
          </p:cNvPr>
          <p:cNvSpPr txBox="1"/>
          <p:nvPr/>
        </p:nvSpPr>
        <p:spPr>
          <a:xfrm>
            <a:off x="3962400" y="2534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FURTHER IMPROVEMENTS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AD7F7-85C1-AEEA-7F32-89D6B1D86AEF}"/>
              </a:ext>
            </a:extLst>
          </p:cNvPr>
          <p:cNvSpPr txBox="1"/>
          <p:nvPr/>
        </p:nvSpPr>
        <p:spPr>
          <a:xfrm>
            <a:off x="628650" y="1471910"/>
            <a:ext cx="11306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In future we can add a laser triggered circuit with this one to measure the height so that the escalator runs when only people step in to the escalator; not any animals or anything rather than human.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3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267AD2-9B77-E944-2661-CD372AA33EA4}"/>
              </a:ext>
            </a:extLst>
          </p:cNvPr>
          <p:cNvSpPr txBox="1"/>
          <p:nvPr/>
        </p:nvSpPr>
        <p:spPr>
          <a:xfrm>
            <a:off x="3464169" y="2312377"/>
            <a:ext cx="5627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Bahnschrift Condensed" panose="020B0502040204020203" pitchFamily="34" charset="0"/>
              </a:rPr>
              <a:t>THANK YOU </a:t>
            </a:r>
            <a:r>
              <a:rPr lang="en-US" sz="4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FOR LISTENING OUR PESENTATION </a:t>
            </a:r>
          </a:p>
        </p:txBody>
      </p:sp>
    </p:spTree>
    <p:extLst>
      <p:ext uri="{BB962C8B-B14F-4D97-AF65-F5344CB8AC3E}">
        <p14:creationId xmlns:p14="http://schemas.microsoft.com/office/powerpoint/2010/main" val="2203505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313D-542D-7609-7A8A-16179C74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50" y="369276"/>
            <a:ext cx="7456690" cy="888023"/>
          </a:xfrm>
        </p:spPr>
        <p:txBody>
          <a:bodyPr/>
          <a:lstStyle/>
          <a:p>
            <a:pPr algn="ctr"/>
            <a:r>
              <a:rPr lang="en-US" sz="4400" u="sng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5732-082A-DF3F-9A20-C0656C86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3" y="1679330"/>
            <a:ext cx="11064957" cy="47302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Bahnschrift Condensed" panose="020B0502040204020203" pitchFamily="34" charset="0"/>
              </a:rPr>
              <a:t>E</a:t>
            </a:r>
            <a:r>
              <a:rPr lang="en-US" sz="3000" i="0" dirty="0">
                <a:effectLst/>
                <a:latin typeface="Bahnschrift Condensed" panose="020B0502040204020203" pitchFamily="34" charset="0"/>
              </a:rPr>
              <a:t>scalator is a power-driven, continuous moving stairway designed  transporting passengers up and down short vertical distances</a:t>
            </a:r>
            <a:r>
              <a:rPr lang="en-US" sz="3000" dirty="0">
                <a:latin typeface="Bahnschrift Condensed" panose="020B0502040204020203" pitchFamily="34" charset="0"/>
              </a:rPr>
              <a:t> in huge building or in a shopping mall from one floor to another.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000" dirty="0">
              <a:latin typeface="Bahnschrif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  <a:latin typeface="Bahnschrift Condensed" panose="020B0502040204020203" pitchFamily="34" charset="0"/>
              </a:rPr>
              <a:t>Escalators are used around the world  moving pedestrian traffic in places where elevators are </a:t>
            </a:r>
            <a:r>
              <a:rPr lang="en-US" sz="3000" b="0" i="0" dirty="0">
                <a:effectLst/>
                <a:latin typeface="Bahnschrift Condensed" panose="020B0502040204020203" pitchFamily="34" charset="0"/>
              </a:rPr>
              <a:t>unserviceable.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000" b="0" i="0" dirty="0">
              <a:effectLst/>
              <a:latin typeface="Bahnschrif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Bahnschrift Condensed" panose="020B0502040204020203" pitchFamily="34" charset="0"/>
              </a:rPr>
              <a:t>It’s also a high energy motor</a:t>
            </a:r>
            <a:r>
              <a:rPr lang="en-US" sz="3200" dirty="0">
                <a:latin typeface="Bahnschrift Condensed" panose="020B0502040204020203" pitchFamily="34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46C452-3572-EF99-9402-48E0ECB1784B}"/>
                  </a:ext>
                </a:extLst>
              </p14:cNvPr>
              <p14:cNvContentPartPr/>
              <p14:nvPr/>
            </p14:nvContentPartPr>
            <p14:xfrm>
              <a:off x="11400646" y="6120651"/>
              <a:ext cx="385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46C452-3572-EF99-9402-48E0ECB17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1646" y="6112011"/>
                <a:ext cx="56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788BCD-3649-241B-7169-F30672146538}"/>
                  </a:ext>
                </a:extLst>
              </p14:cNvPr>
              <p14:cNvContentPartPr/>
              <p14:nvPr/>
            </p14:nvContentPartPr>
            <p14:xfrm>
              <a:off x="-826754" y="64145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788BCD-3649-241B-7169-F306721465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35754" y="63245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69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F7A9-6B5F-1B31-CC1E-7CBAA32D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91" y="219808"/>
            <a:ext cx="7807569" cy="1099039"/>
          </a:xfrm>
        </p:spPr>
        <p:txBody>
          <a:bodyPr/>
          <a:lstStyle/>
          <a:p>
            <a:pPr algn="ctr"/>
            <a:r>
              <a:rPr lang="en-US" sz="4800" b="0" u="sng" dirty="0">
                <a:latin typeface="Bahnschrift Condensed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0B14-82C3-A9AF-4D3F-FB536142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5" y="1644162"/>
            <a:ext cx="11355755" cy="43057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ahnschrift Condensed" panose="020B0502040204020203" pitchFamily="34" charset="0"/>
              </a:rPr>
              <a:t>Unfortunately, escalator  is power consuming for a time being as it runs all over the day even it is carrying people or not . So our main objective is to make energy efficient escalator.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Bahnschrift Condensed" panose="020B0502040204020203" pitchFamily="34" charset="0"/>
              </a:rPr>
              <a:t>REASON OF CHOOSING THIS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Our aim of this project is to reduce  power consumption by developing  a sensor based escalator which will save energy by activating itself when it will sense people coming towards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Our project will  minimize excess energy loss &amp; instruct  the escalator only to run when it is needed.</a:t>
            </a:r>
            <a:br>
              <a:rPr lang="en-US" sz="2400" dirty="0">
                <a:latin typeface="Bahnschrift Condensed" panose="020B0502040204020203" pitchFamily="34" charset="0"/>
              </a:rPr>
            </a:br>
            <a:endParaRPr lang="en-US" sz="2400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D710-EAEB-4905-937E-69416E15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8913"/>
            <a:ext cx="9390185" cy="1314572"/>
          </a:xfrm>
        </p:spPr>
        <p:txBody>
          <a:bodyPr/>
          <a:lstStyle/>
          <a:p>
            <a:pPr algn="ctr"/>
            <a:r>
              <a:rPr lang="en-US" sz="3600" u="sng" dirty="0">
                <a:latin typeface="Bahnschrift Condensed" panose="020B0502040204020203" pitchFamily="34" charset="0"/>
              </a:rPr>
              <a:t>WORKING PRICIPLE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F289-0131-FEDB-80DB-F3863A5A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23" y="1608993"/>
            <a:ext cx="11557977" cy="49388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Condensed" panose="020B0502040204020203" pitchFamily="34" charset="0"/>
              </a:rPr>
              <a:t>When someone comes in front of the escalator the PIR motion sensor detects motion and gets HIGH . It sends signal to Arduino’s digital pin number 9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Condensed" panose="020B0502040204020203" pitchFamily="34" charset="0"/>
              </a:rPr>
              <a:t> Then the gear motor assigned with the escalator starts rotating for 5 seconds. We can also increase the rotating time in the code and the motor will run for more times.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Condensed" panose="020B0502040204020203" pitchFamily="34" charset="0"/>
              </a:rPr>
              <a:t> LCD is also used in our project . When DC motor start running, lcd shows "Start" and when motor stop it shows "Stop". In the mean time while its running , if someone comes in front of the escalator , it will continue rotating for another 5 seconds.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Condensed" panose="020B0502040204020203" pitchFamily="34" charset="0"/>
              </a:rPr>
              <a:t>While no motion is detected , the escalator remain stationary and it does not run.</a:t>
            </a:r>
          </a:p>
        </p:txBody>
      </p:sp>
    </p:spTree>
    <p:extLst>
      <p:ext uri="{BB962C8B-B14F-4D97-AF65-F5344CB8AC3E}">
        <p14:creationId xmlns:p14="http://schemas.microsoft.com/office/powerpoint/2010/main" val="33626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AC8E-9A04-6EE7-B794-B52DA2E9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4" y="457200"/>
            <a:ext cx="4377431" cy="782515"/>
          </a:xfrm>
        </p:spPr>
        <p:txBody>
          <a:bodyPr/>
          <a:lstStyle/>
          <a:p>
            <a:r>
              <a:rPr lang="en-US" sz="4800" b="0" u="sng" dirty="0">
                <a:latin typeface="Bahnschrift Condensed" panose="020B0502040204020203" pitchFamily="34" charset="0"/>
              </a:rPr>
              <a:t>COMPONENTS 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0709099-B776-8D34-A566-C441796AAA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2" b="4092"/>
          <a:stretch>
            <a:fillRect/>
          </a:stretch>
        </p:blipFill>
        <p:spPr>
          <a:xfrm>
            <a:off x="5143500" y="285750"/>
            <a:ext cx="2417885" cy="25893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6727-E0AB-19DB-F7B1-B506EF955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393" y="1490295"/>
            <a:ext cx="7658100" cy="4950069"/>
          </a:xfrm>
        </p:spPr>
        <p:txBody>
          <a:bodyPr/>
          <a:lstStyle/>
          <a:p>
            <a:r>
              <a:rPr lang="en-US" sz="2400" dirty="0">
                <a:latin typeface="Bahnschrift Condensed" panose="020B0502040204020203" pitchFamily="34" charset="0"/>
              </a:rPr>
              <a:t>Elements that we used for our project are: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Condensed" panose="020B0502040204020203" pitchFamily="34" charset="0"/>
              </a:rPr>
              <a:t>Arduino Uno R3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Condensed" panose="020B0502040204020203" pitchFamily="34" charset="0"/>
              </a:rPr>
              <a:t>PIR Motion Sensor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Condensed" panose="020B0502040204020203" pitchFamily="34" charset="0"/>
              </a:rPr>
              <a:t>6 volt DC Gear Motor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Condensed" panose="020B0502040204020203" pitchFamily="34" charset="0"/>
              </a:rPr>
              <a:t>2N2222A Transistor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Condensed" panose="020B0502040204020203" pitchFamily="34" charset="0"/>
              </a:rPr>
              <a:t>Breadboard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Condensed" panose="020B0502040204020203" pitchFamily="34" charset="0"/>
              </a:rPr>
              <a:t>Jumper Wires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Condensed" panose="020B0502040204020203" pitchFamily="34" charset="0"/>
              </a:rPr>
              <a:t>9 volt Battery for Arduino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Condensed" panose="020B0502040204020203" pitchFamily="34" charset="0"/>
              </a:rPr>
              <a:t>6 volt Battery for Motor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Condensed" panose="020B0502040204020203" pitchFamily="34" charset="0"/>
              </a:rPr>
              <a:t>LCD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19AF5-E3EB-A073-4C9B-0FB4D4D7E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776" y="285750"/>
            <a:ext cx="2669931" cy="2589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B1EDEA-F046-D380-3895-B35FFE365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54" y="3680312"/>
            <a:ext cx="1811215" cy="2087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B74C19-7397-0B26-A1A1-5C05F1A72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5" y="3356464"/>
            <a:ext cx="2414954" cy="27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1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D33B-CB72-8D51-EE8C-3FFB7E99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1" y="188912"/>
            <a:ext cx="5758962" cy="1367325"/>
          </a:xfrm>
        </p:spPr>
        <p:txBody>
          <a:bodyPr/>
          <a:lstStyle/>
          <a:p>
            <a:pPr algn="ctr"/>
            <a:r>
              <a:rPr lang="en-US" sz="3600" u="sng" dirty="0">
                <a:latin typeface="Bahnschrift Condensed" panose="020B0502040204020203" pitchFamily="34" charset="0"/>
              </a:rPr>
              <a:t>PIR MOTION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D1E7-0A20-E771-91D5-CD8C527B7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516" y="1872761"/>
            <a:ext cx="8461130" cy="4796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Condensed" panose="020B0502040204020203" pitchFamily="34" charset="0"/>
              </a:rPr>
              <a:t>PIR motion is the major component of energy efficiency escalator.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Bahnschrift Condensed" panose="020B0502040204020203" pitchFamily="34" charset="0"/>
              </a:rPr>
              <a:t>Passive infrared (PIR) sensors use a pair of pyroelectric sensors to detect heat energy in the surrounding environment.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Condensed" panose="020B0502040204020203" pitchFamily="34" charset="0"/>
              </a:rPr>
              <a:t>When someone comes in front of escalator the PIR motion sensor detects motion &amp; gets high. It sends Arduino’s digital pin number 9.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Bahnschrift Condensed" panose="020B0502040204020203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T</a:t>
            </a:r>
            <a:r>
              <a:rPr lang="en-US" b="0" i="0" dirty="0">
                <a:effectLst/>
                <a:latin typeface="Bahnschrift Condensed" panose="020B0502040204020203" pitchFamily="34" charset="0"/>
              </a:rPr>
              <a:t>wo sensors sit beside each other in the motion ,  when the signal differential occur between them the </a:t>
            </a:r>
            <a:r>
              <a:rPr lang="en-US" dirty="0">
                <a:latin typeface="Bahnschrift Condensed" panose="020B0502040204020203" pitchFamily="34" charset="0"/>
              </a:rPr>
              <a:t>motion sensor starts to  work.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9D17FB-5AE2-680A-A194-4BCB67E0BB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2092568"/>
            <a:ext cx="2412023" cy="2804807"/>
          </a:xfrm>
        </p:spPr>
      </p:pic>
    </p:spTree>
    <p:extLst>
      <p:ext uri="{BB962C8B-B14F-4D97-AF65-F5344CB8AC3E}">
        <p14:creationId xmlns:p14="http://schemas.microsoft.com/office/powerpoint/2010/main" val="23796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2180-CA30-7D7C-C257-8EB8D3AA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88912"/>
            <a:ext cx="9689123" cy="998049"/>
          </a:xfrm>
        </p:spPr>
        <p:txBody>
          <a:bodyPr/>
          <a:lstStyle/>
          <a:p>
            <a:pPr algn="ctr"/>
            <a:r>
              <a:rPr lang="en-US" sz="4000" u="sng" dirty="0">
                <a:latin typeface="Bahnschrift Condensed" panose="020B0502040204020203" pitchFamily="34" charset="0"/>
              </a:rPr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3268E-9BA3-DD8F-980A-36BEB70C3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2" y="1081454"/>
            <a:ext cx="9293468" cy="5587634"/>
          </a:xfrm>
        </p:spPr>
      </p:pic>
    </p:spTree>
    <p:extLst>
      <p:ext uri="{BB962C8B-B14F-4D97-AF65-F5344CB8AC3E}">
        <p14:creationId xmlns:p14="http://schemas.microsoft.com/office/powerpoint/2010/main" val="40452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614E-5DA5-12E9-730B-C6D698A0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466" y="120894"/>
            <a:ext cx="8305067" cy="677008"/>
          </a:xfrm>
        </p:spPr>
        <p:txBody>
          <a:bodyPr/>
          <a:lstStyle/>
          <a:p>
            <a:pPr algn="ctr"/>
            <a:r>
              <a:rPr lang="en-US" sz="4400" u="sng" dirty="0">
                <a:latin typeface="Bahnschrift Condensed" panose="020B0502040204020203" pitchFamily="34" charset="0"/>
              </a:rPr>
              <a:t>CODE </a:t>
            </a:r>
            <a:r>
              <a:rPr lang="en-US" sz="4400" u="sng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TO DRIVE THE PROJECT</a:t>
            </a:r>
            <a:endParaRPr lang="en-US" sz="4400" u="sn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A33E-D282-5625-E6AD-999C45EB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3" y="797902"/>
            <a:ext cx="11487638" cy="5796329"/>
          </a:xfrm>
        </p:spPr>
        <p:txBody>
          <a:bodyPr/>
          <a:lstStyle/>
          <a:p>
            <a:pPr marL="0" indent="0">
              <a:buNone/>
            </a:pPr>
            <a:r>
              <a:rPr lang="en-US" sz="850" dirty="0"/>
              <a:t>#include&lt;LiquidCrystal_I2C.h&gt;</a:t>
            </a:r>
          </a:p>
          <a:p>
            <a:pPr marL="0" indent="0">
              <a:buNone/>
            </a:pPr>
            <a:r>
              <a:rPr lang="en-US" sz="850" dirty="0"/>
              <a:t>LiquidCrystal_I2C lcd(0x27,16,2);</a:t>
            </a:r>
          </a:p>
          <a:p>
            <a:pPr marL="0" indent="0">
              <a:buNone/>
            </a:pPr>
            <a:endParaRPr lang="en-US" sz="850" dirty="0"/>
          </a:p>
          <a:p>
            <a:pPr marL="0" indent="0">
              <a:buNone/>
            </a:pPr>
            <a:r>
              <a:rPr lang="en-US" sz="850" dirty="0"/>
              <a:t>int </a:t>
            </a:r>
            <a:r>
              <a:rPr lang="en-US" sz="850" dirty="0" err="1"/>
              <a:t>pirPin</a:t>
            </a:r>
            <a:r>
              <a:rPr lang="en-US" sz="850" dirty="0"/>
              <a:t> = 9;</a:t>
            </a:r>
          </a:p>
          <a:p>
            <a:pPr marL="0" indent="0">
              <a:buNone/>
            </a:pPr>
            <a:r>
              <a:rPr lang="en-US" sz="850" dirty="0"/>
              <a:t>int </a:t>
            </a:r>
            <a:r>
              <a:rPr lang="en-US" sz="850" dirty="0" err="1"/>
              <a:t>motorPin</a:t>
            </a:r>
            <a:r>
              <a:rPr lang="en-US" sz="850" dirty="0"/>
              <a:t> = 10;</a:t>
            </a:r>
          </a:p>
          <a:p>
            <a:pPr marL="0" indent="0">
              <a:buNone/>
            </a:pPr>
            <a:r>
              <a:rPr lang="en-US" sz="850" dirty="0"/>
              <a:t>void setup ()</a:t>
            </a:r>
          </a:p>
          <a:p>
            <a:pPr marL="0" indent="0">
              <a:buNone/>
            </a:pPr>
            <a:r>
              <a:rPr lang="en-US" sz="850" dirty="0"/>
              <a:t>{</a:t>
            </a:r>
          </a:p>
          <a:p>
            <a:pPr marL="0" indent="0">
              <a:buNone/>
            </a:pPr>
            <a:r>
              <a:rPr lang="en-US" sz="850" dirty="0"/>
              <a:t> </a:t>
            </a:r>
          </a:p>
          <a:p>
            <a:pPr marL="0" indent="0">
              <a:buNone/>
            </a:pPr>
            <a:r>
              <a:rPr lang="en-US" sz="850" dirty="0" err="1"/>
              <a:t>Serial.begin</a:t>
            </a:r>
            <a:r>
              <a:rPr lang="en-US" sz="850" dirty="0"/>
              <a:t>(9600);</a:t>
            </a:r>
          </a:p>
          <a:p>
            <a:pPr marL="0" indent="0">
              <a:buNone/>
            </a:pPr>
            <a:r>
              <a:rPr lang="en-US" sz="850" dirty="0" err="1"/>
              <a:t>lcd.init</a:t>
            </a:r>
            <a:r>
              <a:rPr lang="en-US" sz="850" dirty="0"/>
              <a:t>();</a:t>
            </a:r>
          </a:p>
          <a:p>
            <a:pPr marL="0" indent="0">
              <a:buNone/>
            </a:pPr>
            <a:r>
              <a:rPr lang="en-US" sz="850" dirty="0" err="1"/>
              <a:t>lcd.backlight</a:t>
            </a:r>
            <a:r>
              <a:rPr lang="en-US" sz="850" dirty="0"/>
              <a:t>();</a:t>
            </a:r>
          </a:p>
          <a:p>
            <a:pPr marL="0" indent="0">
              <a:buNone/>
            </a:pPr>
            <a:endParaRPr lang="en-US" sz="850" dirty="0"/>
          </a:p>
          <a:p>
            <a:pPr marL="0" indent="0">
              <a:buNone/>
            </a:pPr>
            <a:r>
              <a:rPr lang="en-US" sz="850" dirty="0" err="1"/>
              <a:t>pinMode</a:t>
            </a:r>
            <a:r>
              <a:rPr lang="en-US" sz="850" dirty="0"/>
              <a:t>(</a:t>
            </a:r>
            <a:r>
              <a:rPr lang="en-US" sz="850" dirty="0" err="1"/>
              <a:t>pirPin,INPUT</a:t>
            </a:r>
            <a:r>
              <a:rPr lang="en-US" sz="850" dirty="0"/>
              <a:t>);</a:t>
            </a:r>
          </a:p>
          <a:p>
            <a:pPr marL="0" indent="0">
              <a:buNone/>
            </a:pPr>
            <a:r>
              <a:rPr lang="en-US" sz="850" dirty="0" err="1"/>
              <a:t>pinMode</a:t>
            </a:r>
            <a:r>
              <a:rPr lang="en-US" sz="850" dirty="0"/>
              <a:t>(</a:t>
            </a:r>
            <a:r>
              <a:rPr lang="en-US" sz="850" dirty="0" err="1"/>
              <a:t>motorPin,OUTPUT</a:t>
            </a:r>
            <a:r>
              <a:rPr lang="en-US" sz="850" dirty="0"/>
              <a:t>);</a:t>
            </a:r>
          </a:p>
          <a:p>
            <a:pPr marL="0" indent="0">
              <a:buNone/>
            </a:pPr>
            <a:r>
              <a:rPr lang="en-US" sz="850" dirty="0"/>
              <a:t>}</a:t>
            </a:r>
          </a:p>
          <a:p>
            <a:pPr marL="0" indent="0">
              <a:buNone/>
            </a:pPr>
            <a:endParaRPr lang="en-US" sz="850" dirty="0"/>
          </a:p>
          <a:p>
            <a:pPr marL="0" indent="0">
              <a:buNone/>
            </a:pPr>
            <a:r>
              <a:rPr lang="en-US" sz="850" dirty="0"/>
              <a:t>void loop()</a:t>
            </a:r>
          </a:p>
          <a:p>
            <a:pPr marL="0" indent="0">
              <a:buNone/>
            </a:pPr>
            <a:r>
              <a:rPr lang="en-US" sz="850" dirty="0"/>
              <a:t>{</a:t>
            </a:r>
          </a:p>
          <a:p>
            <a:pPr marL="0" indent="0">
              <a:buNone/>
            </a:pPr>
            <a:r>
              <a:rPr lang="en-US" sz="850" dirty="0"/>
              <a:t>if(</a:t>
            </a:r>
            <a:r>
              <a:rPr lang="en-US" sz="850" dirty="0" err="1"/>
              <a:t>digitalRead</a:t>
            </a:r>
            <a:r>
              <a:rPr lang="en-US" sz="850" dirty="0"/>
              <a:t>(</a:t>
            </a:r>
            <a:r>
              <a:rPr lang="en-US" sz="850" dirty="0" err="1"/>
              <a:t>pirPin</a:t>
            </a:r>
            <a:r>
              <a:rPr lang="en-US" sz="850" dirty="0"/>
              <a:t>)==HIGH)</a:t>
            </a:r>
          </a:p>
          <a:p>
            <a:pPr marL="0" indent="0">
              <a:buNone/>
            </a:pPr>
            <a:r>
              <a:rPr lang="en-US" sz="850" dirty="0"/>
              <a:t>{</a:t>
            </a:r>
          </a:p>
          <a:p>
            <a:pPr marL="0" indent="0">
              <a:buNone/>
            </a:pPr>
            <a:r>
              <a:rPr lang="en-US" sz="850" dirty="0"/>
              <a:t>  </a:t>
            </a:r>
            <a:r>
              <a:rPr lang="en-US" sz="850" dirty="0" err="1"/>
              <a:t>lcd.setCursor</a:t>
            </a:r>
            <a:r>
              <a:rPr lang="en-US" sz="850" dirty="0"/>
              <a:t>(2,0);</a:t>
            </a:r>
          </a:p>
          <a:p>
            <a:pPr marL="0" indent="0">
              <a:buNone/>
            </a:pPr>
            <a:r>
              <a:rPr lang="en-US" sz="850" dirty="0"/>
              <a:t>  </a:t>
            </a:r>
            <a:r>
              <a:rPr lang="en-US" sz="850" dirty="0" err="1"/>
              <a:t>lcd.print</a:t>
            </a:r>
            <a:r>
              <a:rPr lang="en-US" sz="850" dirty="0"/>
              <a:t>("Escalator Starts.");</a:t>
            </a:r>
          </a:p>
          <a:p>
            <a:pPr marL="0" indent="0">
              <a:buNone/>
            </a:pPr>
            <a:r>
              <a:rPr lang="en-US" sz="850" dirty="0"/>
              <a:t>  delay(1000);</a:t>
            </a:r>
          </a:p>
          <a:p>
            <a:pPr marL="0" indent="0">
              <a:buNone/>
            </a:pPr>
            <a:r>
              <a:rPr lang="en-US" sz="850" dirty="0"/>
              <a:t> </a:t>
            </a:r>
            <a:r>
              <a:rPr lang="en-US" sz="850" dirty="0" err="1">
                <a:solidFill>
                  <a:schemeClr val="bg1"/>
                </a:solidFill>
              </a:rPr>
              <a:t>digitalWrite</a:t>
            </a:r>
            <a:r>
              <a:rPr lang="en-US" sz="850" dirty="0">
                <a:solidFill>
                  <a:schemeClr val="bg1"/>
                </a:solidFill>
              </a:rPr>
              <a:t>(</a:t>
            </a:r>
            <a:r>
              <a:rPr lang="en-US" sz="850" dirty="0" err="1">
                <a:solidFill>
                  <a:schemeClr val="bg1"/>
                </a:solidFill>
              </a:rPr>
              <a:t>motorPin,HIGH</a:t>
            </a:r>
            <a:r>
              <a:rPr lang="en-US" sz="85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850" dirty="0">
                <a:solidFill>
                  <a:schemeClr val="bg1"/>
                </a:solidFill>
              </a:rPr>
              <a:t>delay (3000);</a:t>
            </a:r>
          </a:p>
          <a:p>
            <a:pPr marL="0" indent="0">
              <a:buNone/>
            </a:pPr>
            <a:r>
              <a:rPr lang="en-US" sz="85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850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85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850" dirty="0" err="1">
                <a:solidFill>
                  <a:schemeClr val="bg1"/>
                </a:solidFill>
              </a:rPr>
              <a:t>lcd.setCursor</a:t>
            </a:r>
            <a:r>
              <a:rPr lang="en-US" sz="850" dirty="0">
                <a:solidFill>
                  <a:schemeClr val="bg1"/>
                </a:solidFill>
              </a:rPr>
              <a:t>(8,0);</a:t>
            </a:r>
          </a:p>
          <a:p>
            <a:pPr marL="0" indent="0">
              <a:buNone/>
            </a:pPr>
            <a:r>
              <a:rPr lang="en-US" sz="850" dirty="0" err="1">
                <a:solidFill>
                  <a:schemeClr val="bg1"/>
                </a:solidFill>
              </a:rPr>
              <a:t>lcd.print</a:t>
            </a:r>
            <a:r>
              <a:rPr lang="en-US" sz="850" dirty="0">
                <a:solidFill>
                  <a:schemeClr val="bg1"/>
                </a:solidFill>
              </a:rPr>
              <a:t>("STOP");</a:t>
            </a:r>
          </a:p>
          <a:p>
            <a:pPr marL="0" indent="0">
              <a:buNone/>
            </a:pPr>
            <a:r>
              <a:rPr lang="en-US" sz="850" dirty="0">
                <a:solidFill>
                  <a:schemeClr val="bg1"/>
                </a:solidFill>
              </a:rPr>
              <a:t>delay(100);</a:t>
            </a:r>
          </a:p>
          <a:p>
            <a:pPr marL="0" indent="0">
              <a:buNone/>
            </a:pPr>
            <a:r>
              <a:rPr lang="en-US" sz="850" dirty="0" err="1">
                <a:solidFill>
                  <a:schemeClr val="bg1"/>
                </a:solidFill>
              </a:rPr>
              <a:t>lcd.clear</a:t>
            </a:r>
            <a:r>
              <a:rPr lang="en-US" sz="85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850" dirty="0" err="1">
                <a:solidFill>
                  <a:schemeClr val="bg1"/>
                </a:solidFill>
              </a:rPr>
              <a:t>digitalWrite</a:t>
            </a:r>
            <a:r>
              <a:rPr lang="en-US" sz="850" dirty="0">
                <a:solidFill>
                  <a:schemeClr val="bg1"/>
                </a:solidFill>
              </a:rPr>
              <a:t>(</a:t>
            </a:r>
            <a:r>
              <a:rPr lang="en-US" sz="850" dirty="0" err="1">
                <a:solidFill>
                  <a:schemeClr val="bg1"/>
                </a:solidFill>
              </a:rPr>
              <a:t>motorPin,LOW</a:t>
            </a:r>
            <a:r>
              <a:rPr lang="en-US" sz="85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85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850" dirty="0">
                <a:solidFill>
                  <a:schemeClr val="bg1"/>
                </a:solidFill>
              </a:rPr>
              <a:t>delay(200);</a:t>
            </a:r>
          </a:p>
          <a:p>
            <a:pPr marL="0" indent="0">
              <a:buNone/>
            </a:pPr>
            <a:r>
              <a:rPr lang="en-US" sz="850" dirty="0" err="1">
                <a:solidFill>
                  <a:schemeClr val="bg1"/>
                </a:solidFill>
              </a:rPr>
              <a:t>lcd.clear</a:t>
            </a:r>
            <a:r>
              <a:rPr lang="en-US" sz="85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850" dirty="0">
                <a:solidFill>
                  <a:schemeClr val="bg1"/>
                </a:solidFill>
              </a:rPr>
              <a:t>}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6471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5C-5FD8-98A5-5EB7-2104A010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592" y="255587"/>
            <a:ext cx="9152792" cy="549641"/>
          </a:xfrm>
        </p:spPr>
        <p:txBody>
          <a:bodyPr/>
          <a:lstStyle/>
          <a:p>
            <a:r>
              <a:rPr lang="en-US" sz="3600" u="sng" dirty="0">
                <a:latin typeface="Bahnschrift Condensed" panose="020B0502040204020203" pitchFamily="34" charset="0"/>
              </a:rPr>
              <a:t>OPPORTUNITIES,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CFFE-6CAE-02A8-1A44-330990EA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116623"/>
            <a:ext cx="11461262" cy="5416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Bahnschrift Condensed" panose="020B0502040204020203" pitchFamily="34" charset="0"/>
              </a:rPr>
              <a:t>In this modern day still most of the shopping malls use the old fashioned escalator which runs all through the day without stopping. This is a huge loss of electricity in a developing country like us. So to make energy efficient escalator we can use this device with a relay switch to work with the real life escalator. This will save a great amount of electric energy. </a:t>
            </a:r>
          </a:p>
        </p:txBody>
      </p:sp>
    </p:spTree>
    <p:extLst>
      <p:ext uri="{BB962C8B-B14F-4D97-AF65-F5344CB8AC3E}">
        <p14:creationId xmlns:p14="http://schemas.microsoft.com/office/powerpoint/2010/main" val="344111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423</TotalTime>
  <Words>698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Yu Gothic UI Semibold</vt:lpstr>
      <vt:lpstr>Agency FB</vt:lpstr>
      <vt:lpstr>Arial</vt:lpstr>
      <vt:lpstr>Bahnschrift Condensed</vt:lpstr>
      <vt:lpstr>BankGothic Lt BT</vt:lpstr>
      <vt:lpstr>Courier New</vt:lpstr>
      <vt:lpstr>Wingdings</vt:lpstr>
      <vt:lpstr>template</vt:lpstr>
      <vt:lpstr>Energy Efficiency Escalator</vt:lpstr>
      <vt:lpstr>INITIATION</vt:lpstr>
      <vt:lpstr>OBJECTIVE</vt:lpstr>
      <vt:lpstr>WORKING PRICIPLE</vt:lpstr>
      <vt:lpstr>COMPONENTS  </vt:lpstr>
      <vt:lpstr>PIR MOTION SENSOR</vt:lpstr>
      <vt:lpstr>CIRCUIT DIAGRAM</vt:lpstr>
      <vt:lpstr>CODE TO DRIVE THE PROJECT</vt:lpstr>
      <vt:lpstr>OPPORTUNITIES, APPLICATIONS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Escalator</dc:title>
  <dc:creator>Anika Tahsin Afia</dc:creator>
  <cp:lastModifiedBy>Mohsin Islam Rifat</cp:lastModifiedBy>
  <cp:revision>14</cp:revision>
  <dcterms:created xsi:type="dcterms:W3CDTF">2022-09-02T10:13:47Z</dcterms:created>
  <dcterms:modified xsi:type="dcterms:W3CDTF">2022-09-07T13:04:22Z</dcterms:modified>
</cp:coreProperties>
</file>