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6" r:id="rId6"/>
    <p:sldId id="278" r:id="rId7"/>
    <p:sldId id="293" r:id="rId8"/>
    <p:sldId id="292" r:id="rId9"/>
    <p:sldId id="288" r:id="rId10"/>
    <p:sldId id="289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8026D"/>
    <a:srgbClr val="0060A8"/>
    <a:srgbClr val="979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53" autoAdjust="0"/>
  </p:normalViewPr>
  <p:slideViewPr>
    <p:cSldViewPr snapToGrid="0" showGuides="1">
      <p:cViewPr varScale="1">
        <p:scale>
          <a:sx n="69" d="100"/>
          <a:sy n="69" d="100"/>
        </p:scale>
        <p:origin x="780" y="9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78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024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043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31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366" y="1967842"/>
            <a:ext cx="11436440" cy="44319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3200" b="1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Optimum Power Control at Different Loading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76DAA3E2-BFEE-63BD-638F-28D709B54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10928"/>
              </p:ext>
            </p:extLst>
          </p:nvPr>
        </p:nvGraphicFramePr>
        <p:xfrm>
          <a:off x="7310327" y="3817163"/>
          <a:ext cx="4700257" cy="2779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198">
                  <a:extLst>
                    <a:ext uri="{9D8B030D-6E8A-4147-A177-3AD203B41FA5}">
                      <a16:colId xmlns:a16="http://schemas.microsoft.com/office/drawing/2014/main" val="2290479319"/>
                    </a:ext>
                  </a:extLst>
                </a:gridCol>
                <a:gridCol w="2042059">
                  <a:extLst>
                    <a:ext uri="{9D8B030D-6E8A-4147-A177-3AD203B41FA5}">
                      <a16:colId xmlns:a16="http://schemas.microsoft.com/office/drawing/2014/main" val="2101116351"/>
                    </a:ext>
                  </a:extLst>
                </a:gridCol>
              </a:tblGrid>
              <a:tr h="371629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Members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03352"/>
                  </a:ext>
                </a:extLst>
              </a:tr>
              <a:tr h="37162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Student 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000849"/>
                  </a:ext>
                </a:extLst>
              </a:tr>
              <a:tr h="371629">
                <a:tc>
                  <a:txBody>
                    <a:bodyPr/>
                    <a:lstStyle/>
                    <a:p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Rahatin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Rahman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Niloy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190105045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1344756"/>
                  </a:ext>
                </a:extLst>
              </a:tr>
              <a:tr h="371629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Anika Tahsin Afia 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190105047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442921"/>
                  </a:ext>
                </a:extLst>
              </a:tr>
              <a:tr h="380404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A.K.M Aktaruzzaman Shuvo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190105050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94077"/>
                  </a:ext>
                </a:extLst>
              </a:tr>
              <a:tr h="37443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Mohsin Islam Rifat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190105046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321170"/>
                  </a:ext>
                </a:extLst>
              </a:tr>
              <a:tr h="53822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Md.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Ruddro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Raihan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190105048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904244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41095F0-1BC3-2938-2E8A-E801A2371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048072"/>
              </p:ext>
            </p:extLst>
          </p:nvPr>
        </p:nvGraphicFramePr>
        <p:xfrm>
          <a:off x="7399683" y="3078480"/>
          <a:ext cx="4700257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0257">
                  <a:extLst>
                    <a:ext uri="{9D8B030D-6E8A-4147-A177-3AD203B41FA5}">
                      <a16:colId xmlns:a16="http://schemas.microsoft.com/office/drawing/2014/main" val="533418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 Code : EEE 4154</a:t>
                      </a:r>
                    </a:p>
                    <a:p>
                      <a:r>
                        <a:rPr lang="en-US" sz="2000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 Name: Power System II Lab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278624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D6C4925-928D-311C-AE53-42E7DBCE0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992409"/>
              </p:ext>
            </p:extLst>
          </p:nvPr>
        </p:nvGraphicFramePr>
        <p:xfrm>
          <a:off x="181416" y="4981947"/>
          <a:ext cx="6689648" cy="1614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4824">
                  <a:extLst>
                    <a:ext uri="{9D8B030D-6E8A-4147-A177-3AD203B41FA5}">
                      <a16:colId xmlns:a16="http://schemas.microsoft.com/office/drawing/2014/main" val="2276714003"/>
                    </a:ext>
                  </a:extLst>
                </a:gridCol>
                <a:gridCol w="3344824">
                  <a:extLst>
                    <a:ext uri="{9D8B030D-6E8A-4147-A177-3AD203B41FA5}">
                      <a16:colId xmlns:a16="http://schemas.microsoft.com/office/drawing/2014/main" val="438580965"/>
                    </a:ext>
                  </a:extLst>
                </a:gridCol>
              </a:tblGrid>
              <a:tr h="453421">
                <a:tc gridSpan="2"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Prepared For,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350867"/>
                  </a:ext>
                </a:extLst>
              </a:tr>
              <a:tr h="1161374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Ms. Shaela </a:t>
                      </a:r>
                      <a:r>
                        <a:rPr lang="en-US" sz="14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Sharmin</a:t>
                      </a: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Ritu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b="0" i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Assistant </a:t>
                      </a:r>
                      <a:r>
                        <a:rPr lang="en-US" sz="1400" b="0" i="0" kern="12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Professor,Department</a:t>
                      </a:r>
                      <a:r>
                        <a:rPr lang="en-US" sz="1400" b="0" i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of EEE</a:t>
                      </a:r>
                    </a:p>
                    <a:p>
                      <a:r>
                        <a:rPr lang="en-US" sz="1400" b="0" i="0" kern="12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Ahsanulllah</a:t>
                      </a:r>
                      <a:r>
                        <a:rPr lang="en-US" sz="1400" b="0" i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university of science &amp; Technology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Mr. Shameem Hasan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Assistant </a:t>
                      </a:r>
                      <a:r>
                        <a:rPr lang="en-US" sz="1400" b="0" i="0" kern="12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Professor,Department</a:t>
                      </a:r>
                      <a:r>
                        <a:rPr lang="en-US" sz="1400" b="0" i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of EEE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Ahsanulllah</a:t>
                      </a:r>
                      <a:r>
                        <a:rPr lang="en-US" sz="1400" b="0" i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university of science &amp; Technology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720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D8D6778-9613-C936-B579-CB36C87F3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518345"/>
              </p:ext>
            </p:extLst>
          </p:nvPr>
        </p:nvGraphicFramePr>
        <p:xfrm>
          <a:off x="520505" y="719666"/>
          <a:ext cx="1156364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3643">
                  <a:extLst>
                    <a:ext uri="{9D8B030D-6E8A-4147-A177-3AD203B41FA5}">
                      <a16:colId xmlns:a16="http://schemas.microsoft.com/office/drawing/2014/main" val="116112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400" u="sng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</a:t>
                      </a:r>
                      <a:r>
                        <a:rPr lang="en-US" sz="2400" b="0" u="none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2400" u="sng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400" b="0" u="sng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2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In this project we have designed a optimum power control system at different loading situation. we designed a system that can deliver the required power to a load using Current injection device.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3736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63CA04-ECE7-FEAE-58D2-1C1B1EE44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707513"/>
              </p:ext>
            </p:extLst>
          </p:nvPr>
        </p:nvGraphicFramePr>
        <p:xfrm>
          <a:off x="520505" y="2473128"/>
          <a:ext cx="8128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175280734"/>
                    </a:ext>
                  </a:extLst>
                </a:gridCol>
              </a:tblGrid>
              <a:tr h="3861974">
                <a:tc>
                  <a:txBody>
                    <a:bodyPr/>
                    <a:lstStyle/>
                    <a:p>
                      <a:r>
                        <a:rPr lang="en-US" sz="2400" b="1" u="sng" kern="1200" dirty="0" err="1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Equipments</a:t>
                      </a:r>
                      <a:r>
                        <a:rPr lang="en-US" sz="2400" b="0" u="none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  <a:endParaRPr lang="en-US" sz="2000" b="0" u="none" kern="12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220V-6V Transformer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ii) 555 timer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iii) Resistors (10K,1K)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iv ) Relay 6V DC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v) Capacitors –(103pf,10uf,2pf,1000uf)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vi)Load (100W,60W,25W)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vii) Vero board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viii) Diode (1N4001)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xi) POT (500K ohm)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x)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Switch,wires</a:t>
                      </a:r>
                      <a:endParaRPr lang="en-US" sz="20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xi) Current Injection device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xii)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Variac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193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 w="28575">
            <a:solidFill>
              <a:srgbClr val="7030A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 w="28575">
            <a:solidFill>
              <a:srgbClr val="7030A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52259A9-58B6-D23A-4F02-4B07FE245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114072"/>
              </p:ext>
            </p:extLst>
          </p:nvPr>
        </p:nvGraphicFramePr>
        <p:xfrm>
          <a:off x="228599" y="190499"/>
          <a:ext cx="11580223" cy="682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0223">
                  <a:extLst>
                    <a:ext uri="{9D8B030D-6E8A-4147-A177-3AD203B41FA5}">
                      <a16:colId xmlns:a16="http://schemas.microsoft.com/office/drawing/2014/main" val="3493562273"/>
                    </a:ext>
                  </a:extLst>
                </a:gridCol>
              </a:tblGrid>
              <a:tr h="635399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                     </a:t>
                      </a:r>
                      <a:r>
                        <a:rPr 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Working Principle </a:t>
                      </a:r>
                    </a:p>
                    <a:p>
                      <a:r>
                        <a:rPr lang="en-US" sz="2400" b="0" u="none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Different current level :</a:t>
                      </a:r>
                    </a:p>
                    <a:p>
                      <a:pPr algn="just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Here 220v is fixed supply to the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load.Different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rating current will inject across the load to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fullfill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their power rating at different loading condition .A current injection device is used to supply different current requirement.</a:t>
                      </a:r>
                    </a:p>
                    <a:p>
                      <a:endParaRPr 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sng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Timer circuit: </a:t>
                      </a:r>
                      <a:endParaRPr lang="en-US" sz="2800" b="0" u="none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</a:t>
                      </a:r>
                      <a:r>
                        <a:rPr lang="en-US" sz="1800" b="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 assumed  3 different loading condition in our project .So based on these loading condition the required power will be </a:t>
                      </a:r>
                      <a:r>
                        <a:rPr lang="en-US" sz="1800" b="0" u="non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supplied.But</a:t>
                      </a:r>
                      <a:r>
                        <a:rPr lang="en-US" sz="1800" b="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 know Base Load power plant take some times to </a:t>
                      </a:r>
                      <a:r>
                        <a:rPr lang="en-US" sz="1800" b="0" u="non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supply.For</a:t>
                      </a:r>
                      <a:r>
                        <a:rPr lang="en-US" sz="1800" b="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u="non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that,power</a:t>
                      </a:r>
                      <a:r>
                        <a:rPr lang="en-US" sz="1800" b="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will be supplied after that time </a:t>
                      </a:r>
                      <a:r>
                        <a:rPr lang="en-US" sz="1800" b="0" u="non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delay.So,in</a:t>
                      </a:r>
                      <a:r>
                        <a:rPr lang="en-US" sz="1800" b="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our project timer circuit is used to make that delay 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sng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Relay</a:t>
                      </a:r>
                      <a:r>
                        <a:rPr lang="en-US" sz="2800" b="0" u="none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u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</a:t>
                      </a:r>
                      <a:r>
                        <a:rPr lang="en-US" sz="2000" b="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Relay is used in this project for switching </a:t>
                      </a:r>
                      <a:r>
                        <a:rPr lang="en-US" sz="2000" b="0" u="non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operation.Every</a:t>
                      </a:r>
                      <a:r>
                        <a:rPr lang="en-US" sz="2000" b="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relay is controlled by a timer .Relay is initially off before meeting the time delay that is need to on the base </a:t>
                      </a:r>
                      <a:r>
                        <a:rPr lang="en-US" sz="2000" b="0" u="non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laod</a:t>
                      </a:r>
                      <a:r>
                        <a:rPr lang="en-US" sz="2000" b="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power plant or other power station .After that delay, Relay becomes on.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398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1538E89E-8E00-B736-FCE0-5DD069DA7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286" y="1170080"/>
            <a:ext cx="6210838" cy="37798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70FD44-1A02-1578-2887-4DCEA7BF0601}"/>
              </a:ext>
            </a:extLst>
          </p:cNvPr>
          <p:cNvSpPr txBox="1"/>
          <p:nvPr/>
        </p:nvSpPr>
        <p:spPr>
          <a:xfrm>
            <a:off x="340659" y="1126700"/>
            <a:ext cx="43747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Base Load: </a:t>
            </a:r>
            <a:r>
              <a:rPr lang="en-US" dirty="0"/>
              <a:t>The amount of load is constant at all times during a 24-hour period. This is the minimum amount of load that can be expected at 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83526-16D6-B2BC-2BD5-7941B13771D7}"/>
              </a:ext>
            </a:extLst>
          </p:cNvPr>
          <p:cNvSpPr txBox="1"/>
          <p:nvPr/>
        </p:nvSpPr>
        <p:spPr>
          <a:xfrm>
            <a:off x="340659" y="2810471"/>
            <a:ext cx="48140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Peak load: </a:t>
            </a:r>
            <a:r>
              <a:rPr lang="en-US" dirty="0"/>
              <a:t>Occurs during the peak hours. It is the maximum load that occurs when the load demands are the highest.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0DFA17-BDF3-2AFA-8882-36579A626AA4}"/>
              </a:ext>
            </a:extLst>
          </p:cNvPr>
          <p:cNvSpPr txBox="1"/>
          <p:nvPr/>
        </p:nvSpPr>
        <p:spPr>
          <a:xfrm>
            <a:off x="340659" y="4217243"/>
            <a:ext cx="44644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Intermediate Load : </a:t>
            </a:r>
            <a:r>
              <a:rPr lang="en-US" dirty="0"/>
              <a:t>The loads above the base load but below the peak loads can be called the intermediate load.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45B161-A18F-ED6F-AB21-1ECE13D80EC8}"/>
              </a:ext>
            </a:extLst>
          </p:cNvPr>
          <p:cNvSpPr txBox="1"/>
          <p:nvPr/>
        </p:nvSpPr>
        <p:spPr>
          <a:xfrm>
            <a:off x="3963215" y="28505"/>
            <a:ext cx="59256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Type of Load in Load Curve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B4C0D1-7872-CC8B-A2BB-D151DFC5CD42}"/>
              </a:ext>
            </a:extLst>
          </p:cNvPr>
          <p:cNvSpPr txBox="1"/>
          <p:nvPr/>
        </p:nvSpPr>
        <p:spPr>
          <a:xfrm>
            <a:off x="457200" y="6470855"/>
            <a:ext cx="85075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 reference</a:t>
            </a:r>
            <a:r>
              <a:rPr lang="en-US" sz="1200" dirty="0"/>
              <a:t>: https://www.barnesandnoble.com/w/the-sun-energy-and-climate-change-eklas-hossain/1142559213</a:t>
            </a:r>
          </a:p>
        </p:txBody>
      </p:sp>
    </p:spTree>
    <p:extLst>
      <p:ext uri="{BB962C8B-B14F-4D97-AF65-F5344CB8AC3E}">
        <p14:creationId xmlns:p14="http://schemas.microsoft.com/office/powerpoint/2010/main" val="74705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4DD5807-EE24-8517-4F09-E904955A5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29" y="878540"/>
            <a:ext cx="10703859" cy="57630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72F101-48D4-9C9A-BCB5-FE3B72614FE5}"/>
              </a:ext>
            </a:extLst>
          </p:cNvPr>
          <p:cNvSpPr txBox="1"/>
          <p:nvPr/>
        </p:nvSpPr>
        <p:spPr>
          <a:xfrm>
            <a:off x="4415117" y="148394"/>
            <a:ext cx="33617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Circuit Diagram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369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 w="28575">
            <a:solidFill>
              <a:srgbClr val="FFC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17764" y="121227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Circuit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 w="28575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624FB05-7D0F-0699-BDCB-769FCB3F6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697829"/>
              </p:ext>
            </p:extLst>
          </p:nvPr>
        </p:nvGraphicFramePr>
        <p:xfrm>
          <a:off x="117763" y="924570"/>
          <a:ext cx="11734800" cy="5628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0">
                  <a:extLst>
                    <a:ext uri="{9D8B030D-6E8A-4147-A177-3AD203B41FA5}">
                      <a16:colId xmlns:a16="http://schemas.microsoft.com/office/drawing/2014/main" val="2440492467"/>
                    </a:ext>
                  </a:extLst>
                </a:gridCol>
              </a:tblGrid>
              <a:tr h="56286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25953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679AC8A-2F59-9AD5-654D-4CE66969C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72" y="867562"/>
            <a:ext cx="9850581" cy="58122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BD27E2-A1DF-5E15-3C01-F6FB908F9CE8}"/>
              </a:ext>
            </a:extLst>
          </p:cNvPr>
          <p:cNvSpPr/>
          <p:nvPr/>
        </p:nvSpPr>
        <p:spPr>
          <a:xfrm>
            <a:off x="8825345" y="2299855"/>
            <a:ext cx="2078182" cy="159327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A1D0AC3E-02FE-15E3-EE7B-2CA3EC329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630298"/>
              </p:ext>
            </p:extLst>
          </p:nvPr>
        </p:nvGraphicFramePr>
        <p:xfrm>
          <a:off x="9430327" y="1898184"/>
          <a:ext cx="11545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545">
                  <a:extLst>
                    <a:ext uri="{9D8B030D-6E8A-4147-A177-3AD203B41FA5}">
                      <a16:colId xmlns:a16="http://schemas.microsoft.com/office/drawing/2014/main" val="219626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Supply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29657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73F65710-7ACC-3572-C526-AA2A2CD1DF42}"/>
              </a:ext>
            </a:extLst>
          </p:cNvPr>
          <p:cNvSpPr/>
          <p:nvPr/>
        </p:nvSpPr>
        <p:spPr>
          <a:xfrm>
            <a:off x="9601200" y="4059382"/>
            <a:ext cx="1302327" cy="174567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0D9B67D0-5BD6-4E7C-7D6B-4F6A28227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076900"/>
              </p:ext>
            </p:extLst>
          </p:nvPr>
        </p:nvGraphicFramePr>
        <p:xfrm>
          <a:off x="10889673" y="4294798"/>
          <a:ext cx="1302327" cy="1949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327">
                  <a:extLst>
                    <a:ext uri="{9D8B030D-6E8A-4147-A177-3AD203B41FA5}">
                      <a16:colId xmlns:a16="http://schemas.microsoft.com/office/drawing/2014/main" val="2698012185"/>
                    </a:ext>
                  </a:extLst>
                </a:gridCol>
              </a:tblGrid>
              <a:tr h="194974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 Controlled Switch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85038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38BDFBC4-77B9-0EE9-6C10-89AA8E35BC5F}"/>
              </a:ext>
            </a:extLst>
          </p:cNvPr>
          <p:cNvSpPr/>
          <p:nvPr/>
        </p:nvSpPr>
        <p:spPr>
          <a:xfrm>
            <a:off x="2036618" y="5112327"/>
            <a:ext cx="7393709" cy="1222776"/>
          </a:xfrm>
          <a:prstGeom prst="rect">
            <a:avLst/>
          </a:prstGeom>
          <a:noFill/>
          <a:ln w="571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D468C61B-7E65-618F-C5E5-700FE547D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861456"/>
              </p:ext>
            </p:extLst>
          </p:nvPr>
        </p:nvGraphicFramePr>
        <p:xfrm>
          <a:off x="2738582" y="4710656"/>
          <a:ext cx="11545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545">
                  <a:extLst>
                    <a:ext uri="{9D8B030D-6E8A-4147-A177-3AD203B41FA5}">
                      <a16:colId xmlns:a16="http://schemas.microsoft.com/office/drawing/2014/main" val="219626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296573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D545FB2-4A04-DF5A-3467-4DCF4B291EAB}"/>
              </a:ext>
            </a:extLst>
          </p:cNvPr>
          <p:cNvSpPr/>
          <p:nvPr/>
        </p:nvSpPr>
        <p:spPr>
          <a:xfrm>
            <a:off x="1288473" y="3429000"/>
            <a:ext cx="7038109" cy="630382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AC61F076-E55C-BD8E-EDD4-2CC07251D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322691"/>
              </p:ext>
            </p:extLst>
          </p:nvPr>
        </p:nvGraphicFramePr>
        <p:xfrm>
          <a:off x="2717654" y="3518538"/>
          <a:ext cx="21721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134">
                  <a:extLst>
                    <a:ext uri="{9D8B030D-6E8A-4147-A177-3AD203B41FA5}">
                      <a16:colId xmlns:a16="http://schemas.microsoft.com/office/drawing/2014/main" val="219626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Timer Control POT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296573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D0422F6F-966F-DA06-792F-A6A00A6A3DDB}"/>
              </a:ext>
            </a:extLst>
          </p:cNvPr>
          <p:cNvSpPr/>
          <p:nvPr/>
        </p:nvSpPr>
        <p:spPr>
          <a:xfrm>
            <a:off x="1496291" y="1898184"/>
            <a:ext cx="4087091" cy="131271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1F71F3-DB1E-FFB3-8932-4775E8D21D38}"/>
              </a:ext>
            </a:extLst>
          </p:cNvPr>
          <p:cNvSpPr/>
          <p:nvPr/>
        </p:nvSpPr>
        <p:spPr>
          <a:xfrm>
            <a:off x="7176655" y="1080655"/>
            <a:ext cx="1894608" cy="117434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E9D888A9-86A6-74B3-7F37-0CB4FCDF3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404195"/>
              </p:ext>
            </p:extLst>
          </p:nvPr>
        </p:nvGraphicFramePr>
        <p:xfrm>
          <a:off x="5583382" y="2376055"/>
          <a:ext cx="264015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157">
                  <a:extLst>
                    <a:ext uri="{9D8B030D-6E8A-4147-A177-3AD203B41FA5}">
                      <a16:colId xmlns:a16="http://schemas.microsoft.com/office/drawing/2014/main" val="219626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Timer Circuit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296573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3E6AC276-D610-DEF5-4E84-EC15ABA2A613}"/>
              </a:ext>
            </a:extLst>
          </p:cNvPr>
          <p:cNvSpPr/>
          <p:nvPr/>
        </p:nvSpPr>
        <p:spPr>
          <a:xfrm>
            <a:off x="1496291" y="886645"/>
            <a:ext cx="5070764" cy="817529"/>
          </a:xfrm>
          <a:prstGeom prst="rect">
            <a:avLst/>
          </a:prstGeom>
          <a:noFill/>
          <a:ln w="76200">
            <a:solidFill>
              <a:srgbClr val="9802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8">
            <a:extLst>
              <a:ext uri="{FF2B5EF4-FFF2-40B4-BE49-F238E27FC236}">
                <a16:creationId xmlns:a16="http://schemas.microsoft.com/office/drawing/2014/main" id="{368D0BCE-A409-B85E-0477-66E37AD46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602713"/>
              </p:ext>
            </p:extLst>
          </p:nvPr>
        </p:nvGraphicFramePr>
        <p:xfrm>
          <a:off x="1750868" y="523593"/>
          <a:ext cx="264015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157">
                  <a:extLst>
                    <a:ext uri="{9D8B030D-6E8A-4147-A177-3AD203B41FA5}">
                      <a16:colId xmlns:a16="http://schemas.microsoft.com/office/drawing/2014/main" val="2196261282"/>
                    </a:ext>
                  </a:extLst>
                </a:gridCol>
              </a:tblGrid>
              <a:tr h="13184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8026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220V-6V transformer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296573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045C0639-7032-6AF0-D4A9-8F57F842DF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4" t="9543" r="3311" b="20076"/>
          <a:stretch/>
        </p:blipFill>
        <p:spPr>
          <a:xfrm>
            <a:off x="10889673" y="855570"/>
            <a:ext cx="1072858" cy="1257709"/>
          </a:xfrm>
          <a:prstGeom prst="rect">
            <a:avLst/>
          </a:prstGeom>
        </p:spPr>
      </p:pic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41697D51-DB80-4F88-DABD-ABFF72AAC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622744"/>
              </p:ext>
            </p:extLst>
          </p:nvPr>
        </p:nvGraphicFramePr>
        <p:xfrm>
          <a:off x="11102108" y="2083604"/>
          <a:ext cx="115454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545">
                  <a:extLst>
                    <a:ext uri="{9D8B030D-6E8A-4147-A177-3AD203B41FA5}">
                      <a16:colId xmlns:a16="http://schemas.microsoft.com/office/drawing/2014/main" val="219626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 Injector Device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296573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BD2C7AA8-E7E4-73DE-718A-94DC819281C3}"/>
              </a:ext>
            </a:extLst>
          </p:cNvPr>
          <p:cNvSpPr/>
          <p:nvPr/>
        </p:nvSpPr>
        <p:spPr>
          <a:xfrm>
            <a:off x="6941127" y="4059382"/>
            <a:ext cx="1894608" cy="8348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28" name="Table 8">
            <a:extLst>
              <a:ext uri="{FF2B5EF4-FFF2-40B4-BE49-F238E27FC236}">
                <a16:creationId xmlns:a16="http://schemas.microsoft.com/office/drawing/2014/main" id="{3C4A4C9A-3B41-32EC-15D7-3D65B2F88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817228"/>
              </p:ext>
            </p:extLst>
          </p:nvPr>
        </p:nvGraphicFramePr>
        <p:xfrm>
          <a:off x="7486650" y="4515298"/>
          <a:ext cx="11545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545">
                  <a:extLst>
                    <a:ext uri="{9D8B030D-6E8A-4147-A177-3AD203B41FA5}">
                      <a16:colId xmlns:a16="http://schemas.microsoft.com/office/drawing/2014/main" val="219626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296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536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93CC560-DE8C-FD60-6D0A-B6464A7DA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044536"/>
              </p:ext>
            </p:extLst>
          </p:nvPr>
        </p:nvGraphicFramePr>
        <p:xfrm>
          <a:off x="4782993" y="294298"/>
          <a:ext cx="309418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4182">
                  <a:extLst>
                    <a:ext uri="{9D8B030D-6E8A-4147-A177-3AD203B41FA5}">
                      <a16:colId xmlns:a16="http://schemas.microsoft.com/office/drawing/2014/main" val="3003908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Future  Work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218648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05BDA9C-3672-BD61-241D-64E54116C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695218"/>
              </p:ext>
            </p:extLst>
          </p:nvPr>
        </p:nvGraphicFramePr>
        <p:xfrm>
          <a:off x="1741055" y="1647921"/>
          <a:ext cx="8128000" cy="396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412466209"/>
                    </a:ext>
                  </a:extLst>
                </a:gridCol>
              </a:tblGrid>
              <a:tr h="396317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</a:t>
                      </a:r>
                      <a:r>
                        <a:rPr lang="en-US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cylic</a:t>
                      </a:r>
                      <a:r>
                        <a:rPr 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design we can automate the power system with peak </a:t>
                      </a:r>
                      <a:r>
                        <a:rPr lang="en-US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load,off</a:t>
                      </a:r>
                      <a:r>
                        <a:rPr lang="en-US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peak load and Base load situation.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210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37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16c05727-aa75-4e4a-9b5f-8a80a1165891"/>
    <ds:schemaRef ds:uri="71af3243-3dd4-4a8d-8c0d-dd76da1f02a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677</TotalTime>
  <Words>542</Words>
  <Application>Microsoft Office PowerPoint</Application>
  <PresentationFormat>Widescreen</PresentationFormat>
  <Paragraphs>88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Segoe UI Light</vt:lpstr>
      <vt:lpstr>Times New Roman</vt:lpstr>
      <vt:lpstr>Wingdings</vt:lpstr>
      <vt:lpstr>Office Theme</vt:lpstr>
      <vt:lpstr>Optimum Power Control at Different Loading</vt:lpstr>
      <vt:lpstr>Project analysis slide 2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BETWEEN SVC &amp; STATCOM</dc:title>
  <dc:creator>Aktaruzzaman shuvo</dc:creator>
  <cp:lastModifiedBy>Aktaruzzaman Shuvo</cp:lastModifiedBy>
  <cp:revision>13</cp:revision>
  <dcterms:created xsi:type="dcterms:W3CDTF">2022-09-19T05:40:38Z</dcterms:created>
  <dcterms:modified xsi:type="dcterms:W3CDTF">2023-02-03T17:52:00Z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