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9" r:id="rId4"/>
    <p:sldId id="272" r:id="rId5"/>
    <p:sldId id="273" r:id="rId6"/>
    <p:sldId id="274" r:id="rId7"/>
    <p:sldId id="275" r:id="rId8"/>
    <p:sldId id="276" r:id="rId9"/>
    <p:sldId id="277" r:id="rId10"/>
    <p:sldId id="267" r:id="rId11"/>
    <p:sldId id="268"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101" d="100"/>
          <a:sy n="101" d="100"/>
        </p:scale>
        <p:origin x="72"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D57CC2-EA32-4643-AE64-0C0A19F2A8BC}"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31F2C-CFB2-4849-BF8B-5E25DDCEF28C}" type="slidenum">
              <a:rPr lang="en-US" smtClean="0"/>
              <a:t>‹#›</a:t>
            </a:fld>
            <a:endParaRPr lang="en-US"/>
          </a:p>
        </p:txBody>
      </p:sp>
    </p:spTree>
    <p:extLst>
      <p:ext uri="{BB962C8B-B14F-4D97-AF65-F5344CB8AC3E}">
        <p14:creationId xmlns:p14="http://schemas.microsoft.com/office/powerpoint/2010/main" val="2120786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D57CC2-EA32-4643-AE64-0C0A19F2A8BC}"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31F2C-CFB2-4849-BF8B-5E25DDCEF28C}" type="slidenum">
              <a:rPr lang="en-US" smtClean="0"/>
              <a:t>‹#›</a:t>
            </a:fld>
            <a:endParaRPr lang="en-US"/>
          </a:p>
        </p:txBody>
      </p:sp>
    </p:spTree>
    <p:extLst>
      <p:ext uri="{BB962C8B-B14F-4D97-AF65-F5344CB8AC3E}">
        <p14:creationId xmlns:p14="http://schemas.microsoft.com/office/powerpoint/2010/main" val="3330609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D57CC2-EA32-4643-AE64-0C0A19F2A8BC}"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31F2C-CFB2-4849-BF8B-5E25DDCEF28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67142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D57CC2-EA32-4643-AE64-0C0A19F2A8BC}"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31F2C-CFB2-4849-BF8B-5E25DDCEF28C}" type="slidenum">
              <a:rPr lang="en-US" smtClean="0"/>
              <a:t>‹#›</a:t>
            </a:fld>
            <a:endParaRPr lang="en-US"/>
          </a:p>
        </p:txBody>
      </p:sp>
    </p:spTree>
    <p:extLst>
      <p:ext uri="{BB962C8B-B14F-4D97-AF65-F5344CB8AC3E}">
        <p14:creationId xmlns:p14="http://schemas.microsoft.com/office/powerpoint/2010/main" val="845295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D57CC2-EA32-4643-AE64-0C0A19F2A8BC}"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31F2C-CFB2-4849-BF8B-5E25DDCEF28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1362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D57CC2-EA32-4643-AE64-0C0A19F2A8BC}"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31F2C-CFB2-4849-BF8B-5E25DDCEF28C}" type="slidenum">
              <a:rPr lang="en-US" smtClean="0"/>
              <a:t>‹#›</a:t>
            </a:fld>
            <a:endParaRPr lang="en-US"/>
          </a:p>
        </p:txBody>
      </p:sp>
    </p:spTree>
    <p:extLst>
      <p:ext uri="{BB962C8B-B14F-4D97-AF65-F5344CB8AC3E}">
        <p14:creationId xmlns:p14="http://schemas.microsoft.com/office/powerpoint/2010/main" val="3787849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D57CC2-EA32-4643-AE64-0C0A19F2A8BC}"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31F2C-CFB2-4849-BF8B-5E25DDCEF28C}" type="slidenum">
              <a:rPr lang="en-US" smtClean="0"/>
              <a:t>‹#›</a:t>
            </a:fld>
            <a:endParaRPr lang="en-US"/>
          </a:p>
        </p:txBody>
      </p:sp>
    </p:spTree>
    <p:extLst>
      <p:ext uri="{BB962C8B-B14F-4D97-AF65-F5344CB8AC3E}">
        <p14:creationId xmlns:p14="http://schemas.microsoft.com/office/powerpoint/2010/main" val="1100900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D57CC2-EA32-4643-AE64-0C0A19F2A8BC}"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31F2C-CFB2-4849-BF8B-5E25DDCEF28C}" type="slidenum">
              <a:rPr lang="en-US" smtClean="0"/>
              <a:t>‹#›</a:t>
            </a:fld>
            <a:endParaRPr lang="en-US"/>
          </a:p>
        </p:txBody>
      </p:sp>
    </p:spTree>
    <p:extLst>
      <p:ext uri="{BB962C8B-B14F-4D97-AF65-F5344CB8AC3E}">
        <p14:creationId xmlns:p14="http://schemas.microsoft.com/office/powerpoint/2010/main" val="1753218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D57CC2-EA32-4643-AE64-0C0A19F2A8BC}"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31F2C-CFB2-4849-BF8B-5E25DDCEF28C}" type="slidenum">
              <a:rPr lang="en-US" smtClean="0"/>
              <a:t>‹#›</a:t>
            </a:fld>
            <a:endParaRPr lang="en-US"/>
          </a:p>
        </p:txBody>
      </p:sp>
    </p:spTree>
    <p:extLst>
      <p:ext uri="{BB962C8B-B14F-4D97-AF65-F5344CB8AC3E}">
        <p14:creationId xmlns:p14="http://schemas.microsoft.com/office/powerpoint/2010/main" val="77821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D57CC2-EA32-4643-AE64-0C0A19F2A8BC}"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31F2C-CFB2-4849-BF8B-5E25DDCEF28C}" type="slidenum">
              <a:rPr lang="en-US" smtClean="0"/>
              <a:t>‹#›</a:t>
            </a:fld>
            <a:endParaRPr lang="en-US"/>
          </a:p>
        </p:txBody>
      </p:sp>
    </p:spTree>
    <p:extLst>
      <p:ext uri="{BB962C8B-B14F-4D97-AF65-F5344CB8AC3E}">
        <p14:creationId xmlns:p14="http://schemas.microsoft.com/office/powerpoint/2010/main" val="3358225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D57CC2-EA32-4643-AE64-0C0A19F2A8BC}"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731F2C-CFB2-4849-BF8B-5E25DDCEF28C}" type="slidenum">
              <a:rPr lang="en-US" smtClean="0"/>
              <a:t>‹#›</a:t>
            </a:fld>
            <a:endParaRPr lang="en-US"/>
          </a:p>
        </p:txBody>
      </p:sp>
    </p:spTree>
    <p:extLst>
      <p:ext uri="{BB962C8B-B14F-4D97-AF65-F5344CB8AC3E}">
        <p14:creationId xmlns:p14="http://schemas.microsoft.com/office/powerpoint/2010/main" val="4015739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D57CC2-EA32-4643-AE64-0C0A19F2A8BC}" type="datetimeFigureOut">
              <a:rPr lang="en-US" smtClean="0"/>
              <a:t>11/27/2019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731F2C-CFB2-4849-BF8B-5E25DDCEF28C}" type="slidenum">
              <a:rPr lang="en-US" smtClean="0"/>
              <a:t>‹#›</a:t>
            </a:fld>
            <a:endParaRPr lang="en-US"/>
          </a:p>
        </p:txBody>
      </p:sp>
    </p:spTree>
    <p:extLst>
      <p:ext uri="{BB962C8B-B14F-4D97-AF65-F5344CB8AC3E}">
        <p14:creationId xmlns:p14="http://schemas.microsoft.com/office/powerpoint/2010/main" val="629716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D57CC2-EA32-4643-AE64-0C0A19F2A8BC}" type="datetimeFigureOut">
              <a:rPr lang="en-US" smtClean="0"/>
              <a:t>11/27/2019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731F2C-CFB2-4849-BF8B-5E25DDCEF28C}" type="slidenum">
              <a:rPr lang="en-US" smtClean="0"/>
              <a:t>‹#›</a:t>
            </a:fld>
            <a:endParaRPr lang="en-US"/>
          </a:p>
        </p:txBody>
      </p:sp>
    </p:spTree>
    <p:extLst>
      <p:ext uri="{BB962C8B-B14F-4D97-AF65-F5344CB8AC3E}">
        <p14:creationId xmlns:p14="http://schemas.microsoft.com/office/powerpoint/2010/main" val="3077573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D57CC2-EA32-4643-AE64-0C0A19F2A8BC}" type="datetimeFigureOut">
              <a:rPr lang="en-US" smtClean="0"/>
              <a:t>11/27/2019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731F2C-CFB2-4849-BF8B-5E25DDCEF28C}" type="slidenum">
              <a:rPr lang="en-US" smtClean="0"/>
              <a:t>‹#›</a:t>
            </a:fld>
            <a:endParaRPr lang="en-US"/>
          </a:p>
        </p:txBody>
      </p:sp>
    </p:spTree>
    <p:extLst>
      <p:ext uri="{BB962C8B-B14F-4D97-AF65-F5344CB8AC3E}">
        <p14:creationId xmlns:p14="http://schemas.microsoft.com/office/powerpoint/2010/main" val="236497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D57CC2-EA32-4643-AE64-0C0A19F2A8BC}"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731F2C-CFB2-4849-BF8B-5E25DDCEF28C}" type="slidenum">
              <a:rPr lang="en-US" smtClean="0"/>
              <a:t>‹#›</a:t>
            </a:fld>
            <a:endParaRPr lang="en-US"/>
          </a:p>
        </p:txBody>
      </p:sp>
    </p:spTree>
    <p:extLst>
      <p:ext uri="{BB962C8B-B14F-4D97-AF65-F5344CB8AC3E}">
        <p14:creationId xmlns:p14="http://schemas.microsoft.com/office/powerpoint/2010/main" val="1616149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D57CC2-EA32-4643-AE64-0C0A19F2A8BC}"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731F2C-CFB2-4849-BF8B-5E25DDCEF28C}" type="slidenum">
              <a:rPr lang="en-US" smtClean="0"/>
              <a:t>‹#›</a:t>
            </a:fld>
            <a:endParaRPr lang="en-US"/>
          </a:p>
        </p:txBody>
      </p:sp>
    </p:spTree>
    <p:extLst>
      <p:ext uri="{BB962C8B-B14F-4D97-AF65-F5344CB8AC3E}">
        <p14:creationId xmlns:p14="http://schemas.microsoft.com/office/powerpoint/2010/main" val="1032389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DD57CC2-EA32-4643-AE64-0C0A19F2A8BC}" type="datetimeFigureOut">
              <a:rPr lang="en-US" smtClean="0"/>
              <a:t>11/27/2019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2731F2C-CFB2-4849-BF8B-5E25DDCEF28C}" type="slidenum">
              <a:rPr lang="en-US" smtClean="0"/>
              <a:t>‹#›</a:t>
            </a:fld>
            <a:endParaRPr lang="en-US"/>
          </a:p>
        </p:txBody>
      </p:sp>
    </p:spTree>
    <p:extLst>
      <p:ext uri="{BB962C8B-B14F-4D97-AF65-F5344CB8AC3E}">
        <p14:creationId xmlns:p14="http://schemas.microsoft.com/office/powerpoint/2010/main" val="153987278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dfs.semanticscholar.org/d36c/11f9dd724d800c2230d5146e6d0095b67d50.pdf" TargetMode="External"/><Relationship Id="rId2" Type="http://schemas.openxmlformats.org/officeDocument/2006/relationships/hyperlink" Target="https://www.researchgate.net/publication/319302361" TargetMode="External"/><Relationship Id="rId1" Type="http://schemas.openxmlformats.org/officeDocument/2006/relationships/slideLayout" Target="../slideLayouts/slideLayout2.xml"/><Relationship Id="rId4" Type="http://schemas.openxmlformats.org/officeDocument/2006/relationships/hyperlink" Target="https://link.springer.com/content/pdf/10.1007/s00778-017-0477-2.pdf"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D39C48-6FD3-40AD-A72D-2605A11CF273}"/>
              </a:ext>
            </a:extLst>
          </p:cNvPr>
          <p:cNvSpPr>
            <a:spLocks noGrp="1"/>
          </p:cNvSpPr>
          <p:nvPr>
            <p:ph type="ctrTitle"/>
          </p:nvPr>
        </p:nvSpPr>
        <p:spPr>
          <a:xfrm>
            <a:off x="1524000" y="674703"/>
            <a:ext cx="9144000" cy="2485747"/>
          </a:xfrm>
        </p:spPr>
        <p:txBody>
          <a:bodyPr>
            <a:normAutofit fontScale="90000"/>
          </a:bodyPr>
          <a:lstStyle/>
          <a:p>
            <a:r>
              <a:rPr lang="en-US" b="1" dirty="0"/>
              <a:t>Optimization of ETL and OLAP query in Datawarehouse</a:t>
            </a:r>
          </a:p>
        </p:txBody>
      </p:sp>
      <p:sp>
        <p:nvSpPr>
          <p:cNvPr id="3" name="Subtitle 2">
            <a:extLst>
              <a:ext uri="{FF2B5EF4-FFF2-40B4-BE49-F238E27FC236}">
                <a16:creationId xmlns:a16="http://schemas.microsoft.com/office/drawing/2014/main" xmlns="" id="{70C1DB25-7472-499D-BCE3-A670491C617E}"/>
              </a:ext>
            </a:extLst>
          </p:cNvPr>
          <p:cNvSpPr>
            <a:spLocks noGrp="1"/>
          </p:cNvSpPr>
          <p:nvPr>
            <p:ph type="subTitle" idx="1"/>
          </p:nvPr>
        </p:nvSpPr>
        <p:spPr>
          <a:xfrm>
            <a:off x="378781" y="4478709"/>
            <a:ext cx="9144000" cy="1655762"/>
          </a:xfrm>
        </p:spPr>
        <p:txBody>
          <a:bodyPr/>
          <a:lstStyle/>
          <a:p>
            <a:pPr algn="l"/>
            <a:r>
              <a:rPr lang="en-US" dirty="0"/>
              <a:t>Name: Haris Ramzan, Mohsin </a:t>
            </a:r>
            <a:r>
              <a:rPr lang="en-US" dirty="0" err="1"/>
              <a:t>kaleem</a:t>
            </a:r>
            <a:endParaRPr lang="en-US" dirty="0"/>
          </a:p>
          <a:p>
            <a:pPr algn="l"/>
            <a:r>
              <a:rPr lang="en-US" dirty="0"/>
              <a:t>Roll no:19I-2118,19I-2066</a:t>
            </a:r>
          </a:p>
        </p:txBody>
      </p:sp>
    </p:spTree>
    <p:extLst>
      <p:ext uri="{BB962C8B-B14F-4D97-AF65-F5344CB8AC3E}">
        <p14:creationId xmlns:p14="http://schemas.microsoft.com/office/powerpoint/2010/main" val="2969684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21EC83-3277-4CC7-9A68-8DDEBACC5E36}"/>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xmlns="" id="{9941C92D-5B91-4E0D-B224-7B5EF7762CAB}"/>
              </a:ext>
            </a:extLst>
          </p:cNvPr>
          <p:cNvSpPr>
            <a:spLocks noGrp="1"/>
          </p:cNvSpPr>
          <p:nvPr>
            <p:ph idx="1"/>
          </p:nvPr>
        </p:nvSpPr>
        <p:spPr/>
        <p:txBody>
          <a:bodyPr>
            <a:normAutofit fontScale="92500" lnSpcReduction="20000"/>
          </a:bodyPr>
          <a:lstStyle/>
          <a:p>
            <a:pPr>
              <a:lnSpc>
                <a:spcPct val="200000"/>
              </a:lnSpc>
            </a:pPr>
            <a:r>
              <a:rPr lang="en-US" dirty="0"/>
              <a:t>We can Optimization ETL process at operating system level.</a:t>
            </a:r>
          </a:p>
          <a:p>
            <a:pPr>
              <a:lnSpc>
                <a:spcPct val="200000"/>
              </a:lnSpc>
            </a:pPr>
            <a:r>
              <a:rPr lang="en-US" dirty="0"/>
              <a:t>Develop more efficient algorithms to process data efficiently.</a:t>
            </a:r>
          </a:p>
          <a:p>
            <a:pPr>
              <a:lnSpc>
                <a:spcPct val="200000"/>
              </a:lnSpc>
            </a:pPr>
            <a:r>
              <a:rPr lang="en-US" dirty="0"/>
              <a:t>use of machine learning in which agents are trained using model and agents perform according to the circumstances at each level of ETL</a:t>
            </a:r>
            <a:r>
              <a:rPr lang="en-US" dirty="0" smtClean="0"/>
              <a:t>.</a:t>
            </a:r>
          </a:p>
          <a:p>
            <a:pPr>
              <a:lnSpc>
                <a:spcPct val="200000"/>
              </a:lnSpc>
            </a:pPr>
            <a:r>
              <a:rPr lang="en-US" dirty="0" smtClean="0"/>
              <a:t>When we merge DWS and DHA algorithm it will make the efficient impact on the storage management and can execute queries in parallel manner, making it high performance algorithm which can be called as hybrid.</a:t>
            </a:r>
            <a:endParaRPr lang="en-US" dirty="0"/>
          </a:p>
          <a:p>
            <a:endParaRPr lang="en-US" dirty="0"/>
          </a:p>
        </p:txBody>
      </p:sp>
    </p:spTree>
    <p:extLst>
      <p:ext uri="{BB962C8B-B14F-4D97-AF65-F5344CB8AC3E}">
        <p14:creationId xmlns:p14="http://schemas.microsoft.com/office/powerpoint/2010/main" val="985095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446987-B3B7-4014-9DFD-10D12DF45964}"/>
              </a:ext>
            </a:extLst>
          </p:cNvPr>
          <p:cNvSpPr>
            <a:spLocks noGrp="1"/>
          </p:cNvSpPr>
          <p:nvPr>
            <p:ph type="title"/>
          </p:nvPr>
        </p:nvSpPr>
        <p:spPr>
          <a:xfrm>
            <a:off x="677334" y="609600"/>
            <a:ext cx="8596668" cy="777240"/>
          </a:xfrm>
        </p:spPr>
        <p:txBody>
          <a:bodyPr/>
          <a:lstStyle/>
          <a:p>
            <a:r>
              <a:rPr lang="en-US" b="1"/>
              <a:t>References</a:t>
            </a:r>
            <a:endParaRPr lang="en-US" b="1" dirty="0"/>
          </a:p>
        </p:txBody>
      </p:sp>
      <p:sp>
        <p:nvSpPr>
          <p:cNvPr id="3" name="Content Placeholder 2">
            <a:extLst>
              <a:ext uri="{FF2B5EF4-FFF2-40B4-BE49-F238E27FC236}">
                <a16:creationId xmlns:a16="http://schemas.microsoft.com/office/drawing/2014/main" xmlns="" id="{C23757D3-3A65-4DCF-A420-2F2E05120BF1}"/>
              </a:ext>
            </a:extLst>
          </p:cNvPr>
          <p:cNvSpPr>
            <a:spLocks noGrp="1"/>
          </p:cNvSpPr>
          <p:nvPr>
            <p:ph idx="1"/>
          </p:nvPr>
        </p:nvSpPr>
        <p:spPr>
          <a:xfrm>
            <a:off x="677334" y="1386841"/>
            <a:ext cx="8596668" cy="4654522"/>
          </a:xfrm>
        </p:spPr>
        <p:txBody>
          <a:bodyPr>
            <a:normAutofit/>
          </a:bodyPr>
          <a:lstStyle/>
          <a:p>
            <a:r>
              <a:rPr lang="en-US" sz="1800"/>
              <a:t>[1]: M. Bala, O. Boussaid, Z. Alimazighi. (2015). Big-ETL: Extracting-Transforming-Loading Approach for Big Data. Retrieved from </a:t>
            </a:r>
            <a:r>
              <a:rPr lang="en-US" sz="1800" i="1" u="sng">
                <a:hlinkClick r:id="rId2"/>
              </a:rPr>
              <a:t>https://www.researchgate.net/publication/319302361</a:t>
            </a:r>
            <a:endParaRPr lang="en-US" sz="1800"/>
          </a:p>
          <a:p>
            <a:r>
              <a:rPr lang="en-US" sz="1800"/>
              <a:t>[2]:Ramzan Talib, Muhammad Kashif Hanif, Fakeeha Fatima, Shaeela Ayesha.(2016,November). A Multi-Agent Framework for Data Extraction,Transformation and Loading in Data Warehouse. Retrieved from </a:t>
            </a:r>
            <a:r>
              <a:rPr lang="en-US" sz="1800" i="1" u="sng">
                <a:hlinkClick r:id="rId3"/>
              </a:rPr>
              <a:t>https://pdfs.semanticscholar.org/d36c/11f9dd724d800c2230d5146e6d0095b67d50.pdf</a:t>
            </a:r>
            <a:endParaRPr lang="en-US" sz="1800" i="1" u="sng"/>
          </a:p>
          <a:p>
            <a:r>
              <a:rPr lang="en-US" sz="1800"/>
              <a:t>[3]:Syed Muhammad Fawad Ali, Robert Wrembel.(2017,6 september). From conceptual design to performance optimization of ETL workflows: current state of research and open problems. Retrieved from </a:t>
            </a:r>
            <a:r>
              <a:rPr lang="en-US" sz="1800" i="1" u="sng">
                <a:hlinkClick r:id="rId4"/>
              </a:rPr>
              <a:t>https://link.springer.com/content/pdf/10.1007/s00778-017-0477-2.pdf</a:t>
            </a:r>
            <a:endParaRPr lang="en-US" sz="1800" i="1" u="sng"/>
          </a:p>
          <a:p>
            <a:r>
              <a:rPr lang="en-US" sz="1800"/>
              <a:t>[4]: Sumit Misra, Sanjoy Kumar Saha, Chandan Mazumdar2.(2013). Performance Comparison of Hadoop Based Tools with Commercial ETL Tools</a:t>
            </a:r>
            <a:endParaRPr lang="en-US" sz="1800" dirty="0"/>
          </a:p>
        </p:txBody>
      </p:sp>
    </p:spTree>
    <p:extLst>
      <p:ext uri="{BB962C8B-B14F-4D97-AF65-F5344CB8AC3E}">
        <p14:creationId xmlns:p14="http://schemas.microsoft.com/office/powerpoint/2010/main" val="2213262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DE8DE2B-61C1-46D5-BEB8-521321C182C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xmlns="" id="{E012C92A-B902-4B69-BDCF-CCA3021FCB4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xmlns="" id="{A2BDBC14-42A0-4182-BFBA-0751F6350CB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xmlns="" id="{902DC474-5BCC-4188-ACDC-AD63E6B187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xmlns="" id="{7B427019-8592-4032-931B-4F27104C9DE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xmlns="" id="{1D6E2CEA-A5BB-4CF7-B907-AE4DBF6748E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xmlns="" id="{78D09D5A-29CC-4B32-9CE1-72E607558A6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8">
              <a:extLst>
                <a:ext uri="{FF2B5EF4-FFF2-40B4-BE49-F238E27FC236}">
                  <a16:creationId xmlns:a16="http://schemas.microsoft.com/office/drawing/2014/main" xmlns="" id="{6DF3A3FC-950B-40B0-923D-0F0BC1A542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9">
              <a:extLst>
                <a:ext uri="{FF2B5EF4-FFF2-40B4-BE49-F238E27FC236}">
                  <a16:creationId xmlns:a16="http://schemas.microsoft.com/office/drawing/2014/main" xmlns="" id="{BCA0F2E1-CD3D-4521-9CCB-41A5CC6C54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xmlns="" id="{9BA4F16A-21DC-462A-AD37-0A93C8B79E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xmlns="" id="{FB75EBDD-038D-4572-A372-11493829570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7" name="Rectangle 36">
            <a:extLst>
              <a:ext uri="{FF2B5EF4-FFF2-40B4-BE49-F238E27FC236}">
                <a16:creationId xmlns:a16="http://schemas.microsoft.com/office/drawing/2014/main" xmlns="" id="{21029ED5-F105-4DD2-99C8-1E44228179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xmlns="" id="{2D621E68-BF28-4A1C-B1A2-4E55E139E79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cxnSp>
          <p:nvCxnSpPr>
            <p:cNvPr id="40" name="Straight Connector 39">
              <a:extLst>
                <a:ext uri="{FF2B5EF4-FFF2-40B4-BE49-F238E27FC236}">
                  <a16:creationId xmlns:a16="http://schemas.microsoft.com/office/drawing/2014/main" xmlns="" id="{BE8BBE4D-F0DF-49B9-B75A-99DAC53ACA7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1" name="Rectangle 23">
              <a:extLst>
                <a:ext uri="{FF2B5EF4-FFF2-40B4-BE49-F238E27FC236}">
                  <a16:creationId xmlns:a16="http://schemas.microsoft.com/office/drawing/2014/main" xmlns="" id="{E0F07DDC-34A6-46A1-9DE9-2BBE2931A5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5">
              <a:extLst>
                <a:ext uri="{FF2B5EF4-FFF2-40B4-BE49-F238E27FC236}">
                  <a16:creationId xmlns:a16="http://schemas.microsoft.com/office/drawing/2014/main" xmlns="" id="{2CEB2BF9-B8DB-45B9-86EA-D197B5B1AEF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xmlns="" id="{08B5BB34-3801-4E70-A981-FE007635E1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7">
              <a:extLst>
                <a:ext uri="{FF2B5EF4-FFF2-40B4-BE49-F238E27FC236}">
                  <a16:creationId xmlns:a16="http://schemas.microsoft.com/office/drawing/2014/main" xmlns="" id="{38432A75-2CEB-463C-A8F2-ABB50A79F4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8">
              <a:extLst>
                <a:ext uri="{FF2B5EF4-FFF2-40B4-BE49-F238E27FC236}">
                  <a16:creationId xmlns:a16="http://schemas.microsoft.com/office/drawing/2014/main" xmlns="" id="{E7E850B8-C050-4597-8BEB-113FEC9A27C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9">
              <a:extLst>
                <a:ext uri="{FF2B5EF4-FFF2-40B4-BE49-F238E27FC236}">
                  <a16:creationId xmlns:a16="http://schemas.microsoft.com/office/drawing/2014/main" xmlns="" id="{24ACC798-9CEC-4B6F-A8DD-F8E6FCCCF1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xmlns="" id="{1D58A8C6-1294-4CD9-89BC-F1E981A524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xmlns="" id="{F32F2ED6-6143-46C4-A641-72D42732B6F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0" name="Rectangle 49">
            <a:extLst>
              <a:ext uri="{FF2B5EF4-FFF2-40B4-BE49-F238E27FC236}">
                <a16:creationId xmlns:a16="http://schemas.microsoft.com/office/drawing/2014/main" xmlns="" id="{5C9652B3-A450-4ED6-8FBF-F536BA60B4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object, teeth, brushing&#10;&#10;Description automatically generated">
            <a:extLst>
              <a:ext uri="{FF2B5EF4-FFF2-40B4-BE49-F238E27FC236}">
                <a16:creationId xmlns:a16="http://schemas.microsoft.com/office/drawing/2014/main" xmlns="" id="{3B7EA06A-F819-456F-92A7-7890D525D99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919" r="1" b="4178"/>
          <a:stretch/>
        </p:blipFill>
        <p:spPr>
          <a:xfrm>
            <a:off x="568452" y="571500"/>
            <a:ext cx="11055096" cy="5715000"/>
          </a:xfrm>
          <a:prstGeom prst="rect">
            <a:avLst/>
          </a:prstGeom>
        </p:spPr>
      </p:pic>
    </p:spTree>
    <p:extLst>
      <p:ext uri="{BB962C8B-B14F-4D97-AF65-F5344CB8AC3E}">
        <p14:creationId xmlns:p14="http://schemas.microsoft.com/office/powerpoint/2010/main" val="2321948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B42CBD-D404-4DFC-9FF5-04C9FB87C2EE}"/>
              </a:ext>
            </a:extLst>
          </p:cNvPr>
          <p:cNvSpPr>
            <a:spLocks noGrp="1"/>
          </p:cNvSpPr>
          <p:nvPr>
            <p:ph type="title"/>
          </p:nvPr>
        </p:nvSpPr>
        <p:spPr/>
        <p:txBody>
          <a:bodyPr/>
          <a:lstStyle/>
          <a:p>
            <a:r>
              <a:rPr lang="en-US" b="1" dirty="0"/>
              <a:t>Outline</a:t>
            </a:r>
          </a:p>
        </p:txBody>
      </p:sp>
      <p:sp>
        <p:nvSpPr>
          <p:cNvPr id="3" name="Content Placeholder 2">
            <a:extLst>
              <a:ext uri="{FF2B5EF4-FFF2-40B4-BE49-F238E27FC236}">
                <a16:creationId xmlns:a16="http://schemas.microsoft.com/office/drawing/2014/main" xmlns="" id="{F1172119-9132-46A2-9B8C-7D1FC9507AA1}"/>
              </a:ext>
            </a:extLst>
          </p:cNvPr>
          <p:cNvSpPr>
            <a:spLocks noGrp="1"/>
          </p:cNvSpPr>
          <p:nvPr>
            <p:ph idx="1"/>
          </p:nvPr>
        </p:nvSpPr>
        <p:spPr/>
        <p:txBody>
          <a:bodyPr/>
          <a:lstStyle/>
          <a:p>
            <a:r>
              <a:rPr lang="en-US" dirty="0"/>
              <a:t>Introduction</a:t>
            </a:r>
          </a:p>
          <a:p>
            <a:r>
              <a:rPr lang="en-US" dirty="0"/>
              <a:t>Comparative study(ETL AND OLAP optimization)</a:t>
            </a:r>
          </a:p>
          <a:p>
            <a:r>
              <a:rPr lang="en-US" dirty="0"/>
              <a:t>Conclusion</a:t>
            </a:r>
          </a:p>
          <a:p>
            <a:r>
              <a:rPr lang="en-US" dirty="0"/>
              <a:t>References</a:t>
            </a:r>
          </a:p>
          <a:p>
            <a:endParaRPr lang="en-US" dirty="0"/>
          </a:p>
        </p:txBody>
      </p:sp>
    </p:spTree>
    <p:extLst>
      <p:ext uri="{BB962C8B-B14F-4D97-AF65-F5344CB8AC3E}">
        <p14:creationId xmlns:p14="http://schemas.microsoft.com/office/powerpoint/2010/main" val="1807606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E44F90-CAF0-413C-A2F2-38A33BBFE8BE}"/>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xmlns="" id="{B9D9CA6E-69E8-4660-9FEB-AAD79626F4ED}"/>
              </a:ext>
            </a:extLst>
          </p:cNvPr>
          <p:cNvSpPr>
            <a:spLocks noGrp="1"/>
          </p:cNvSpPr>
          <p:nvPr>
            <p:ph idx="1"/>
          </p:nvPr>
        </p:nvSpPr>
        <p:spPr/>
        <p:txBody>
          <a:bodyPr>
            <a:normAutofit lnSpcReduction="10000"/>
          </a:bodyPr>
          <a:lstStyle/>
          <a:p>
            <a:pPr marL="0" indent="0">
              <a:lnSpc>
                <a:spcPct val="100000"/>
              </a:lnSpc>
              <a:buNone/>
            </a:pPr>
            <a:r>
              <a:rPr lang="en-US" dirty="0"/>
              <a:t>A </a:t>
            </a:r>
            <a:r>
              <a:rPr lang="en-US" b="1" dirty="0"/>
              <a:t>Datawarehouse</a:t>
            </a:r>
            <a:r>
              <a:rPr lang="en-US" dirty="0"/>
              <a:t> is a system that </a:t>
            </a:r>
            <a:r>
              <a:rPr lang="en-US" u="sng" dirty="0"/>
              <a:t>extract ,cleans ,conforms ,and deliver(OLTP)</a:t>
            </a:r>
            <a:r>
              <a:rPr lang="en-US" dirty="0"/>
              <a:t> source data into a multidimensional data source and then support and implement </a:t>
            </a:r>
            <a:r>
              <a:rPr lang="en-US" u="sng" dirty="0"/>
              <a:t>querying and analysis(OLAP)</a:t>
            </a:r>
            <a:r>
              <a:rPr lang="en-US" dirty="0"/>
              <a:t> for the purpose of decision making.</a:t>
            </a:r>
          </a:p>
          <a:p>
            <a:r>
              <a:rPr lang="en-US" dirty="0"/>
              <a:t>Visible part is querying and analysis.</a:t>
            </a:r>
          </a:p>
          <a:p>
            <a:r>
              <a:rPr lang="en-US" dirty="0"/>
              <a:t>The most complex and time-consuming part is extract, cleans, conforms and deliver(ETL).</a:t>
            </a:r>
          </a:p>
          <a:p>
            <a:r>
              <a:rPr lang="en-US" dirty="0"/>
              <a:t>In OLTP environment performance of query on transactional databases is unsatisfactory but OLAP makes it more easy and effective due to built-in operations like rollup, drill down etc.</a:t>
            </a:r>
          </a:p>
          <a:p>
            <a:r>
              <a:rPr lang="en-US" dirty="0"/>
              <a:t>OLAP queries are very </a:t>
            </a:r>
            <a:r>
              <a:rPr lang="en-US" u="sng" dirty="0"/>
              <a:t>complex and time-consuming </a:t>
            </a:r>
            <a:r>
              <a:rPr lang="en-US" dirty="0"/>
              <a:t>when there are large datasets often contains billions of records for analysis.</a:t>
            </a:r>
          </a:p>
          <a:p>
            <a:r>
              <a:rPr lang="en-US" dirty="0"/>
              <a:t>Processing complex queries is critical issue.</a:t>
            </a:r>
          </a:p>
        </p:txBody>
      </p:sp>
    </p:spTree>
    <p:extLst>
      <p:ext uri="{BB962C8B-B14F-4D97-AF65-F5344CB8AC3E}">
        <p14:creationId xmlns:p14="http://schemas.microsoft.com/office/powerpoint/2010/main" val="449877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5DD1F4-06D3-4E80-BB1D-975A52A5F32B}"/>
              </a:ext>
            </a:extLst>
          </p:cNvPr>
          <p:cNvSpPr>
            <a:spLocks noGrp="1"/>
          </p:cNvSpPr>
          <p:nvPr>
            <p:ph type="title"/>
          </p:nvPr>
        </p:nvSpPr>
        <p:spPr>
          <a:xfrm>
            <a:off x="677334" y="615708"/>
            <a:ext cx="8596668" cy="1320800"/>
          </a:xfrm>
        </p:spPr>
        <p:txBody>
          <a:bodyPr/>
          <a:lstStyle/>
          <a:p>
            <a:r>
              <a:rPr lang="en-US" dirty="0"/>
              <a:t>Comparative study(ETL optimization)</a:t>
            </a:r>
          </a:p>
        </p:txBody>
      </p:sp>
      <p:graphicFrame>
        <p:nvGraphicFramePr>
          <p:cNvPr id="7" name="Content Placeholder 6">
            <a:extLst>
              <a:ext uri="{FF2B5EF4-FFF2-40B4-BE49-F238E27FC236}">
                <a16:creationId xmlns:a16="http://schemas.microsoft.com/office/drawing/2014/main" xmlns="" id="{3457F110-DA23-4A73-9D64-D8C673EAD5F8}"/>
              </a:ext>
            </a:extLst>
          </p:cNvPr>
          <p:cNvGraphicFramePr>
            <a:graphicFrameLocks noGrp="1"/>
          </p:cNvGraphicFramePr>
          <p:nvPr>
            <p:ph idx="1"/>
            <p:extLst>
              <p:ext uri="{D42A27DB-BD31-4B8C-83A1-F6EECF244321}">
                <p14:modId xmlns:p14="http://schemas.microsoft.com/office/powerpoint/2010/main" val="2346193748"/>
              </p:ext>
            </p:extLst>
          </p:nvPr>
        </p:nvGraphicFramePr>
        <p:xfrm>
          <a:off x="601361" y="1318054"/>
          <a:ext cx="10322011" cy="4924238"/>
        </p:xfrm>
        <a:graphic>
          <a:graphicData uri="http://schemas.openxmlformats.org/drawingml/2006/table">
            <a:tbl>
              <a:tblPr firstRow="1" firstCol="1" bandRow="1" bandCol="1">
                <a:tableStyleId>{5C22544A-7EE6-4342-B048-85BDC9FD1C3A}</a:tableStyleId>
              </a:tblPr>
              <a:tblGrid>
                <a:gridCol w="2405450">
                  <a:extLst>
                    <a:ext uri="{9D8B030D-6E8A-4147-A177-3AD203B41FA5}">
                      <a16:colId xmlns:a16="http://schemas.microsoft.com/office/drawing/2014/main" xmlns="" val="1989524207"/>
                    </a:ext>
                  </a:extLst>
                </a:gridCol>
                <a:gridCol w="3517557">
                  <a:extLst>
                    <a:ext uri="{9D8B030D-6E8A-4147-A177-3AD203B41FA5}">
                      <a16:colId xmlns:a16="http://schemas.microsoft.com/office/drawing/2014/main" xmlns="" val="3872835314"/>
                    </a:ext>
                  </a:extLst>
                </a:gridCol>
                <a:gridCol w="4399004">
                  <a:extLst>
                    <a:ext uri="{9D8B030D-6E8A-4147-A177-3AD203B41FA5}">
                      <a16:colId xmlns:a16="http://schemas.microsoft.com/office/drawing/2014/main" xmlns="" val="3941940050"/>
                    </a:ext>
                  </a:extLst>
                </a:gridCol>
              </a:tblGrid>
              <a:tr h="619912">
                <a:tc>
                  <a:txBody>
                    <a:bodyPr/>
                    <a:lstStyle/>
                    <a:p>
                      <a:pPr marL="0" marR="0" algn="ctr">
                        <a:lnSpc>
                          <a:spcPct val="107000"/>
                        </a:lnSpc>
                        <a:spcBef>
                          <a:spcPts val="0"/>
                        </a:spcBef>
                        <a:spcAft>
                          <a:spcPts val="0"/>
                        </a:spcAft>
                      </a:pPr>
                      <a:r>
                        <a:rPr lang="en-US" sz="1400" dirty="0">
                          <a:effectLst/>
                        </a:rPr>
                        <a:t>Proposed Solution/Approach</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0" marR="0" algn="ctr">
                        <a:lnSpc>
                          <a:spcPct val="107000"/>
                        </a:lnSpc>
                        <a:spcBef>
                          <a:spcPts val="0"/>
                        </a:spcBef>
                        <a:spcAft>
                          <a:spcPts val="0"/>
                        </a:spcAft>
                      </a:pPr>
                      <a:r>
                        <a:rPr lang="en-US" sz="1400" dirty="0">
                          <a:effectLst/>
                        </a:rPr>
                        <a:t>Strengths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0" marR="0" algn="ctr">
                        <a:lnSpc>
                          <a:spcPct val="107000"/>
                        </a:lnSpc>
                        <a:spcBef>
                          <a:spcPts val="0"/>
                        </a:spcBef>
                        <a:spcAft>
                          <a:spcPts val="0"/>
                        </a:spcAft>
                      </a:pPr>
                      <a:r>
                        <a:rPr lang="en-US" sz="1400" dirty="0">
                          <a:effectLst/>
                        </a:rPr>
                        <a:t>Limitations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xmlns="" val="1851022555"/>
                  </a:ext>
                </a:extLst>
              </a:tr>
              <a:tr h="2478700">
                <a:tc>
                  <a:txBody>
                    <a:bodyPr/>
                    <a:lstStyle/>
                    <a:p>
                      <a:pPr marL="0" marR="0">
                        <a:lnSpc>
                          <a:spcPct val="107000"/>
                        </a:lnSpc>
                        <a:spcBef>
                          <a:spcPts val="0"/>
                        </a:spcBef>
                        <a:spcAft>
                          <a:spcPts val="0"/>
                        </a:spcAft>
                      </a:pPr>
                      <a:r>
                        <a:rPr lang="en-US" sz="1200" dirty="0">
                          <a:effectLst/>
                        </a:rPr>
                        <a:t>State-space-based Approach</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171450" marR="0" indent="-171450" algn="just">
                        <a:lnSpc>
                          <a:spcPct val="107000"/>
                        </a:lnSpc>
                        <a:spcBef>
                          <a:spcPts val="0"/>
                        </a:spcBef>
                        <a:spcAft>
                          <a:spcPts val="0"/>
                        </a:spcAft>
                        <a:buFont typeface="Arial" panose="020B0604020202020204" pitchFamily="34" charset="0"/>
                        <a:buChar char="•"/>
                      </a:pPr>
                      <a:r>
                        <a:rPr lang="en-US" sz="1200" dirty="0">
                          <a:effectLst/>
                        </a:rPr>
                        <a:t>Technique like query optimization</a:t>
                      </a:r>
                    </a:p>
                    <a:p>
                      <a:pPr marL="0" marR="0" indent="0" algn="just">
                        <a:lnSpc>
                          <a:spcPct val="107000"/>
                        </a:lnSpc>
                        <a:spcBef>
                          <a:spcPts val="0"/>
                        </a:spcBef>
                        <a:spcAft>
                          <a:spcPts val="0"/>
                        </a:spcAft>
                        <a:buFont typeface="Arial" panose="020B0604020202020204" pitchFamily="34" charset="0"/>
                        <a:buNone/>
                      </a:pPr>
                      <a:r>
                        <a:rPr lang="en-US" sz="1200" dirty="0">
                          <a:effectLst/>
                        </a:rPr>
                        <a:t>    is applied based on task and</a:t>
                      </a:r>
                    </a:p>
                    <a:p>
                      <a:pPr marL="0" marR="0" indent="0" algn="just">
                        <a:lnSpc>
                          <a:spcPct val="107000"/>
                        </a:lnSpc>
                        <a:spcBef>
                          <a:spcPts val="0"/>
                        </a:spcBef>
                        <a:spcAft>
                          <a:spcPts val="0"/>
                        </a:spcAft>
                        <a:buFont typeface="Arial" panose="020B0604020202020204" pitchFamily="34" charset="0"/>
                        <a:buNone/>
                      </a:pPr>
                      <a:r>
                        <a:rPr lang="en-US" sz="1200" dirty="0">
                          <a:effectLst/>
                        </a:rPr>
                        <a:t>    time reorder.</a:t>
                      </a:r>
                    </a:p>
                    <a:p>
                      <a:pPr marL="171450" marR="0" indent="-171450" algn="just">
                        <a:lnSpc>
                          <a:spcPct val="107000"/>
                        </a:lnSpc>
                        <a:spcBef>
                          <a:spcPts val="0"/>
                        </a:spcBef>
                        <a:spcAft>
                          <a:spcPts val="0"/>
                        </a:spcAft>
                        <a:buFont typeface="Arial" panose="020B0604020202020204" pitchFamily="34" charset="0"/>
                        <a:buChar char="•"/>
                      </a:pPr>
                      <a:r>
                        <a:rPr lang="en-US" sz="1200" dirty="0">
                          <a:effectLst/>
                        </a:rPr>
                        <a:t>Input is provided ETL workflow</a:t>
                      </a:r>
                    </a:p>
                    <a:p>
                      <a:pPr marL="0" marR="0" indent="0" algn="just">
                        <a:lnSpc>
                          <a:spcPct val="107000"/>
                        </a:lnSpc>
                        <a:spcBef>
                          <a:spcPts val="0"/>
                        </a:spcBef>
                        <a:spcAft>
                          <a:spcPts val="0"/>
                        </a:spcAft>
                        <a:buFont typeface="Arial" panose="020B0604020202020204" pitchFamily="34" charset="0"/>
                        <a:buNone/>
                      </a:pPr>
                      <a:r>
                        <a:rPr lang="en-US" sz="1200" dirty="0">
                          <a:effectLst/>
                        </a:rPr>
                        <a:t>    in graph format which is changed</a:t>
                      </a:r>
                    </a:p>
                    <a:p>
                      <a:pPr marL="0" marR="0" algn="just">
                        <a:lnSpc>
                          <a:spcPct val="107000"/>
                        </a:lnSpc>
                        <a:spcBef>
                          <a:spcPts val="0"/>
                        </a:spcBef>
                        <a:spcAft>
                          <a:spcPts val="0"/>
                        </a:spcAft>
                      </a:pPr>
                      <a:r>
                        <a:rPr lang="en-US" sz="1200" dirty="0">
                          <a:effectLst/>
                        </a:rPr>
                        <a:t>    using set of rules to optimized </a:t>
                      </a:r>
                    </a:p>
                    <a:p>
                      <a:pPr marL="0" marR="0" algn="just">
                        <a:lnSpc>
                          <a:spcPct val="107000"/>
                        </a:lnSpc>
                        <a:spcBef>
                          <a:spcPts val="0"/>
                        </a:spcBef>
                        <a:spcAft>
                          <a:spcPts val="0"/>
                        </a:spcAft>
                      </a:pPr>
                      <a:r>
                        <a:rPr lang="en-US" sz="1200" dirty="0">
                          <a:effectLst/>
                        </a:rPr>
                        <a:t>    and efficient corresponding workflow.</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171450" marR="0" indent="-171450">
                        <a:lnSpc>
                          <a:spcPct val="107000"/>
                        </a:lnSpc>
                        <a:spcBef>
                          <a:spcPts val="0"/>
                        </a:spcBef>
                        <a:spcAft>
                          <a:spcPts val="0"/>
                        </a:spcAft>
                        <a:buFont typeface="Arial" panose="020B0604020202020204" pitchFamily="34" charset="0"/>
                        <a:buChar char="•"/>
                      </a:pPr>
                      <a:r>
                        <a:rPr lang="en-US" sz="1200" dirty="0">
                          <a:effectLst/>
                        </a:rPr>
                        <a:t>Only basic ETL operators are supported by algorithm means there is no UDF support.</a:t>
                      </a:r>
                    </a:p>
                    <a:p>
                      <a:pPr marL="171450" marR="0" indent="-171450">
                        <a:lnSpc>
                          <a:spcPct val="107000"/>
                        </a:lnSpc>
                        <a:spcBef>
                          <a:spcPts val="0"/>
                        </a:spcBef>
                        <a:spcAft>
                          <a:spcPts val="0"/>
                        </a:spcAft>
                        <a:buFont typeface="Arial" panose="020B0604020202020204" pitchFamily="34" charset="0"/>
                        <a:buChar char="•"/>
                      </a:pPr>
                      <a:r>
                        <a:rPr lang="en-US" sz="1200" dirty="0">
                          <a:effectLst/>
                        </a:rPr>
                        <a:t>Framework does not monitor ETL workflows neither give suggestions how to improve the performance.</a:t>
                      </a:r>
                    </a:p>
                    <a:p>
                      <a:pPr marL="171450" marR="0" indent="-171450">
                        <a:lnSpc>
                          <a:spcPct val="107000"/>
                        </a:lnSpc>
                        <a:spcBef>
                          <a:spcPts val="0"/>
                        </a:spcBef>
                        <a:spcAft>
                          <a:spcPts val="0"/>
                        </a:spcAft>
                        <a:buFont typeface="Arial" panose="020B0604020202020204" pitchFamily="34" charset="0"/>
                        <a:buChar char="•"/>
                      </a:pPr>
                      <a:r>
                        <a:rPr lang="en-US" sz="1200" dirty="0">
                          <a:effectLst/>
                        </a:rPr>
                        <a:t>If ETL workflow is quite large it is very difficult for algorithm to handle the complexity and can take more time to transform the original workflow itself.</a:t>
                      </a:r>
                    </a:p>
                    <a:p>
                      <a:pPr marL="0" marR="0">
                        <a:lnSpc>
                          <a:spcPct val="107000"/>
                        </a:lnSpc>
                        <a:spcBef>
                          <a:spcPts val="0"/>
                        </a:spcBef>
                        <a:spcAft>
                          <a:spcPts val="0"/>
                        </a:spcAft>
                      </a:pPr>
                      <a:r>
                        <a:rPr lang="en-US" sz="1200" dirty="0">
                          <a:effectLst/>
                        </a:rPr>
                        <a:t> </a:t>
                      </a:r>
                    </a:p>
                    <a:p>
                      <a:pPr marL="0" marR="0">
                        <a:lnSpc>
                          <a:spcPct val="107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xmlns="" val="1584784112"/>
                  </a:ext>
                </a:extLst>
              </a:tr>
              <a:tr h="1825626">
                <a:tc>
                  <a:txBody>
                    <a:bodyPr/>
                    <a:lstStyle/>
                    <a:p>
                      <a:pPr marL="0" marR="0">
                        <a:lnSpc>
                          <a:spcPct val="107000"/>
                        </a:lnSpc>
                        <a:spcBef>
                          <a:spcPts val="0"/>
                        </a:spcBef>
                        <a:spcAft>
                          <a:spcPts val="0"/>
                        </a:spcAft>
                      </a:pPr>
                      <a:r>
                        <a:rPr lang="en-US" sz="1200" dirty="0">
                          <a:effectLst/>
                        </a:rPr>
                        <a:t>Scheduling-based Approach</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171450" marR="0" indent="-171450">
                        <a:lnSpc>
                          <a:spcPct val="107000"/>
                        </a:lnSpc>
                        <a:spcBef>
                          <a:spcPts val="0"/>
                        </a:spcBef>
                        <a:spcAft>
                          <a:spcPts val="0"/>
                        </a:spcAft>
                        <a:buFont typeface="Arial" panose="020B0604020202020204" pitchFamily="34" charset="0"/>
                        <a:buChar char="•"/>
                      </a:pPr>
                      <a:r>
                        <a:rPr lang="en-US" sz="1200" dirty="0">
                          <a:effectLst/>
                        </a:rPr>
                        <a:t>Execution time and memory utilization of ETL work process is optimized using scheduling policies.</a:t>
                      </a:r>
                    </a:p>
                    <a:p>
                      <a:pPr marL="171450" marR="0" indent="-171450">
                        <a:lnSpc>
                          <a:spcPct val="107000"/>
                        </a:lnSpc>
                        <a:spcBef>
                          <a:spcPts val="0"/>
                        </a:spcBef>
                        <a:spcAft>
                          <a:spcPts val="0"/>
                        </a:spcAft>
                        <a:buFont typeface="Arial" panose="020B0604020202020204" pitchFamily="34" charset="0"/>
                        <a:buChar char="•"/>
                      </a:pPr>
                      <a:r>
                        <a:rPr lang="en-US" sz="1200" dirty="0">
                          <a:effectLst/>
                        </a:rPr>
                        <a:t>It is focused on scheduling ETL events.</a:t>
                      </a:r>
                    </a:p>
                    <a:p>
                      <a:pPr marL="171450" marR="0" indent="-171450">
                        <a:lnSpc>
                          <a:spcPct val="107000"/>
                        </a:lnSpc>
                        <a:spcBef>
                          <a:spcPts val="0"/>
                        </a:spcBef>
                        <a:spcAft>
                          <a:spcPts val="0"/>
                        </a:spcAft>
                        <a:buFont typeface="Arial" panose="020B0604020202020204" pitchFamily="34" charset="0"/>
                        <a:buChar char="•"/>
                      </a:pPr>
                      <a:r>
                        <a:rPr lang="en-US" sz="1200" dirty="0">
                          <a:effectLst/>
                        </a:rPr>
                        <a:t>Input is an ETL workflow and activities are scheduled according to predefined scheduling policies.</a:t>
                      </a:r>
                    </a:p>
                    <a:p>
                      <a:pPr marL="0" marR="0">
                        <a:lnSpc>
                          <a:spcPct val="107000"/>
                        </a:lnSpc>
                        <a:spcBef>
                          <a:spcPts val="0"/>
                        </a:spcBef>
                        <a:spcAft>
                          <a:spcPts val="0"/>
                        </a:spcAft>
                      </a:pPr>
                      <a:r>
                        <a:rPr lang="en-US" sz="1200" dirty="0">
                          <a:effectLst/>
                        </a:rPr>
                        <a:t> </a:t>
                      </a:r>
                    </a:p>
                    <a:p>
                      <a:pPr marL="0" marR="0">
                        <a:lnSpc>
                          <a:spcPct val="107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171450" marR="0" indent="-171450">
                        <a:lnSpc>
                          <a:spcPct val="107000"/>
                        </a:lnSpc>
                        <a:spcBef>
                          <a:spcPts val="0"/>
                        </a:spcBef>
                        <a:spcAft>
                          <a:spcPts val="0"/>
                        </a:spcAft>
                        <a:buFont typeface="Arial" panose="020B0604020202020204" pitchFamily="34" charset="0"/>
                        <a:buChar char="•"/>
                      </a:pPr>
                      <a:r>
                        <a:rPr lang="en-US" sz="1200" dirty="0">
                          <a:effectLst/>
                        </a:rPr>
                        <a:t>Same issue as state-space approach it does not provide suggestions and recommendation of improving ETL workflow.</a:t>
                      </a:r>
                    </a:p>
                    <a:p>
                      <a:pPr marL="171450" marR="0" indent="-171450">
                        <a:lnSpc>
                          <a:spcPct val="107000"/>
                        </a:lnSpc>
                        <a:spcBef>
                          <a:spcPts val="0"/>
                        </a:spcBef>
                        <a:spcAft>
                          <a:spcPts val="0"/>
                        </a:spcAft>
                        <a:buFont typeface="Arial" panose="020B0604020202020204" pitchFamily="34" charset="0"/>
                        <a:buChar char="•"/>
                      </a:pPr>
                      <a:r>
                        <a:rPr lang="en-US" sz="1200" dirty="0">
                          <a:effectLst/>
                        </a:rPr>
                        <a:t>Date can be lost while scheduling the ETL events.</a:t>
                      </a:r>
                    </a:p>
                    <a:p>
                      <a:pPr marL="171450" marR="0" indent="-171450">
                        <a:lnSpc>
                          <a:spcPct val="107000"/>
                        </a:lnSpc>
                        <a:spcBef>
                          <a:spcPts val="0"/>
                        </a:spcBef>
                        <a:spcAft>
                          <a:spcPts val="0"/>
                        </a:spcAft>
                        <a:buFont typeface="Arial" panose="020B0604020202020204" pitchFamily="34" charset="0"/>
                        <a:buChar char="•"/>
                      </a:pPr>
                      <a:r>
                        <a:rPr lang="en-US" sz="1200" dirty="0">
                          <a:effectLst/>
                        </a:rPr>
                        <a:t>This approach is not applicable to traditional ETL systems.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xmlns="" val="3407946382"/>
                  </a:ext>
                </a:extLst>
              </a:tr>
            </a:tbl>
          </a:graphicData>
        </a:graphic>
      </p:graphicFrame>
    </p:spTree>
    <p:extLst>
      <p:ext uri="{BB962C8B-B14F-4D97-AF65-F5344CB8AC3E}">
        <p14:creationId xmlns:p14="http://schemas.microsoft.com/office/powerpoint/2010/main" val="2665001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01412A-063C-4F92-A63D-972AA497620A}"/>
              </a:ext>
            </a:extLst>
          </p:cNvPr>
          <p:cNvSpPr>
            <a:spLocks noGrp="1"/>
          </p:cNvSpPr>
          <p:nvPr>
            <p:ph type="title"/>
          </p:nvPr>
        </p:nvSpPr>
        <p:spPr>
          <a:xfrm>
            <a:off x="677334" y="609600"/>
            <a:ext cx="9883574" cy="626076"/>
          </a:xfrm>
        </p:spPr>
        <p:txBody>
          <a:bodyPr>
            <a:normAutofit fontScale="90000"/>
          </a:bodyPr>
          <a:lstStyle/>
          <a:p>
            <a:r>
              <a:rPr lang="en-US" dirty="0"/>
              <a:t>Comparative study(ETL optimization) cont..</a:t>
            </a:r>
          </a:p>
        </p:txBody>
      </p:sp>
      <p:sp>
        <p:nvSpPr>
          <p:cNvPr id="6" name="Content Placeholder 5">
            <a:extLst>
              <a:ext uri="{FF2B5EF4-FFF2-40B4-BE49-F238E27FC236}">
                <a16:creationId xmlns:a16="http://schemas.microsoft.com/office/drawing/2014/main" xmlns="" id="{33BC1DE1-308D-43F5-8714-4F78C20EB50E}"/>
              </a:ext>
            </a:extLst>
          </p:cNvPr>
          <p:cNvSpPr>
            <a:spLocks noGrp="1"/>
          </p:cNvSpPr>
          <p:nvPr>
            <p:ph idx="1"/>
          </p:nvPr>
        </p:nvSpPr>
        <p:spPr/>
        <p:txBody>
          <a:bodyPr/>
          <a:lstStyle/>
          <a:p>
            <a:endParaRPr lang="en-US"/>
          </a:p>
        </p:txBody>
      </p:sp>
      <p:graphicFrame>
        <p:nvGraphicFramePr>
          <p:cNvPr id="7" name="Content Placeholder 6">
            <a:extLst>
              <a:ext uri="{FF2B5EF4-FFF2-40B4-BE49-F238E27FC236}">
                <a16:creationId xmlns:a16="http://schemas.microsoft.com/office/drawing/2014/main" xmlns="" id="{86351CDB-646B-4472-B1BB-121F1BC57031}"/>
              </a:ext>
            </a:extLst>
          </p:cNvPr>
          <p:cNvGraphicFramePr>
            <a:graphicFrameLocks/>
          </p:cNvGraphicFramePr>
          <p:nvPr>
            <p:extLst>
              <p:ext uri="{D42A27DB-BD31-4B8C-83A1-F6EECF244321}">
                <p14:modId xmlns:p14="http://schemas.microsoft.com/office/powerpoint/2010/main" val="3007242597"/>
              </p:ext>
            </p:extLst>
          </p:nvPr>
        </p:nvGraphicFramePr>
        <p:xfrm>
          <a:off x="601361" y="1318054"/>
          <a:ext cx="10322011" cy="4924238"/>
        </p:xfrm>
        <a:graphic>
          <a:graphicData uri="http://schemas.openxmlformats.org/drawingml/2006/table">
            <a:tbl>
              <a:tblPr firstRow="1" firstCol="1" bandRow="1" bandCol="1">
                <a:tableStyleId>{5C22544A-7EE6-4342-B048-85BDC9FD1C3A}</a:tableStyleId>
              </a:tblPr>
              <a:tblGrid>
                <a:gridCol w="2405450">
                  <a:extLst>
                    <a:ext uri="{9D8B030D-6E8A-4147-A177-3AD203B41FA5}">
                      <a16:colId xmlns:a16="http://schemas.microsoft.com/office/drawing/2014/main" xmlns="" val="1989524207"/>
                    </a:ext>
                  </a:extLst>
                </a:gridCol>
                <a:gridCol w="3517557">
                  <a:extLst>
                    <a:ext uri="{9D8B030D-6E8A-4147-A177-3AD203B41FA5}">
                      <a16:colId xmlns:a16="http://schemas.microsoft.com/office/drawing/2014/main" xmlns="" val="3872835314"/>
                    </a:ext>
                  </a:extLst>
                </a:gridCol>
                <a:gridCol w="4399004">
                  <a:extLst>
                    <a:ext uri="{9D8B030D-6E8A-4147-A177-3AD203B41FA5}">
                      <a16:colId xmlns:a16="http://schemas.microsoft.com/office/drawing/2014/main" xmlns="" val="3941940050"/>
                    </a:ext>
                  </a:extLst>
                </a:gridCol>
              </a:tblGrid>
              <a:tr h="619912">
                <a:tc>
                  <a:txBody>
                    <a:bodyPr/>
                    <a:lstStyle/>
                    <a:p>
                      <a:pPr marL="0" marR="0" algn="ctr">
                        <a:lnSpc>
                          <a:spcPct val="107000"/>
                        </a:lnSpc>
                        <a:spcBef>
                          <a:spcPts val="0"/>
                        </a:spcBef>
                        <a:spcAft>
                          <a:spcPts val="0"/>
                        </a:spcAft>
                      </a:pPr>
                      <a:r>
                        <a:rPr lang="en-US" sz="1400" dirty="0">
                          <a:effectLst/>
                        </a:rPr>
                        <a:t>Proposed Solution/Approach</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0" marR="0" algn="ctr">
                        <a:lnSpc>
                          <a:spcPct val="107000"/>
                        </a:lnSpc>
                        <a:spcBef>
                          <a:spcPts val="0"/>
                        </a:spcBef>
                        <a:spcAft>
                          <a:spcPts val="0"/>
                        </a:spcAft>
                      </a:pPr>
                      <a:r>
                        <a:rPr lang="en-US" sz="1400" dirty="0">
                          <a:effectLst/>
                        </a:rPr>
                        <a:t>Strengths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0" marR="0" algn="ctr">
                        <a:lnSpc>
                          <a:spcPct val="107000"/>
                        </a:lnSpc>
                        <a:spcBef>
                          <a:spcPts val="0"/>
                        </a:spcBef>
                        <a:spcAft>
                          <a:spcPts val="0"/>
                        </a:spcAft>
                      </a:pPr>
                      <a:r>
                        <a:rPr lang="en-US" sz="1400" dirty="0">
                          <a:effectLst/>
                        </a:rPr>
                        <a:t>Limitations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xmlns="" val="1851022555"/>
                  </a:ext>
                </a:extLst>
              </a:tr>
              <a:tr h="2478700">
                <a:tc>
                  <a:txBody>
                    <a:bodyPr/>
                    <a:lstStyle/>
                    <a:p>
                      <a:pPr marL="0" marR="0" indent="0">
                        <a:lnSpc>
                          <a:spcPct val="107000"/>
                        </a:lnSpc>
                        <a:spcBef>
                          <a:spcPts val="0"/>
                        </a:spcBef>
                        <a:spcAft>
                          <a:spcPts val="0"/>
                        </a:spcAft>
                        <a:buFont typeface="Arial" panose="020B0604020202020204" pitchFamily="34" charset="0"/>
                        <a:buNone/>
                      </a:pPr>
                      <a:r>
                        <a:rPr lang="en-US" sz="1400" dirty="0">
                          <a:effectLst/>
                          <a:latin typeface="Calibri" panose="020F0502020204030204" pitchFamily="34" charset="0"/>
                          <a:ea typeface="Calibri" panose="020F0502020204030204" pitchFamily="34" charset="0"/>
                          <a:cs typeface="Calibri" panose="020F0502020204030204" pitchFamily="34" charset="0"/>
                        </a:rPr>
                        <a:t>XML-based Approach</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285750" marR="0" indent="-285750">
                        <a:lnSpc>
                          <a:spcPct val="107000"/>
                        </a:lnSpc>
                        <a:spcBef>
                          <a:spcPts val="0"/>
                        </a:spcBef>
                        <a:spcAft>
                          <a:spcPts val="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Calibri" panose="020F0502020204030204" pitchFamily="34" charset="0"/>
                        </a:rPr>
                        <a:t>XML-based logical model is converted into physical implementation using parsers, but mapping rules need to be specified for implementing ETL-workflow.</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nSpc>
                          <a:spcPct val="107000"/>
                        </a:lnSpc>
                        <a:spcBef>
                          <a:spcPts val="0"/>
                        </a:spcBef>
                        <a:spcAft>
                          <a:spcPts val="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Calibri" panose="020F0502020204030204" pitchFamily="34" charset="0"/>
                        </a:rPr>
                        <a:t>Physical implementation can be done using existing tools because most of them support XML logical format.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nSpc>
                          <a:spcPct val="107000"/>
                        </a:lnSpc>
                        <a:spcBef>
                          <a:spcPts val="0"/>
                        </a:spcBef>
                        <a:spcAft>
                          <a:spcPts val="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Calibri" panose="020F0502020204030204" pitchFamily="34" charset="0"/>
                        </a:rPr>
                        <a:t>In this approach different quality matrices are discussed like performance, reliability, recoverability etc.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285750" marR="0" indent="-285750">
                        <a:lnSpc>
                          <a:spcPct val="107000"/>
                        </a:lnSpc>
                        <a:spcBef>
                          <a:spcPts val="0"/>
                        </a:spcBef>
                        <a:spcAft>
                          <a:spcPts val="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Calibri" panose="020F0502020204030204" pitchFamily="34" charset="0"/>
                        </a:rPr>
                        <a:t>Unstructured data sources are not supported.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nSpc>
                          <a:spcPct val="107000"/>
                        </a:lnSpc>
                        <a:spcBef>
                          <a:spcPts val="0"/>
                        </a:spcBef>
                        <a:spcAft>
                          <a:spcPts val="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Calibri" panose="020F0502020204030204" pitchFamily="34" charset="0"/>
                        </a:rPr>
                        <a:t>Generating physical solution of XML-based logical model is very complex which required predefined set of policies and rules.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xmlns="" val="1584784112"/>
                  </a:ext>
                </a:extLst>
              </a:tr>
              <a:tr h="1825626">
                <a:tc>
                  <a:txBody>
                    <a:bodyPr/>
                    <a:lstStyle/>
                    <a:p>
                      <a:pPr marL="0" marR="0" indent="0">
                        <a:lnSpc>
                          <a:spcPct val="107000"/>
                        </a:lnSpc>
                        <a:spcBef>
                          <a:spcPts val="0"/>
                        </a:spcBef>
                        <a:spcAft>
                          <a:spcPts val="0"/>
                        </a:spcAft>
                        <a:buFont typeface="Arial" panose="020B0604020202020204" pitchFamily="34" charset="0"/>
                        <a:buNone/>
                      </a:pPr>
                      <a:r>
                        <a:rPr lang="en-US" sz="1400" dirty="0">
                          <a:effectLst/>
                          <a:latin typeface="Calibri" panose="020F0502020204030204" pitchFamily="34" charset="0"/>
                          <a:ea typeface="Calibri" panose="020F0502020204030204" pitchFamily="34" charset="0"/>
                          <a:cs typeface="Calibri" panose="020F0502020204030204" pitchFamily="34" charset="0"/>
                        </a:rPr>
                        <a:t>Parallelism-based Approach</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285750" marR="0" indent="-285750">
                        <a:lnSpc>
                          <a:spcPct val="107000"/>
                        </a:lnSpc>
                        <a:spcBef>
                          <a:spcPts val="0"/>
                        </a:spcBef>
                        <a:spcAft>
                          <a:spcPts val="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Calibri" panose="020F0502020204030204" pitchFamily="34" charset="0"/>
                        </a:rPr>
                        <a:t>Support of UDF is available but optimization is not supported.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nSpc>
                          <a:spcPct val="107000"/>
                        </a:lnSpc>
                        <a:spcBef>
                          <a:spcPts val="0"/>
                        </a:spcBef>
                        <a:spcAft>
                          <a:spcPts val="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Calibri" panose="020F0502020204030204" pitchFamily="34" charset="0"/>
                        </a:rPr>
                        <a:t>Approach is focused on paralyzing the ETL processes, but large input is required from developer side which activities needs to be distributed in term of separate processes</a:t>
                      </a:r>
                      <a:r>
                        <a:rPr lang="en-US" sz="1400" dirty="0">
                          <a:effectLst/>
                          <a:latin typeface="Calibri" panose="020F0502020204030204" pitchFamily="34" charset="0"/>
                          <a:ea typeface="Calibri" panose="020F0502020204030204" pitchFamily="34" charset="0"/>
                          <a:cs typeface="Arial" panose="020B0604020202020204" pitchFamily="34" charset="0"/>
                        </a:rPr>
                        <a:t>.</a:t>
                      </a:r>
                      <a:r>
                        <a:rPr lang="en-US" sz="1400" dirty="0">
                          <a:effectLst/>
                          <a:latin typeface="Calibri" panose="020F0502020204030204" pitchFamily="34" charset="0"/>
                          <a:ea typeface="Calibri" panose="020F0502020204030204" pitchFamily="34" charset="0"/>
                          <a:cs typeface="Calibri" panose="020F050202020403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285750" marR="0" indent="-285750">
                        <a:lnSpc>
                          <a:spcPct val="107000"/>
                        </a:lnSpc>
                        <a:spcBef>
                          <a:spcPts val="0"/>
                        </a:spcBef>
                        <a:spcAft>
                          <a:spcPts val="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Calibri" panose="020F0502020204030204" pitchFamily="34" charset="0"/>
                        </a:rPr>
                        <a:t>Required level of parallelism isn't quantifiable.</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nSpc>
                          <a:spcPct val="107000"/>
                        </a:lnSpc>
                        <a:spcBef>
                          <a:spcPts val="0"/>
                        </a:spcBef>
                        <a:spcAft>
                          <a:spcPts val="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Calibri" panose="020F0502020204030204" pitchFamily="34" charset="0"/>
                        </a:rPr>
                        <a:t>Developer needs to perform experimentation way to deal with execute ETL flow.</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nSpc>
                          <a:spcPct val="107000"/>
                        </a:lnSpc>
                        <a:spcBef>
                          <a:spcPts val="0"/>
                        </a:spcBef>
                        <a:spcAft>
                          <a:spcPts val="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Calibri" panose="020F0502020204030204" pitchFamily="34" charset="0"/>
                        </a:rPr>
                        <a:t>It does not support the monitoring ETL workflow and neither suggests optimization of ETL processes.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xmlns="" val="3407946382"/>
                  </a:ext>
                </a:extLst>
              </a:tr>
            </a:tbl>
          </a:graphicData>
        </a:graphic>
      </p:graphicFrame>
    </p:spTree>
    <p:extLst>
      <p:ext uri="{BB962C8B-B14F-4D97-AF65-F5344CB8AC3E}">
        <p14:creationId xmlns:p14="http://schemas.microsoft.com/office/powerpoint/2010/main" val="272433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xmlns="" id="{C2600DB3-11EC-4149-9220-48A62EC5851F}"/>
              </a:ext>
            </a:extLst>
          </p:cNvPr>
          <p:cNvGraphicFramePr>
            <a:graphicFrameLocks noGrp="1"/>
          </p:cNvGraphicFramePr>
          <p:nvPr>
            <p:ph idx="1"/>
            <p:extLst>
              <p:ext uri="{D42A27DB-BD31-4B8C-83A1-F6EECF244321}">
                <p14:modId xmlns:p14="http://schemas.microsoft.com/office/powerpoint/2010/main" val="3288190439"/>
              </p:ext>
            </p:extLst>
          </p:nvPr>
        </p:nvGraphicFramePr>
        <p:xfrm>
          <a:off x="543697" y="1680518"/>
          <a:ext cx="10299658" cy="4885323"/>
        </p:xfrm>
        <a:graphic>
          <a:graphicData uri="http://schemas.openxmlformats.org/drawingml/2006/table">
            <a:tbl>
              <a:tblPr firstRow="1" firstCol="1" bandRow="1" bandCol="1">
                <a:tableStyleId>{5C22544A-7EE6-4342-B048-85BDC9FD1C3A}</a:tableStyleId>
              </a:tblPr>
              <a:tblGrid>
                <a:gridCol w="2400241">
                  <a:extLst>
                    <a:ext uri="{9D8B030D-6E8A-4147-A177-3AD203B41FA5}">
                      <a16:colId xmlns:a16="http://schemas.microsoft.com/office/drawing/2014/main" xmlns="" val="4226023890"/>
                    </a:ext>
                  </a:extLst>
                </a:gridCol>
                <a:gridCol w="3509939">
                  <a:extLst>
                    <a:ext uri="{9D8B030D-6E8A-4147-A177-3AD203B41FA5}">
                      <a16:colId xmlns:a16="http://schemas.microsoft.com/office/drawing/2014/main" xmlns="" val="4080770196"/>
                    </a:ext>
                  </a:extLst>
                </a:gridCol>
                <a:gridCol w="4389478">
                  <a:extLst>
                    <a:ext uri="{9D8B030D-6E8A-4147-A177-3AD203B41FA5}">
                      <a16:colId xmlns:a16="http://schemas.microsoft.com/office/drawing/2014/main" xmlns="" val="261419908"/>
                    </a:ext>
                  </a:extLst>
                </a:gridCol>
              </a:tblGrid>
              <a:tr h="615013">
                <a:tc>
                  <a:txBody>
                    <a:bodyPr/>
                    <a:lstStyle/>
                    <a:p>
                      <a:pPr marL="0" marR="0" algn="ctr">
                        <a:lnSpc>
                          <a:spcPct val="107000"/>
                        </a:lnSpc>
                        <a:spcBef>
                          <a:spcPts val="0"/>
                        </a:spcBef>
                        <a:spcAft>
                          <a:spcPts val="0"/>
                        </a:spcAft>
                      </a:pPr>
                      <a:r>
                        <a:rPr lang="en-US" sz="1400" dirty="0">
                          <a:effectLst/>
                        </a:rPr>
                        <a:t>Proposed Solution/Approach</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0" marR="0" algn="ctr">
                        <a:lnSpc>
                          <a:spcPct val="107000"/>
                        </a:lnSpc>
                        <a:spcBef>
                          <a:spcPts val="0"/>
                        </a:spcBef>
                        <a:spcAft>
                          <a:spcPts val="0"/>
                        </a:spcAft>
                      </a:pPr>
                      <a:r>
                        <a:rPr lang="en-US" sz="1400" dirty="0">
                          <a:effectLst/>
                        </a:rPr>
                        <a:t>Strengths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0" marR="0" algn="ctr">
                        <a:lnSpc>
                          <a:spcPct val="107000"/>
                        </a:lnSpc>
                        <a:spcBef>
                          <a:spcPts val="0"/>
                        </a:spcBef>
                        <a:spcAft>
                          <a:spcPts val="0"/>
                        </a:spcAft>
                      </a:pPr>
                      <a:r>
                        <a:rPr lang="en-US" sz="1400" dirty="0">
                          <a:effectLst/>
                        </a:rPr>
                        <a:t>Limitations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xmlns="" val="1531087227"/>
                  </a:ext>
                </a:extLst>
              </a:tr>
              <a:tr h="2459111">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Calibri" panose="020F0502020204030204" pitchFamily="34" charset="0"/>
                        </a:rPr>
                        <a:t>BPMN-based Approach</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285750" marR="0" indent="-285750">
                        <a:lnSpc>
                          <a:spcPct val="107000"/>
                        </a:lnSpc>
                        <a:spcBef>
                          <a:spcPts val="0"/>
                        </a:spcBef>
                        <a:spcAft>
                          <a:spcPts val="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Calibri" panose="020F0502020204030204" pitchFamily="34" charset="0"/>
                        </a:rPr>
                        <a:t>By focusing on quality matrices model is proposed to interpret business requirements to Conceptual model and then to legitimate model.</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nSpc>
                          <a:spcPct val="107000"/>
                        </a:lnSpc>
                        <a:spcBef>
                          <a:spcPts val="0"/>
                        </a:spcBef>
                        <a:spcAft>
                          <a:spcPts val="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Calibri" panose="020F0502020204030204" pitchFamily="34" charset="0"/>
                        </a:rPr>
                        <a:t>Different BPMN patterns are introduced as constructs for ETL processes and operators.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285750" marR="0" indent="-285750">
                        <a:lnSpc>
                          <a:spcPct val="107000"/>
                        </a:lnSpc>
                        <a:spcBef>
                          <a:spcPts val="0"/>
                        </a:spcBef>
                        <a:spcAft>
                          <a:spcPts val="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Calibri" panose="020F0502020204030204" pitchFamily="34" charset="0"/>
                        </a:rPr>
                        <a:t>It does not provide UDF supports.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nSpc>
                          <a:spcPct val="107000"/>
                        </a:lnSpc>
                        <a:spcBef>
                          <a:spcPts val="0"/>
                        </a:spcBef>
                        <a:spcAft>
                          <a:spcPts val="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Calibri" panose="020F0502020204030204" pitchFamily="34" charset="0"/>
                        </a:rPr>
                        <a:t>Experience and specific knowledge on BPMN and BPEL are required for ETL developers to convert conceptual model to corresponding logical and physical employment.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xmlns="" val="3618729699"/>
                  </a:ext>
                </a:extLst>
              </a:tr>
              <a:tr h="1811199">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Calibri" panose="020F0502020204030204" pitchFamily="34" charset="0"/>
                        </a:rPr>
                        <a:t>BPEL-based Approach</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285750" marR="0" indent="-285750">
                        <a:lnSpc>
                          <a:spcPct val="107000"/>
                        </a:lnSpc>
                        <a:spcBef>
                          <a:spcPts val="0"/>
                        </a:spcBef>
                        <a:spcAft>
                          <a:spcPts val="0"/>
                        </a:spcAft>
                        <a:buFont typeface="Arial" panose="020B0604020202020204" pitchFamily="34" charset="0"/>
                        <a:buChar char="•"/>
                      </a:pPr>
                      <a:r>
                        <a:rPr lang="en-US" sz="1400">
                          <a:effectLst/>
                          <a:latin typeface="Calibri" panose="020F0502020204030204" pitchFamily="34" charset="0"/>
                          <a:ea typeface="Calibri" panose="020F0502020204030204" pitchFamily="34" charset="0"/>
                          <a:cs typeface="Calibri" panose="020F0502020204030204" pitchFamily="34" charset="0"/>
                        </a:rPr>
                        <a:t>Logical model transformed by BPMN is implemented physically using this approach by considering mapping rules.</a:t>
                      </a:r>
                      <a:endParaRPr lang="en-US" sz="1400">
                        <a:effectLst/>
                        <a:latin typeface="Calibri" panose="020F0502020204030204" pitchFamily="34" charset="0"/>
                        <a:ea typeface="Calibri" panose="020F0502020204030204" pitchFamily="34" charset="0"/>
                        <a:cs typeface="Arial" panose="020B0604020202020204" pitchFamily="34" charset="0"/>
                      </a:endParaRPr>
                    </a:p>
                    <a:p>
                      <a:pPr marL="285750" marR="0" indent="-285750">
                        <a:lnSpc>
                          <a:spcPct val="107000"/>
                        </a:lnSpc>
                        <a:spcBef>
                          <a:spcPts val="0"/>
                        </a:spcBef>
                        <a:spcAft>
                          <a:spcPts val="0"/>
                        </a:spcAft>
                        <a:buFont typeface="Arial" panose="020B0604020202020204" pitchFamily="34" charset="0"/>
                        <a:buChar char="•"/>
                      </a:pPr>
                      <a:r>
                        <a:rPr lang="en-US" sz="1400">
                          <a:effectLst/>
                          <a:latin typeface="Calibri" panose="020F0502020204030204" pitchFamily="34" charset="0"/>
                          <a:ea typeface="Calibri" panose="020F0502020204030204" pitchFamily="34" charset="0"/>
                          <a:cs typeface="Calibri" panose="020F0502020204030204" pitchFamily="34" charset="0"/>
                        </a:rPr>
                        <a:t>It is platform independent approach</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285750" marR="0" indent="-285750">
                        <a:lnSpc>
                          <a:spcPct val="107000"/>
                        </a:lnSpc>
                        <a:spcBef>
                          <a:spcPts val="0"/>
                        </a:spcBef>
                        <a:spcAft>
                          <a:spcPts val="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Calibri" panose="020F0502020204030204" pitchFamily="34" charset="0"/>
                        </a:rPr>
                        <a:t>Unstructured data source is not supported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nSpc>
                          <a:spcPct val="107000"/>
                        </a:lnSpc>
                        <a:spcBef>
                          <a:spcPts val="0"/>
                        </a:spcBef>
                        <a:spcAft>
                          <a:spcPts val="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Calibri" panose="020F0502020204030204" pitchFamily="34" charset="0"/>
                        </a:rPr>
                        <a:t>It does not provide UDF supports.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nSpc>
                          <a:spcPct val="107000"/>
                        </a:lnSpc>
                        <a:spcBef>
                          <a:spcPts val="0"/>
                        </a:spcBef>
                        <a:spcAft>
                          <a:spcPts val="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Calibri" panose="020F0502020204030204" pitchFamily="34" charset="0"/>
                        </a:rPr>
                        <a:t>Required specific knowledge on BPEL and BPMN and tools that provisions BPEL-based approach.</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xmlns="" val="1721717185"/>
                  </a:ext>
                </a:extLst>
              </a:tr>
            </a:tbl>
          </a:graphicData>
        </a:graphic>
      </p:graphicFrame>
      <p:sp>
        <p:nvSpPr>
          <p:cNvPr id="5" name="Title 1">
            <a:extLst>
              <a:ext uri="{FF2B5EF4-FFF2-40B4-BE49-F238E27FC236}">
                <a16:creationId xmlns:a16="http://schemas.microsoft.com/office/drawing/2014/main" xmlns="" id="{07935756-6487-4510-9318-0293EBA8F521}"/>
              </a:ext>
            </a:extLst>
          </p:cNvPr>
          <p:cNvSpPr>
            <a:spLocks noGrp="1"/>
          </p:cNvSpPr>
          <p:nvPr>
            <p:ph type="title"/>
          </p:nvPr>
        </p:nvSpPr>
        <p:spPr>
          <a:xfrm>
            <a:off x="677334" y="609600"/>
            <a:ext cx="9883574" cy="626076"/>
          </a:xfrm>
        </p:spPr>
        <p:txBody>
          <a:bodyPr>
            <a:normAutofit fontScale="90000"/>
          </a:bodyPr>
          <a:lstStyle/>
          <a:p>
            <a:r>
              <a:rPr lang="en-US" dirty="0"/>
              <a:t>Comparative study(ETL optimization) cont..</a:t>
            </a:r>
          </a:p>
        </p:txBody>
      </p:sp>
    </p:spTree>
    <p:extLst>
      <p:ext uri="{BB962C8B-B14F-4D97-AF65-F5344CB8AC3E}">
        <p14:creationId xmlns:p14="http://schemas.microsoft.com/office/powerpoint/2010/main" val="3138741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3EA2D39-938C-4400-8CA0-7261DEE2704B}"/>
              </a:ext>
            </a:extLst>
          </p:cNvPr>
          <p:cNvSpPr>
            <a:spLocks noGrp="1"/>
          </p:cNvSpPr>
          <p:nvPr>
            <p:ph idx="1"/>
          </p:nvPr>
        </p:nvSpPr>
        <p:spPr/>
        <p:txBody>
          <a:bodyPr/>
          <a:lstStyle/>
          <a:p>
            <a:endParaRPr lang="en-US"/>
          </a:p>
        </p:txBody>
      </p:sp>
      <p:sp>
        <p:nvSpPr>
          <p:cNvPr id="4" name="Title 1">
            <a:extLst>
              <a:ext uri="{FF2B5EF4-FFF2-40B4-BE49-F238E27FC236}">
                <a16:creationId xmlns:a16="http://schemas.microsoft.com/office/drawing/2014/main" xmlns="" id="{A43421BE-B9FD-4E21-BEE0-BC0981EDFA16}"/>
              </a:ext>
            </a:extLst>
          </p:cNvPr>
          <p:cNvSpPr>
            <a:spLocks noGrp="1"/>
          </p:cNvSpPr>
          <p:nvPr>
            <p:ph type="title"/>
          </p:nvPr>
        </p:nvSpPr>
        <p:spPr>
          <a:xfrm>
            <a:off x="677334" y="65988"/>
            <a:ext cx="9883574" cy="622169"/>
          </a:xfrm>
        </p:spPr>
        <p:txBody>
          <a:bodyPr>
            <a:normAutofit fontScale="90000"/>
          </a:bodyPr>
          <a:lstStyle/>
          <a:p>
            <a:r>
              <a:rPr lang="en-US" dirty="0"/>
              <a:t>Comparative study(OLAP optimization)</a:t>
            </a:r>
          </a:p>
        </p:txBody>
      </p:sp>
      <p:graphicFrame>
        <p:nvGraphicFramePr>
          <p:cNvPr id="5" name="Content Placeholder 3">
            <a:extLst>
              <a:ext uri="{FF2B5EF4-FFF2-40B4-BE49-F238E27FC236}">
                <a16:creationId xmlns:a16="http://schemas.microsoft.com/office/drawing/2014/main" xmlns="" id="{181629CB-F23D-48CA-B7ED-1EB8374AF044}"/>
              </a:ext>
            </a:extLst>
          </p:cNvPr>
          <p:cNvGraphicFramePr>
            <a:graphicFrameLocks/>
          </p:cNvGraphicFramePr>
          <p:nvPr>
            <p:extLst>
              <p:ext uri="{D42A27DB-BD31-4B8C-83A1-F6EECF244321}">
                <p14:modId xmlns:p14="http://schemas.microsoft.com/office/powerpoint/2010/main" val="1456245077"/>
              </p:ext>
            </p:extLst>
          </p:nvPr>
        </p:nvGraphicFramePr>
        <p:xfrm>
          <a:off x="677334" y="688158"/>
          <a:ext cx="10166021" cy="5867094"/>
        </p:xfrm>
        <a:graphic>
          <a:graphicData uri="http://schemas.openxmlformats.org/drawingml/2006/table">
            <a:tbl>
              <a:tblPr firstRow="1" firstCol="1" bandRow="1" bandCol="1">
                <a:tableStyleId>{5C22544A-7EE6-4342-B048-85BDC9FD1C3A}</a:tableStyleId>
              </a:tblPr>
              <a:tblGrid>
                <a:gridCol w="2369097">
                  <a:extLst>
                    <a:ext uri="{9D8B030D-6E8A-4147-A177-3AD203B41FA5}">
                      <a16:colId xmlns:a16="http://schemas.microsoft.com/office/drawing/2014/main" xmlns="" val="4226023890"/>
                    </a:ext>
                  </a:extLst>
                </a:gridCol>
                <a:gridCol w="3464399">
                  <a:extLst>
                    <a:ext uri="{9D8B030D-6E8A-4147-A177-3AD203B41FA5}">
                      <a16:colId xmlns:a16="http://schemas.microsoft.com/office/drawing/2014/main" xmlns="" val="4080770196"/>
                    </a:ext>
                  </a:extLst>
                </a:gridCol>
                <a:gridCol w="4332525">
                  <a:extLst>
                    <a:ext uri="{9D8B030D-6E8A-4147-A177-3AD203B41FA5}">
                      <a16:colId xmlns:a16="http://schemas.microsoft.com/office/drawing/2014/main" xmlns="" val="261419908"/>
                    </a:ext>
                  </a:extLst>
                </a:gridCol>
              </a:tblGrid>
              <a:tr h="345026">
                <a:tc>
                  <a:txBody>
                    <a:bodyPr/>
                    <a:lstStyle/>
                    <a:p>
                      <a:pPr marL="0" marR="0" algn="ctr">
                        <a:lnSpc>
                          <a:spcPct val="107000"/>
                        </a:lnSpc>
                        <a:spcBef>
                          <a:spcPts val="0"/>
                        </a:spcBef>
                        <a:spcAft>
                          <a:spcPts val="0"/>
                        </a:spcAft>
                      </a:pPr>
                      <a:r>
                        <a:rPr lang="en-US" sz="1400" dirty="0">
                          <a:effectLst/>
                        </a:rPr>
                        <a:t>Proposed Solution/Approach</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0" marR="0" algn="ctr">
                        <a:lnSpc>
                          <a:spcPct val="107000"/>
                        </a:lnSpc>
                        <a:spcBef>
                          <a:spcPts val="0"/>
                        </a:spcBef>
                        <a:spcAft>
                          <a:spcPts val="0"/>
                        </a:spcAft>
                      </a:pPr>
                      <a:r>
                        <a:rPr lang="en-US" sz="1400" dirty="0">
                          <a:effectLst/>
                        </a:rPr>
                        <a:t>Strengths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0" marR="0" algn="ctr">
                        <a:lnSpc>
                          <a:spcPct val="107000"/>
                        </a:lnSpc>
                        <a:spcBef>
                          <a:spcPts val="0"/>
                        </a:spcBef>
                        <a:spcAft>
                          <a:spcPts val="0"/>
                        </a:spcAft>
                      </a:pPr>
                      <a:r>
                        <a:rPr lang="en-US" sz="1400" dirty="0">
                          <a:effectLst/>
                        </a:rPr>
                        <a:t>Limitations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xmlns="" val="1531087227"/>
                  </a:ext>
                </a:extLst>
              </a:tr>
              <a:tr h="5019933">
                <a:tc>
                  <a:txBody>
                    <a:bodyPr/>
                    <a:lstStyle/>
                    <a:p>
                      <a:pPr marL="0" marR="0">
                        <a:lnSpc>
                          <a:spcPct val="107000"/>
                        </a:lnSpc>
                        <a:spcBef>
                          <a:spcPts val="0"/>
                        </a:spcBef>
                        <a:spcAft>
                          <a:spcPts val="0"/>
                        </a:spcAft>
                      </a:pPr>
                      <a:r>
                        <a:rPr lang="en-US" sz="1800" b="1" kern="1200" dirty="0" smtClean="0">
                          <a:solidFill>
                            <a:schemeClr val="lt1"/>
                          </a:solidFill>
                          <a:effectLst/>
                          <a:latin typeface="+mn-lt"/>
                          <a:ea typeface="+mn-ea"/>
                          <a:cs typeface="+mn-cs"/>
                        </a:rPr>
                        <a:t>TPLO, ETPLG, GG</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171450" marR="0" indent="-171450" algn="l">
                        <a:lnSpc>
                          <a:spcPct val="115000"/>
                        </a:lnSpc>
                        <a:spcBef>
                          <a:spcPts val="0"/>
                        </a:spcBef>
                        <a:spcAft>
                          <a:spcPts val="800"/>
                        </a:spcAft>
                        <a:buFont typeface="Arial" panose="020B0604020202020204" pitchFamily="34" charset="0"/>
                        <a:buChar char="•"/>
                      </a:pPr>
                      <a:r>
                        <a:rPr lang="en-US" sz="14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TP</a:t>
                      </a:r>
                      <a:r>
                        <a:rPr lang="en-US" sz="1400" dirty="0">
                          <a:effectLst/>
                          <a:latin typeface="Calibri" panose="020F0502020204030204" pitchFamily="34" charset="0"/>
                          <a:ea typeface="Calibri" panose="020F0502020204030204" pitchFamily="34" charset="0"/>
                          <a:cs typeface="Calibri" panose="020F0502020204030204" pitchFamily="34" charset="0"/>
                        </a:rPr>
                        <a:t>LO splits into several SQL queries in multidimensional expression. TPLO pick the best pre-computed group for each of these sub queries components. To create the best strategy for each query, TPLO uses SQL Optimizer. Then combining the common tasks with operators to create a global strategy</a:t>
                      </a:r>
                      <a:r>
                        <a:rPr lang="en-US" sz="1400" dirty="0" smtClean="0">
                          <a:effectLst/>
                          <a:latin typeface="Calibri" panose="020F0502020204030204" pitchFamily="34" charset="0"/>
                          <a:ea typeface="Calibri" panose="020F0502020204030204" pitchFamily="34" charset="0"/>
                          <a:cs typeface="Calibri" panose="020F0502020204030204" pitchFamily="34" charset="0"/>
                        </a:rPr>
                        <a:t>.</a:t>
                      </a:r>
                    </a:p>
                    <a:p>
                      <a:pPr marL="171450" marR="0" indent="-171450" algn="l">
                        <a:lnSpc>
                          <a:spcPct val="115000"/>
                        </a:lnSpc>
                        <a:spcBef>
                          <a:spcPts val="0"/>
                        </a:spcBef>
                        <a:spcAft>
                          <a:spcPts val="80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Calibri" panose="020F0502020204030204" pitchFamily="34" charset="0"/>
                        </a:rPr>
                        <a:t>For each query q; the </a:t>
                      </a:r>
                      <a:r>
                        <a:rPr lang="en-US" sz="1400" dirty="0" smtClean="0">
                          <a:effectLst/>
                          <a:latin typeface="Calibri" panose="020F0502020204030204" pitchFamily="34" charset="0"/>
                          <a:ea typeface="Calibri" panose="020F0502020204030204" pitchFamily="34" charset="0"/>
                          <a:cs typeface="Calibri" panose="020F0502020204030204" pitchFamily="34" charset="0"/>
                        </a:rPr>
                        <a:t>ETPLG </a:t>
                      </a:r>
                      <a:r>
                        <a:rPr lang="en-US" sz="1400" dirty="0" smtClean="0">
                          <a:effectLst/>
                          <a:latin typeface="Calibri" panose="020F0502020204030204" pitchFamily="34" charset="0"/>
                          <a:ea typeface="Calibri" panose="020F0502020204030204" pitchFamily="34" charset="0"/>
                          <a:cs typeface="Calibri" panose="020F0502020204030204" pitchFamily="34" charset="0"/>
                        </a:rPr>
                        <a:t> algorithm evaluates the cost of executing it individually, and the cost of sharing a view with a query that was previously selected. The plan with the lowest cost is chosen. </a:t>
                      </a:r>
                    </a:p>
                    <a:p>
                      <a:pPr marL="171450" marR="0" indent="-171450" algn="l">
                        <a:lnSpc>
                          <a:spcPct val="115000"/>
                        </a:lnSpc>
                        <a:spcBef>
                          <a:spcPts val="0"/>
                        </a:spcBef>
                        <a:spcAft>
                          <a:spcPts val="80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Calibri" panose="020F0502020204030204" pitchFamily="34" charset="0"/>
                        </a:rPr>
                        <a:t>GG allows the shared view of a group of queries to change in order to include a new query, if this leads to lower cost. The experimental evaluation indicates that GG outperforms the other two algorithms. </a:t>
                      </a:r>
                    </a:p>
                    <a:p>
                      <a:pPr marL="171450" marR="0" indent="-171450" algn="l">
                        <a:lnSpc>
                          <a:spcPct val="115000"/>
                        </a:lnSpc>
                        <a:spcBef>
                          <a:spcPts val="0"/>
                        </a:spcBef>
                        <a:spcAft>
                          <a:spcPts val="800"/>
                        </a:spcAft>
                        <a:buFont typeface="Arial" panose="020B0604020202020204" pitchFamily="34" charset="0"/>
                        <a:buChar char="•"/>
                      </a:pPr>
                      <a:endParaRPr lang="en-US" sz="1400" dirty="0" smtClean="0">
                        <a:effectLst/>
                        <a:latin typeface="Calibri" panose="020F0502020204030204" pitchFamily="34" charset="0"/>
                        <a:ea typeface="Calibri" panose="020F0502020204030204" pitchFamily="34" charset="0"/>
                        <a:cs typeface="Calibri" panose="020F0502020204030204" pitchFamily="34" charset="0"/>
                      </a:endParaRPr>
                    </a:p>
                    <a:p>
                      <a:pPr marL="171450" marR="0" indent="-171450" algn="l">
                        <a:lnSpc>
                          <a:spcPct val="115000"/>
                        </a:lnSpc>
                        <a:spcBef>
                          <a:spcPts val="0"/>
                        </a:spcBef>
                        <a:spcAft>
                          <a:spcPts val="800"/>
                        </a:spcAft>
                        <a:buFont typeface="Arial" panose="020B0604020202020204" pitchFamily="34" charset="0"/>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tc>
                  <a:txBody>
                    <a:bodyPr/>
                    <a:lstStyle/>
                    <a:p>
                      <a:pPr marL="285750" marR="0" indent="-285750" algn="l">
                        <a:lnSpc>
                          <a:spcPct val="115000"/>
                        </a:lnSpc>
                        <a:spcBef>
                          <a:spcPts val="0"/>
                        </a:spcBef>
                        <a:spcAft>
                          <a:spcPts val="800"/>
                        </a:spcAft>
                        <a:buFont typeface="Arial" panose="020B0604020202020204" pitchFamily="34" charset="0"/>
                        <a:buChar char="•"/>
                      </a:pPr>
                      <a:r>
                        <a:rPr lang="en-US" sz="14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The TPLO algorithm combination of optimal local plans does not promise an optimized global action plan</a:t>
                      </a:r>
                      <a:r>
                        <a:rPr lang="en-US" sz="1400" kern="1200" dirty="0" smtClean="0">
                          <a:solidFill>
                            <a:schemeClr val="dk1"/>
                          </a:solidFill>
                          <a:effectLst/>
                          <a:latin typeface="Calibri" panose="020F0502020204030204" pitchFamily="34" charset="0"/>
                          <a:ea typeface="Calibri" panose="020F0502020204030204" pitchFamily="34" charset="0"/>
                          <a:cs typeface="Calibri" panose="020F0502020204030204" pitchFamily="34" charset="0"/>
                        </a:rPr>
                        <a:t>.</a:t>
                      </a:r>
                    </a:p>
                    <a:p>
                      <a:pPr marL="285750" marR="0" indent="-285750" algn="l" defTabSz="457200" rtl="0" eaLnBrk="1" fontAlgn="auto" latinLnBrk="0" hangingPunct="1">
                        <a:lnSpc>
                          <a:spcPct val="115000"/>
                        </a:lnSpc>
                        <a:spcBef>
                          <a:spcPts val="0"/>
                        </a:spcBef>
                        <a:spcAft>
                          <a:spcPts val="80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Calibri" panose="020F0502020204030204" pitchFamily="34" charset="0"/>
                        </a:rPr>
                        <a:t>the order of inserting queries into the plan can greatly affect the total cost, the algorithm processes the queries in ascending </a:t>
                      </a:r>
                      <a:r>
                        <a:rPr lang="en-US" sz="1400" dirty="0" err="1" smtClean="0">
                          <a:effectLst/>
                          <a:latin typeface="Calibri" panose="020F0502020204030204" pitchFamily="34" charset="0"/>
                          <a:ea typeface="Calibri" panose="020F0502020204030204" pitchFamily="34" charset="0"/>
                          <a:cs typeface="Calibri" panose="020F0502020204030204" pitchFamily="34" charset="0"/>
                        </a:rPr>
                        <a:t>GroupByLevel</a:t>
                      </a:r>
                      <a:r>
                        <a:rPr lang="en-US" sz="1400" dirty="0" smtClean="0">
                          <a:effectLst/>
                          <a:latin typeface="Calibri" panose="020F0502020204030204" pitchFamily="34" charset="0"/>
                          <a:ea typeface="Calibri" panose="020F0502020204030204" pitchFamily="34" charset="0"/>
                          <a:cs typeface="Calibri" panose="020F0502020204030204" pitchFamily="34" charset="0"/>
                        </a:rPr>
                        <a:t> order.</a:t>
                      </a:r>
                    </a:p>
                    <a:p>
                      <a:pPr marL="285750" marR="0" indent="-285750" algn="l">
                        <a:lnSpc>
                          <a:spcPct val="115000"/>
                        </a:lnSpc>
                        <a:spcBef>
                          <a:spcPts val="0"/>
                        </a:spcBef>
                        <a:spcAft>
                          <a:spcPts val="800"/>
                        </a:spcAft>
                        <a:buFont typeface="Arial" panose="020B0604020202020204" pitchFamily="34" charset="0"/>
                        <a:buChar char="•"/>
                      </a:pPr>
                      <a:endParaRPr lang="en-US" sz="14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endParaRPr>
                    </a:p>
                  </a:txBody>
                  <a:tcPr marL="114300" marR="114300" marT="0" marB="0"/>
                </a:tc>
                <a:extLst>
                  <a:ext uri="{0D108BD9-81ED-4DB2-BD59-A6C34878D82A}">
                    <a16:rowId xmlns:a16="http://schemas.microsoft.com/office/drawing/2014/main" xmlns="" val="3618729699"/>
                  </a:ext>
                </a:extLst>
              </a:tr>
              <a:tr h="272269">
                <a:tc>
                  <a:txBody>
                    <a:bodyPr/>
                    <a:lstStyle/>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0" marR="0" indent="0">
                        <a:lnSpc>
                          <a:spcPct val="107000"/>
                        </a:lnSpc>
                        <a:spcBef>
                          <a:spcPts val="0"/>
                        </a:spcBef>
                        <a:spcAft>
                          <a:spcPts val="0"/>
                        </a:spcAft>
                        <a:buFont typeface="Arial" panose="020B0604020202020204" pitchFamily="34" charset="0"/>
                        <a:buNone/>
                      </a:pP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0" marR="0" indent="0">
                        <a:lnSpc>
                          <a:spcPct val="107000"/>
                        </a:lnSpc>
                        <a:spcBef>
                          <a:spcPts val="0"/>
                        </a:spcBef>
                        <a:spcAft>
                          <a:spcPts val="0"/>
                        </a:spcAft>
                        <a:buFont typeface="Arial" panose="020B0604020202020204" pitchFamily="34" charset="0"/>
                        <a:buNone/>
                      </a:pP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xmlns="" val="1721717185"/>
                  </a:ext>
                </a:extLst>
              </a:tr>
            </a:tbl>
          </a:graphicData>
        </a:graphic>
      </p:graphicFrame>
    </p:spTree>
    <p:extLst>
      <p:ext uri="{BB962C8B-B14F-4D97-AF65-F5344CB8AC3E}">
        <p14:creationId xmlns:p14="http://schemas.microsoft.com/office/powerpoint/2010/main" val="682950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B6282FA-4A34-477C-A580-9F0C052E8DD1}"/>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xmlns="" id="{2A75EE57-AB5C-42A4-9F02-9E7EE0C80014}"/>
              </a:ext>
            </a:extLst>
          </p:cNvPr>
          <p:cNvGraphicFramePr>
            <a:graphicFrameLocks/>
          </p:cNvGraphicFramePr>
          <p:nvPr>
            <p:extLst>
              <p:ext uri="{D42A27DB-BD31-4B8C-83A1-F6EECF244321}">
                <p14:modId xmlns:p14="http://schemas.microsoft.com/office/powerpoint/2010/main" val="2184361405"/>
              </p:ext>
            </p:extLst>
          </p:nvPr>
        </p:nvGraphicFramePr>
        <p:xfrm>
          <a:off x="543697" y="612743"/>
          <a:ext cx="10299658" cy="6052008"/>
        </p:xfrm>
        <a:graphic>
          <a:graphicData uri="http://schemas.openxmlformats.org/drawingml/2006/table">
            <a:tbl>
              <a:tblPr firstRow="1" firstCol="1" bandRow="1" bandCol="1">
                <a:tableStyleId>{5C22544A-7EE6-4342-B048-85BDC9FD1C3A}</a:tableStyleId>
              </a:tblPr>
              <a:tblGrid>
                <a:gridCol w="2400241">
                  <a:extLst>
                    <a:ext uri="{9D8B030D-6E8A-4147-A177-3AD203B41FA5}">
                      <a16:colId xmlns:a16="http://schemas.microsoft.com/office/drawing/2014/main" xmlns="" val="4226023890"/>
                    </a:ext>
                  </a:extLst>
                </a:gridCol>
                <a:gridCol w="3509939">
                  <a:extLst>
                    <a:ext uri="{9D8B030D-6E8A-4147-A177-3AD203B41FA5}">
                      <a16:colId xmlns:a16="http://schemas.microsoft.com/office/drawing/2014/main" xmlns="" val="4080770196"/>
                    </a:ext>
                  </a:extLst>
                </a:gridCol>
                <a:gridCol w="4389478">
                  <a:extLst>
                    <a:ext uri="{9D8B030D-6E8A-4147-A177-3AD203B41FA5}">
                      <a16:colId xmlns:a16="http://schemas.microsoft.com/office/drawing/2014/main" xmlns="" val="261419908"/>
                    </a:ext>
                  </a:extLst>
                </a:gridCol>
              </a:tblGrid>
              <a:tr h="523006">
                <a:tc>
                  <a:txBody>
                    <a:bodyPr/>
                    <a:lstStyle/>
                    <a:p>
                      <a:pPr marL="0" marR="0" algn="ctr">
                        <a:lnSpc>
                          <a:spcPct val="107000"/>
                        </a:lnSpc>
                        <a:spcBef>
                          <a:spcPts val="0"/>
                        </a:spcBef>
                        <a:spcAft>
                          <a:spcPts val="0"/>
                        </a:spcAft>
                      </a:pPr>
                      <a:r>
                        <a:rPr lang="en-US" sz="1400" dirty="0">
                          <a:effectLst/>
                        </a:rPr>
                        <a:t>Proposed Solution/Approach</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0" marR="0" algn="ctr">
                        <a:lnSpc>
                          <a:spcPct val="107000"/>
                        </a:lnSpc>
                        <a:spcBef>
                          <a:spcPts val="0"/>
                        </a:spcBef>
                        <a:spcAft>
                          <a:spcPts val="0"/>
                        </a:spcAft>
                      </a:pPr>
                      <a:r>
                        <a:rPr lang="en-US" sz="1400" dirty="0">
                          <a:effectLst/>
                        </a:rPr>
                        <a:t>Strengths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0" marR="0" algn="ctr">
                        <a:lnSpc>
                          <a:spcPct val="107000"/>
                        </a:lnSpc>
                        <a:spcBef>
                          <a:spcPts val="0"/>
                        </a:spcBef>
                        <a:spcAft>
                          <a:spcPts val="0"/>
                        </a:spcAft>
                      </a:pPr>
                      <a:r>
                        <a:rPr lang="en-US" sz="1400" dirty="0">
                          <a:effectLst/>
                        </a:rPr>
                        <a:t>Limitations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xmlns="" val="1531087227"/>
                  </a:ext>
                </a:extLst>
              </a:tr>
              <a:tr h="3988760">
                <a:tc>
                  <a:txBody>
                    <a:bodyPr/>
                    <a:lstStyle/>
                    <a:p>
                      <a:pPr marL="0" marR="0">
                        <a:lnSpc>
                          <a:spcPct val="107000"/>
                        </a:lnSpc>
                        <a:spcBef>
                          <a:spcPts val="0"/>
                        </a:spcBef>
                        <a:spcAft>
                          <a:spcPts val="0"/>
                        </a:spcAft>
                      </a:pPr>
                      <a:r>
                        <a:rPr lang="en-US" sz="1800" b="1" kern="1200" dirty="0" smtClean="0">
                          <a:solidFill>
                            <a:schemeClr val="lt1"/>
                          </a:solidFill>
                          <a:effectLst/>
                          <a:latin typeface="+mn-lt"/>
                          <a:ea typeface="+mn-ea"/>
                          <a:cs typeface="+mn-cs"/>
                        </a:rPr>
                        <a:t>BVF, MBVF</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285750" marR="0" indent="-285750">
                        <a:lnSpc>
                          <a:spcPct val="107000"/>
                        </a:lnSpc>
                        <a:spcBef>
                          <a:spcPts val="0"/>
                        </a:spcBef>
                        <a:spcAft>
                          <a:spcPts val="0"/>
                        </a:spcAft>
                        <a:buFont typeface="Arial" panose="020B0604020202020204" pitchFamily="34" charset="0"/>
                        <a:buChar char="•"/>
                      </a:pPr>
                      <a:r>
                        <a:rPr lang="en-US" sz="1400" kern="1200" dirty="0" smtClean="0">
                          <a:solidFill>
                            <a:schemeClr val="dk1"/>
                          </a:solidFill>
                          <a:effectLst/>
                          <a:latin typeface="Calibri" panose="020F0502020204030204" pitchFamily="34" charset="0"/>
                          <a:ea typeface="+mn-ea"/>
                          <a:cs typeface="Calibri" panose="020F0502020204030204" pitchFamily="34" charset="0"/>
                        </a:rPr>
                        <a:t>BVF use a top-down approach rather than constructing the global execution plan by inserting the queries one after another (bottom-up approach). At each iteration the most beneﬁcial view best view A MV is selected, based on a savings metric. The process continues until all queries are covered. </a:t>
                      </a:r>
                    </a:p>
                    <a:p>
                      <a:pPr marL="285750" marR="0" indent="-285750">
                        <a:lnSpc>
                          <a:spcPct val="107000"/>
                        </a:lnSpc>
                        <a:spcBef>
                          <a:spcPts val="0"/>
                        </a:spcBef>
                        <a:spcAft>
                          <a:spcPts val="0"/>
                        </a:spcAft>
                        <a:buFont typeface="Arial" panose="020B0604020202020204" pitchFamily="34" charset="0"/>
                        <a:buChar char="•"/>
                      </a:pPr>
                      <a:r>
                        <a:rPr lang="en-US" sz="1400" kern="1200" dirty="0" smtClean="0">
                          <a:solidFill>
                            <a:schemeClr val="dk1"/>
                          </a:solidFill>
                          <a:effectLst/>
                          <a:latin typeface="Calibri" panose="020F0502020204030204" pitchFamily="34" charset="0"/>
                          <a:ea typeface="+mn-ea"/>
                          <a:cs typeface="Calibri" panose="020F0502020204030204" pitchFamily="34" charset="0"/>
                        </a:rPr>
                        <a:t>MBVF</a:t>
                      </a:r>
                      <a:r>
                        <a:rPr lang="en-US" sz="1400" kern="1200" baseline="0" dirty="0" smtClean="0">
                          <a:solidFill>
                            <a:schemeClr val="dk1"/>
                          </a:solidFill>
                          <a:effectLst/>
                          <a:latin typeface="Calibri" panose="020F0502020204030204" pitchFamily="34" charset="0"/>
                          <a:ea typeface="+mn-ea"/>
                          <a:cs typeface="Calibri" panose="020F0502020204030204" pitchFamily="34" charset="0"/>
                        </a:rPr>
                        <a:t> </a:t>
                      </a:r>
                      <a:r>
                        <a:rPr lang="en-US" sz="1400" kern="1200" dirty="0" smtClean="0">
                          <a:solidFill>
                            <a:schemeClr val="dk1"/>
                          </a:solidFill>
                          <a:effectLst/>
                          <a:latin typeface="Calibri" panose="020F0502020204030204" pitchFamily="34" charset="0"/>
                          <a:ea typeface="+mn-ea"/>
                          <a:cs typeface="Calibri" panose="020F0502020204030204" pitchFamily="34" charset="0"/>
                        </a:rPr>
                        <a:t>it calls BVF to produce an initial plan, called LowerPlan. It assigns to v the queries that cannot be answered by any other view and calls BVF again for the remaining views and queries to produce </a:t>
                      </a:r>
                      <a:r>
                        <a:rPr lang="en-US" sz="1400" kern="1200" dirty="0" err="1" smtClean="0">
                          <a:solidFill>
                            <a:schemeClr val="dk1"/>
                          </a:solidFill>
                          <a:effectLst/>
                          <a:latin typeface="Calibri" panose="020F0502020204030204" pitchFamily="34" charset="0"/>
                          <a:ea typeface="+mn-ea"/>
                          <a:cs typeface="Calibri" panose="020F0502020204030204" pitchFamily="34" charset="0"/>
                        </a:rPr>
                        <a:t>newPlan</a:t>
                      </a:r>
                      <a:r>
                        <a:rPr lang="en-US" sz="1400" kern="1200" dirty="0" smtClean="0">
                          <a:solidFill>
                            <a:schemeClr val="dk1"/>
                          </a:solidFill>
                          <a:effectLst/>
                          <a:latin typeface="Calibri" panose="020F0502020204030204" pitchFamily="34" charset="0"/>
                          <a:ea typeface="+mn-ea"/>
                          <a:cs typeface="Calibri" panose="020F0502020204030204" pitchFamily="34" charset="0"/>
                        </a:rPr>
                        <a:t>. If its cost is lower that the original plan, the process continues for </a:t>
                      </a:r>
                      <a:r>
                        <a:rPr lang="en-US" sz="1400" kern="1200" dirty="0" err="1" smtClean="0">
                          <a:solidFill>
                            <a:schemeClr val="dk1"/>
                          </a:solidFill>
                          <a:effectLst/>
                          <a:latin typeface="Calibri" panose="020F0502020204030204" pitchFamily="34" charset="0"/>
                          <a:ea typeface="+mn-ea"/>
                          <a:cs typeface="Calibri" panose="020F0502020204030204" pitchFamily="34" charset="0"/>
                        </a:rPr>
                        <a:t>newPlan</a:t>
                      </a:r>
                      <a:r>
                        <a:rPr lang="en-US" sz="1400" kern="1200" dirty="0" smtClean="0">
                          <a:solidFill>
                            <a:schemeClr val="dk1"/>
                          </a:solidFill>
                          <a:effectLst/>
                          <a:latin typeface="Calibri" panose="020F0502020204030204" pitchFamily="34" charset="0"/>
                          <a:ea typeface="+mn-ea"/>
                          <a:cs typeface="Calibri" panose="020F0502020204030204" pitchFamily="34" charset="0"/>
                        </a:rPr>
                        <a:t>, else the algorithm terminates. </a:t>
                      </a:r>
                      <a:endParaRPr lang="en-US" sz="1400" kern="1200" dirty="0">
                        <a:solidFill>
                          <a:schemeClr val="dk1"/>
                        </a:solidFill>
                        <a:effectLst/>
                        <a:latin typeface="Calibri" panose="020F0502020204030204" pitchFamily="34" charset="0"/>
                        <a:ea typeface="+mn-ea"/>
                        <a:cs typeface="Calibri" panose="020F0502020204030204" pitchFamily="34" charset="0"/>
                      </a:endParaRPr>
                    </a:p>
                  </a:txBody>
                  <a:tcPr marL="0" marR="0" marT="0" marB="0"/>
                </a:tc>
                <a:tc>
                  <a:txBody>
                    <a:bodyPr/>
                    <a:lstStyle/>
                    <a:p>
                      <a:pPr marL="285750" marR="0" indent="-285750">
                        <a:lnSpc>
                          <a:spcPct val="107000"/>
                        </a:lnSpc>
                        <a:spcBef>
                          <a:spcPts val="0"/>
                        </a:spcBef>
                        <a:spcAft>
                          <a:spcPts val="0"/>
                        </a:spcAft>
                        <a:buFont typeface="Arial" panose="020B0604020202020204" pitchFamily="34" charset="0"/>
                        <a:buChar char="•"/>
                      </a:pPr>
                      <a:r>
                        <a:rPr lang="en-US" sz="1400" kern="1200" dirty="0" smtClean="0">
                          <a:solidFill>
                            <a:schemeClr val="dk1"/>
                          </a:solidFill>
                          <a:effectLst/>
                          <a:latin typeface="Calibri" panose="020F0502020204030204" pitchFamily="34" charset="0"/>
                          <a:ea typeface="+mn-ea"/>
                          <a:cs typeface="Calibri" panose="020F0502020204030204" pitchFamily="34" charset="0"/>
                        </a:rPr>
                        <a:t>BVF tends to construct a small number of sets, where each set contains many queries that share the same star join. This behavior may result to high cost plans when there are a lot of queries and a small number of materialized views.</a:t>
                      </a:r>
                    </a:p>
                    <a:p>
                      <a:pPr marL="285750" marR="0" indent="-285750" algn="l" defTabSz="4572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kern="1200" dirty="0" smtClean="0">
                          <a:solidFill>
                            <a:schemeClr val="dk1"/>
                          </a:solidFill>
                          <a:effectLst/>
                          <a:latin typeface="Calibri" panose="020F0502020204030204" pitchFamily="34" charset="0"/>
                          <a:ea typeface="+mn-ea"/>
                          <a:cs typeface="Calibri" panose="020F0502020204030204" pitchFamily="34" charset="0"/>
                        </a:rPr>
                        <a:t>In the worst case, the algorithm will terminate after examining all the views. </a:t>
                      </a:r>
                      <a:endParaRPr lang="en-US" sz="1400" kern="1200" dirty="0">
                        <a:solidFill>
                          <a:schemeClr val="dk1"/>
                        </a:solidFill>
                        <a:effectLst/>
                        <a:latin typeface="Calibri" panose="020F0502020204030204" pitchFamily="34" charset="0"/>
                        <a:ea typeface="+mn-ea"/>
                        <a:cs typeface="Calibri" panose="020F0502020204030204" pitchFamily="34" charset="0"/>
                      </a:endParaRPr>
                    </a:p>
                  </a:txBody>
                  <a:tcPr marL="0" marR="0" marT="0" marB="0"/>
                </a:tc>
                <a:extLst>
                  <a:ext uri="{0D108BD9-81ED-4DB2-BD59-A6C34878D82A}">
                    <a16:rowId xmlns:a16="http://schemas.microsoft.com/office/drawing/2014/main" xmlns="" val="3618729699"/>
                  </a:ext>
                </a:extLst>
              </a:tr>
              <a:tr h="1540242">
                <a:tc>
                  <a:txBody>
                    <a:bodyPr/>
                    <a:lstStyle/>
                    <a:p>
                      <a:pPr marL="0" marR="0">
                        <a:lnSpc>
                          <a:spcPct val="107000"/>
                        </a:lnSpc>
                        <a:spcBef>
                          <a:spcPts val="0"/>
                        </a:spcBef>
                        <a:spcAft>
                          <a:spcPts val="0"/>
                        </a:spcAft>
                      </a:pPr>
                      <a:r>
                        <a:rPr lang="en-US" sz="1800" b="1" kern="1200" dirty="0" smtClean="0">
                          <a:solidFill>
                            <a:schemeClr val="lt1"/>
                          </a:solidFill>
                          <a:effectLst/>
                          <a:latin typeface="+mn-lt"/>
                          <a:ea typeface="+mn-ea"/>
                          <a:cs typeface="+mn-cs"/>
                        </a:rPr>
                        <a:t>DWS Algorithm</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285750" marR="0" indent="-285750" algn="l">
                        <a:lnSpc>
                          <a:spcPct val="115000"/>
                        </a:lnSpc>
                        <a:spcBef>
                          <a:spcPts val="0"/>
                        </a:spcBef>
                        <a:spcAft>
                          <a:spcPts val="800"/>
                        </a:spcAft>
                        <a:buFont typeface="Arial" panose="020B0604020202020204" pitchFamily="34" charset="0"/>
                        <a:buChar char="•"/>
                      </a:pPr>
                      <a:r>
                        <a:rPr lang="en-US" sz="1400" kern="1200" dirty="0">
                          <a:solidFill>
                            <a:schemeClr val="dk1"/>
                          </a:solidFill>
                          <a:effectLst/>
                          <a:latin typeface="Calibri" panose="020F0502020204030204" pitchFamily="34" charset="0"/>
                          <a:ea typeface="+mn-ea"/>
                          <a:cs typeface="Calibri" panose="020F0502020204030204" pitchFamily="34" charset="0"/>
                        </a:rPr>
                        <a:t>Equally distribute the rows that contains fact table in round robin fashion by the </a:t>
                      </a:r>
                      <a:r>
                        <a:rPr lang="en-US" sz="1400" kern="1200" dirty="0" smtClean="0">
                          <a:solidFill>
                            <a:schemeClr val="dk1"/>
                          </a:solidFill>
                          <a:effectLst/>
                          <a:latin typeface="Calibri" panose="020F0502020204030204" pitchFamily="34" charset="0"/>
                          <a:ea typeface="+mn-ea"/>
                          <a:cs typeface="Calibri" panose="020F0502020204030204" pitchFamily="34" charset="0"/>
                        </a:rPr>
                        <a:t>N number </a:t>
                      </a:r>
                      <a:r>
                        <a:rPr lang="en-US" sz="1400" kern="1200" dirty="0">
                          <a:solidFill>
                            <a:schemeClr val="dk1"/>
                          </a:solidFill>
                          <a:effectLst/>
                          <a:latin typeface="Calibri" panose="020F0502020204030204" pitchFamily="34" charset="0"/>
                          <a:ea typeface="+mn-ea"/>
                          <a:cs typeface="Calibri" panose="020F0502020204030204" pitchFamily="34" charset="0"/>
                        </a:rPr>
                        <a:t>of </a:t>
                      </a:r>
                      <a:r>
                        <a:rPr lang="en-US" sz="1400" kern="1200" dirty="0" smtClean="0">
                          <a:solidFill>
                            <a:schemeClr val="dk1"/>
                          </a:solidFill>
                          <a:effectLst/>
                          <a:latin typeface="Calibri" panose="020F0502020204030204" pitchFamily="34" charset="0"/>
                          <a:ea typeface="+mn-ea"/>
                          <a:cs typeface="Calibri" panose="020F0502020204030204" pitchFamily="34" charset="0"/>
                        </a:rPr>
                        <a:t>PC’S</a:t>
                      </a:r>
                      <a:r>
                        <a:rPr lang="en-US" sz="1400" kern="1200" baseline="0" dirty="0" smtClean="0">
                          <a:solidFill>
                            <a:schemeClr val="dk1"/>
                          </a:solidFill>
                          <a:effectLst/>
                          <a:latin typeface="Calibri" panose="020F0502020204030204" pitchFamily="34" charset="0"/>
                          <a:ea typeface="+mn-ea"/>
                          <a:cs typeface="Calibri" panose="020F0502020204030204" pitchFamily="34" charset="0"/>
                        </a:rPr>
                        <a:t> </a:t>
                      </a:r>
                      <a:r>
                        <a:rPr lang="en-US" sz="1400" kern="1200" dirty="0" smtClean="0">
                          <a:solidFill>
                            <a:schemeClr val="dk1"/>
                          </a:solidFill>
                          <a:effectLst/>
                          <a:latin typeface="Calibri" panose="020F0502020204030204" pitchFamily="34" charset="0"/>
                          <a:ea typeface="+mn-ea"/>
                          <a:cs typeface="Calibri" panose="020F0502020204030204" pitchFamily="34" charset="0"/>
                        </a:rPr>
                        <a:t>simultaneously executed and</a:t>
                      </a:r>
                      <a:r>
                        <a:rPr lang="en-US" sz="1400" kern="1200" baseline="0" dirty="0" smtClean="0">
                          <a:solidFill>
                            <a:schemeClr val="dk1"/>
                          </a:solidFill>
                          <a:effectLst/>
                          <a:latin typeface="Calibri" panose="020F0502020204030204" pitchFamily="34" charset="0"/>
                          <a:ea typeface="+mn-ea"/>
                          <a:cs typeface="Calibri" panose="020F0502020204030204" pitchFamily="34" charset="0"/>
                        </a:rPr>
                        <a:t> </a:t>
                      </a:r>
                      <a:r>
                        <a:rPr lang="en-US" sz="1400" kern="1200" dirty="0" smtClean="0">
                          <a:solidFill>
                            <a:schemeClr val="dk1"/>
                          </a:solidFill>
                          <a:effectLst/>
                          <a:latin typeface="Calibri" panose="020F0502020204030204" pitchFamily="34" charset="0"/>
                          <a:ea typeface="+mn-ea"/>
                          <a:cs typeface="Calibri" panose="020F0502020204030204" pitchFamily="34" charset="0"/>
                        </a:rPr>
                        <a:t>“merges” them and delivers the final result to the end user </a:t>
                      </a:r>
                      <a:r>
                        <a:rPr lang="en-US" sz="1400" kern="1200" dirty="0">
                          <a:solidFill>
                            <a:schemeClr val="dk1"/>
                          </a:solidFill>
                          <a:effectLst/>
                          <a:latin typeface="Calibri" panose="020F0502020204030204" pitchFamily="34" charset="0"/>
                          <a:ea typeface="+mn-ea"/>
                          <a:cs typeface="Calibri" panose="020F0502020204030204" pitchFamily="34" charset="0"/>
                        </a:rPr>
                        <a:t>improve the response time of the query. </a:t>
                      </a:r>
                    </a:p>
                  </a:txBody>
                  <a:tcPr marL="114300" marR="114300" marT="0" marB="0"/>
                </a:tc>
                <a:tc>
                  <a:txBody>
                    <a:bodyPr/>
                    <a:lstStyle/>
                    <a:p>
                      <a:pPr marL="285750" marR="0" indent="-285750">
                        <a:lnSpc>
                          <a:spcPct val="107000"/>
                        </a:lnSpc>
                        <a:spcBef>
                          <a:spcPts val="0"/>
                        </a:spcBef>
                        <a:spcAft>
                          <a:spcPts val="0"/>
                        </a:spcAft>
                        <a:buFont typeface="Arial" panose="020B0604020202020204" pitchFamily="34" charset="0"/>
                        <a:buChar char="•"/>
                      </a:pPr>
                      <a:r>
                        <a:rPr lang="en-US" sz="1400" kern="1200" dirty="0" smtClean="0">
                          <a:solidFill>
                            <a:schemeClr val="dk1"/>
                          </a:solidFill>
                          <a:effectLst/>
                          <a:latin typeface="Calibri" panose="020F0502020204030204" pitchFamily="34" charset="0"/>
                          <a:ea typeface="+mn-ea"/>
                          <a:cs typeface="Calibri" panose="020F0502020204030204" pitchFamily="34" charset="0"/>
                        </a:rPr>
                        <a:t>some simple aggregating functions such as sums, or counts the layer collecting the results simply has to sum the partial results. But, queries that returns more than one row (</a:t>
                      </a:r>
                      <a:r>
                        <a:rPr lang="en-US" sz="1400" kern="1200" dirty="0" err="1" smtClean="0">
                          <a:solidFill>
                            <a:schemeClr val="dk1"/>
                          </a:solidFill>
                          <a:effectLst/>
                          <a:latin typeface="Calibri" panose="020F0502020204030204" pitchFamily="34" charset="0"/>
                          <a:ea typeface="+mn-ea"/>
                          <a:cs typeface="Calibri" panose="020F0502020204030204" pitchFamily="34" charset="0"/>
                        </a:rPr>
                        <a:t>e.g</a:t>
                      </a:r>
                      <a:r>
                        <a:rPr lang="en-US" sz="1400" kern="1200" dirty="0" smtClean="0">
                          <a:solidFill>
                            <a:schemeClr val="dk1"/>
                          </a:solidFill>
                          <a:effectLst/>
                          <a:latin typeface="Calibri" panose="020F0502020204030204" pitchFamily="34" charset="0"/>
                          <a:ea typeface="+mn-ea"/>
                          <a:cs typeface="Calibri" panose="020F0502020204030204" pitchFamily="34" charset="0"/>
                        </a:rPr>
                        <a:t> with group by predicates) also require post-processing in the merging phase.</a:t>
                      </a:r>
                    </a:p>
                    <a:p>
                      <a:pPr marL="285750" marR="0" indent="-285750">
                        <a:lnSpc>
                          <a:spcPct val="107000"/>
                        </a:lnSpc>
                        <a:spcBef>
                          <a:spcPts val="0"/>
                        </a:spcBef>
                        <a:spcAft>
                          <a:spcPts val="0"/>
                        </a:spcAft>
                        <a:buFont typeface="Arial" panose="020B0604020202020204" pitchFamily="34" charset="0"/>
                        <a:buChar char="•"/>
                      </a:pPr>
                      <a:r>
                        <a:rPr lang="en-US" sz="1400" kern="1200" dirty="0" smtClean="0">
                          <a:solidFill>
                            <a:schemeClr val="dk1"/>
                          </a:solidFill>
                          <a:effectLst/>
                          <a:latin typeface="Calibri" panose="020F0502020204030204" pitchFamily="34" charset="0"/>
                          <a:ea typeface="+mn-ea"/>
                          <a:cs typeface="Calibri" panose="020F0502020204030204" pitchFamily="34" charset="0"/>
                        </a:rPr>
                        <a:t>Correlated queries also pose difficulties.</a:t>
                      </a:r>
                      <a:endParaRPr lang="en-US" sz="1400" kern="1200" dirty="0">
                        <a:solidFill>
                          <a:schemeClr val="dk1"/>
                        </a:solidFill>
                        <a:effectLst/>
                        <a:latin typeface="Calibri" panose="020F0502020204030204" pitchFamily="34" charset="0"/>
                        <a:ea typeface="+mn-ea"/>
                        <a:cs typeface="Calibri" panose="020F0502020204030204" pitchFamily="34" charset="0"/>
                      </a:endParaRPr>
                    </a:p>
                  </a:txBody>
                  <a:tcPr marL="0" marR="0" marT="0" marB="0"/>
                </a:tc>
                <a:extLst>
                  <a:ext uri="{0D108BD9-81ED-4DB2-BD59-A6C34878D82A}">
                    <a16:rowId xmlns:a16="http://schemas.microsoft.com/office/drawing/2014/main" xmlns="" val="1721717185"/>
                  </a:ext>
                </a:extLst>
              </a:tr>
            </a:tbl>
          </a:graphicData>
        </a:graphic>
      </p:graphicFrame>
      <p:sp>
        <p:nvSpPr>
          <p:cNvPr id="5" name="Title 1">
            <a:extLst>
              <a:ext uri="{FF2B5EF4-FFF2-40B4-BE49-F238E27FC236}">
                <a16:creationId xmlns:a16="http://schemas.microsoft.com/office/drawing/2014/main" xmlns="" id="{4AB209E5-65F4-4D26-8CA6-DCF1BDA1CE74}"/>
              </a:ext>
            </a:extLst>
          </p:cNvPr>
          <p:cNvSpPr>
            <a:spLocks noGrp="1"/>
          </p:cNvSpPr>
          <p:nvPr>
            <p:ph type="title"/>
          </p:nvPr>
        </p:nvSpPr>
        <p:spPr>
          <a:xfrm>
            <a:off x="263951" y="1"/>
            <a:ext cx="10296957" cy="612742"/>
          </a:xfrm>
        </p:spPr>
        <p:txBody>
          <a:bodyPr>
            <a:normAutofit fontScale="90000"/>
          </a:bodyPr>
          <a:lstStyle/>
          <a:p>
            <a:r>
              <a:rPr lang="en-US" dirty="0"/>
              <a:t>Comparative study(OLAP optimization) cont..</a:t>
            </a:r>
          </a:p>
        </p:txBody>
      </p:sp>
    </p:spTree>
    <p:extLst>
      <p:ext uri="{BB962C8B-B14F-4D97-AF65-F5344CB8AC3E}">
        <p14:creationId xmlns:p14="http://schemas.microsoft.com/office/powerpoint/2010/main" val="2096828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E3FC55F-D8E8-4EED-96BF-61FBE85FA6FC}"/>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xmlns="" id="{558686A2-A4FE-4EA1-8069-7754B7BEFE69}"/>
              </a:ext>
            </a:extLst>
          </p:cNvPr>
          <p:cNvGraphicFramePr>
            <a:graphicFrameLocks/>
          </p:cNvGraphicFramePr>
          <p:nvPr>
            <p:extLst>
              <p:ext uri="{D42A27DB-BD31-4B8C-83A1-F6EECF244321}">
                <p14:modId xmlns:p14="http://schemas.microsoft.com/office/powerpoint/2010/main" val="1139442729"/>
              </p:ext>
            </p:extLst>
          </p:nvPr>
        </p:nvGraphicFramePr>
        <p:xfrm>
          <a:off x="543697" y="1680518"/>
          <a:ext cx="10299658" cy="4490724"/>
        </p:xfrm>
        <a:graphic>
          <a:graphicData uri="http://schemas.openxmlformats.org/drawingml/2006/table">
            <a:tbl>
              <a:tblPr firstRow="1" firstCol="1" bandRow="1" bandCol="1">
                <a:tableStyleId>{5C22544A-7EE6-4342-B048-85BDC9FD1C3A}</a:tableStyleId>
              </a:tblPr>
              <a:tblGrid>
                <a:gridCol w="2400241">
                  <a:extLst>
                    <a:ext uri="{9D8B030D-6E8A-4147-A177-3AD203B41FA5}">
                      <a16:colId xmlns:a16="http://schemas.microsoft.com/office/drawing/2014/main" xmlns="" val="4226023890"/>
                    </a:ext>
                  </a:extLst>
                </a:gridCol>
                <a:gridCol w="3509939">
                  <a:extLst>
                    <a:ext uri="{9D8B030D-6E8A-4147-A177-3AD203B41FA5}">
                      <a16:colId xmlns:a16="http://schemas.microsoft.com/office/drawing/2014/main" xmlns="" val="4080770196"/>
                    </a:ext>
                  </a:extLst>
                </a:gridCol>
                <a:gridCol w="4389478">
                  <a:extLst>
                    <a:ext uri="{9D8B030D-6E8A-4147-A177-3AD203B41FA5}">
                      <a16:colId xmlns:a16="http://schemas.microsoft.com/office/drawing/2014/main" xmlns="" val="261419908"/>
                    </a:ext>
                  </a:extLst>
                </a:gridCol>
              </a:tblGrid>
              <a:tr h="615013">
                <a:tc>
                  <a:txBody>
                    <a:bodyPr/>
                    <a:lstStyle/>
                    <a:p>
                      <a:pPr marL="0" marR="0" algn="ctr">
                        <a:lnSpc>
                          <a:spcPct val="107000"/>
                        </a:lnSpc>
                        <a:spcBef>
                          <a:spcPts val="0"/>
                        </a:spcBef>
                        <a:spcAft>
                          <a:spcPts val="0"/>
                        </a:spcAft>
                      </a:pPr>
                      <a:r>
                        <a:rPr lang="en-US" sz="1400" dirty="0">
                          <a:effectLst/>
                        </a:rPr>
                        <a:t>Proposed Solution/Approach</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0" marR="0" algn="ctr">
                        <a:lnSpc>
                          <a:spcPct val="107000"/>
                        </a:lnSpc>
                        <a:spcBef>
                          <a:spcPts val="0"/>
                        </a:spcBef>
                        <a:spcAft>
                          <a:spcPts val="0"/>
                        </a:spcAft>
                      </a:pPr>
                      <a:r>
                        <a:rPr lang="en-US" sz="1400" dirty="0">
                          <a:effectLst/>
                        </a:rPr>
                        <a:t>Strengths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0" marR="0" algn="ctr">
                        <a:lnSpc>
                          <a:spcPct val="107000"/>
                        </a:lnSpc>
                        <a:spcBef>
                          <a:spcPts val="0"/>
                        </a:spcBef>
                        <a:spcAft>
                          <a:spcPts val="0"/>
                        </a:spcAft>
                      </a:pPr>
                      <a:r>
                        <a:rPr lang="en-US" sz="1400" dirty="0">
                          <a:effectLst/>
                        </a:rPr>
                        <a:t>Limitations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xmlns="" val="1531087227"/>
                  </a:ext>
                </a:extLst>
              </a:tr>
              <a:tr h="1795702">
                <a:tc>
                  <a:txBody>
                    <a:bodyPr/>
                    <a:lstStyle/>
                    <a:p>
                      <a:pPr marL="0" marR="0">
                        <a:lnSpc>
                          <a:spcPct val="107000"/>
                        </a:lnSpc>
                        <a:spcBef>
                          <a:spcPts val="0"/>
                        </a:spcBef>
                        <a:spcAft>
                          <a:spcPts val="0"/>
                        </a:spcAft>
                      </a:pPr>
                      <a:r>
                        <a:rPr lang="en-US" sz="1800" b="1" kern="1200" dirty="0" smtClean="0">
                          <a:solidFill>
                            <a:schemeClr val="lt1"/>
                          </a:solidFill>
                          <a:effectLst/>
                          <a:latin typeface="+mn-lt"/>
                          <a:ea typeface="+mn-ea"/>
                          <a:cs typeface="+mn-cs"/>
                        </a:rPr>
                        <a:t>DHA algorithm</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285750" marR="0" indent="-285750" algn="l">
                        <a:lnSpc>
                          <a:spcPct val="115000"/>
                        </a:lnSpc>
                        <a:spcBef>
                          <a:spcPts val="0"/>
                        </a:spcBef>
                        <a:spcAft>
                          <a:spcPts val="80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Calibri" panose="020F0502020204030204" pitchFamily="34" charset="0"/>
                        </a:rPr>
                        <a:t>Eliminates the original key from the fact tables and dimensions of that table, also reduces storage space, reducing the multi-table joins and element component is encrypted by mitigating the binary code through top to bottom for all dimensional structural properties</a:t>
                      </a:r>
                      <a:r>
                        <a:rPr lang="en-US" sz="1400" dirty="0" smtClean="0">
                          <a:effectLst/>
                          <a:latin typeface="Calibri" panose="020F0502020204030204" pitchFamily="34" charset="0"/>
                          <a:ea typeface="Calibri" panose="020F0502020204030204" pitchFamily="34" charset="0"/>
                          <a:cs typeface="Calibri" panose="020F0502020204030204" pitchFamily="34" charset="0"/>
                        </a:rPr>
                        <a:t>.</a:t>
                      </a:r>
                    </a:p>
                    <a:p>
                      <a:pPr marL="285750" marR="0" indent="-285750" algn="l">
                        <a:lnSpc>
                          <a:spcPct val="115000"/>
                        </a:lnSpc>
                        <a:spcBef>
                          <a:spcPts val="0"/>
                        </a:spcBef>
                        <a:spcAft>
                          <a:spcPts val="800"/>
                        </a:spcAft>
                        <a:buFont typeface="Arial" panose="020B0604020202020204" pitchFamily="34" charset="0"/>
                        <a:buChar char="•"/>
                      </a:pP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marL="114300" marR="114300" marT="0" marB="0"/>
                </a:tc>
                <a:tc>
                  <a:txBody>
                    <a:bodyPr/>
                    <a:lstStyle/>
                    <a:p>
                      <a:pPr marL="285750" marR="0" indent="-285750">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 00010010001. The draw back of this algorithm</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is that you have to convert every bit back to the original data.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xmlns="" val="3618729699"/>
                  </a:ext>
                </a:extLst>
              </a:tr>
              <a:tr h="1811199">
                <a:tc>
                  <a:txBody>
                    <a:bodyPr/>
                    <a:lstStyle/>
                    <a:p>
                      <a:pPr marL="0" marR="0">
                        <a:lnSpc>
                          <a:spcPct val="107000"/>
                        </a:lnSpc>
                        <a:spcBef>
                          <a:spcPts val="0"/>
                        </a:spcBef>
                        <a:spcAft>
                          <a:spcPts val="0"/>
                        </a:spcAft>
                      </a:pPr>
                      <a:r>
                        <a:rPr lang="en-US" sz="1800" b="1" kern="1200" dirty="0" smtClean="0">
                          <a:solidFill>
                            <a:schemeClr val="lt1"/>
                          </a:solidFill>
                          <a:effectLst/>
                          <a:latin typeface="+mn-lt"/>
                          <a:ea typeface="+mn-ea"/>
                          <a:cs typeface="+mn-cs"/>
                        </a:rPr>
                        <a:t>N-Tree</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285750" marR="0" indent="-285750" algn="l">
                        <a:lnSpc>
                          <a:spcPct val="115000"/>
                        </a:lnSpc>
                        <a:spcBef>
                          <a:spcPts val="0"/>
                        </a:spcBef>
                        <a:spcAft>
                          <a:spcPts val="800"/>
                        </a:spcAft>
                        <a:buFont typeface="Arial" panose="020B0604020202020204" pitchFamily="34" charset="0"/>
                        <a:buChar char="•"/>
                      </a:pPr>
                      <a:r>
                        <a:rPr lang="en-US" sz="14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N-tree index is a more generalized version of b-index tree. N-Tree index offer n dimensional data for optimization while B-Tree only offer </a:t>
                      </a:r>
                      <a:r>
                        <a:rPr lang="en-US" sz="1400" kern="1200" dirty="0" err="1">
                          <a:solidFill>
                            <a:schemeClr val="dk1"/>
                          </a:solidFill>
                          <a:effectLst/>
                          <a:latin typeface="Calibri" panose="020F0502020204030204" pitchFamily="34" charset="0"/>
                          <a:ea typeface="Calibri" panose="020F0502020204030204" pitchFamily="34" charset="0"/>
                          <a:cs typeface="Calibri" panose="020F0502020204030204" pitchFamily="34" charset="0"/>
                        </a:rPr>
                        <a:t>uni</a:t>
                      </a:r>
                      <a:r>
                        <a:rPr lang="en-US" sz="14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-dimensional data.</a:t>
                      </a:r>
                    </a:p>
                  </a:txBody>
                  <a:tcPr marL="114300" marR="114300" marT="0" marB="0"/>
                </a:tc>
                <a:tc>
                  <a:txBody>
                    <a:bodyPr/>
                    <a:lstStyle/>
                    <a:p>
                      <a:pPr marL="285750" marR="0" indent="-285750">
                        <a:lnSpc>
                          <a:spcPct val="107000"/>
                        </a:lnSpc>
                        <a:spcBef>
                          <a:spcPts val="0"/>
                        </a:spcBef>
                        <a:spcAft>
                          <a:spcPts val="0"/>
                        </a:spcAft>
                        <a:buFont typeface="Arial" panose="020B0604020202020204" pitchFamily="34" charset="0"/>
                        <a:buChar char="•"/>
                      </a:pPr>
                      <a:r>
                        <a:rPr lang="en-US" sz="1400" kern="1200" dirty="0" smtClean="0">
                          <a:solidFill>
                            <a:schemeClr val="dk1"/>
                          </a:solidFill>
                          <a:effectLst/>
                          <a:latin typeface="Calibri" panose="020F0502020204030204" pitchFamily="34" charset="0"/>
                          <a:ea typeface="Calibri" panose="020F0502020204030204" pitchFamily="34" charset="0"/>
                          <a:cs typeface="Calibri" panose="020F0502020204030204" pitchFamily="34" charset="0"/>
                        </a:rPr>
                        <a:t>The cost of the N-Tree index query is lower than the cost of the B-Tree index query, except when the number of cells is very small.</a:t>
                      </a:r>
                    </a:p>
                    <a:p>
                      <a:pPr marL="285750" marR="0" indent="-285750">
                        <a:lnSpc>
                          <a:spcPct val="107000"/>
                        </a:lnSpc>
                        <a:spcBef>
                          <a:spcPts val="0"/>
                        </a:spcBef>
                        <a:spcAft>
                          <a:spcPts val="0"/>
                        </a:spcAft>
                        <a:buFont typeface="Arial" panose="020B0604020202020204" pitchFamily="34" charset="0"/>
                        <a:buChar char="•"/>
                      </a:pPr>
                      <a:endParaRPr lang="en-US" sz="14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xmlns="" val="1721717185"/>
                  </a:ext>
                </a:extLst>
              </a:tr>
            </a:tbl>
          </a:graphicData>
        </a:graphic>
      </p:graphicFrame>
      <p:sp>
        <p:nvSpPr>
          <p:cNvPr id="5" name="Title 1">
            <a:extLst>
              <a:ext uri="{FF2B5EF4-FFF2-40B4-BE49-F238E27FC236}">
                <a16:creationId xmlns:a16="http://schemas.microsoft.com/office/drawing/2014/main" xmlns="" id="{F7DE9B93-ED51-40FC-B3A9-8F876933E2D5}"/>
              </a:ext>
            </a:extLst>
          </p:cNvPr>
          <p:cNvSpPr>
            <a:spLocks noGrp="1"/>
          </p:cNvSpPr>
          <p:nvPr>
            <p:ph type="title"/>
          </p:nvPr>
        </p:nvSpPr>
        <p:spPr>
          <a:xfrm>
            <a:off x="677334" y="609600"/>
            <a:ext cx="9883574" cy="626076"/>
          </a:xfrm>
        </p:spPr>
        <p:txBody>
          <a:bodyPr>
            <a:normAutofit fontScale="90000"/>
          </a:bodyPr>
          <a:lstStyle/>
          <a:p>
            <a:r>
              <a:rPr lang="en-US" dirty="0"/>
              <a:t>Comparative study(OLAP optimization) cont..</a:t>
            </a:r>
          </a:p>
        </p:txBody>
      </p:sp>
    </p:spTree>
    <p:extLst>
      <p:ext uri="{BB962C8B-B14F-4D97-AF65-F5344CB8AC3E}">
        <p14:creationId xmlns:p14="http://schemas.microsoft.com/office/powerpoint/2010/main" val="36119581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2587</TotalTime>
  <Words>1441</Words>
  <Application>Microsoft Office PowerPoint</Application>
  <PresentationFormat>Widescreen</PresentationFormat>
  <Paragraphs>115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Trebuchet MS</vt:lpstr>
      <vt:lpstr>Wingdings 3</vt:lpstr>
      <vt:lpstr>Facet</vt:lpstr>
      <vt:lpstr>Optimization of ETL and OLAP query in Datawarehouse</vt:lpstr>
      <vt:lpstr>Outline</vt:lpstr>
      <vt:lpstr>Introduction</vt:lpstr>
      <vt:lpstr>Comparative study(ETL optimization)</vt:lpstr>
      <vt:lpstr>Comparative study(ETL optimization) cont..</vt:lpstr>
      <vt:lpstr>Comparative study(ETL optimization) cont..</vt:lpstr>
      <vt:lpstr>Comparative study(OLAP optimization)</vt:lpstr>
      <vt:lpstr>Comparative study(OLAP optimization) cont..</vt:lpstr>
      <vt:lpstr>Comparative study(OLAP optimization) cont..</vt:lpstr>
      <vt:lpstr>Conclusion</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Optimization of ETL in real-time Datawarehousing</dc:title>
  <dc:creator>Haris Ramzan</dc:creator>
  <cp:lastModifiedBy>MOHSIN KALEEM</cp:lastModifiedBy>
  <cp:revision>109</cp:revision>
  <dcterms:created xsi:type="dcterms:W3CDTF">2019-10-02T16:09:52Z</dcterms:created>
  <dcterms:modified xsi:type="dcterms:W3CDTF">2019-11-27T18:29:44Z</dcterms:modified>
</cp:coreProperties>
</file>