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809" r:id="rId3"/>
    <p:sldId id="810" r:id="rId4"/>
    <p:sldId id="811" r:id="rId5"/>
    <p:sldId id="817" r:id="rId6"/>
    <p:sldId id="813" r:id="rId7"/>
    <p:sldId id="819" r:id="rId8"/>
    <p:sldId id="820" r:id="rId9"/>
    <p:sldId id="821" r:id="rId10"/>
    <p:sldId id="823" r:id="rId11"/>
    <p:sldId id="822" r:id="rId12"/>
    <p:sldId id="824" r:id="rId13"/>
    <p:sldId id="825" r:id="rId14"/>
    <p:sldId id="826" r:id="rId15"/>
    <p:sldId id="814" r:id="rId16"/>
    <p:sldId id="816" r:id="rId17"/>
    <p:sldId id="815" r:id="rId18"/>
    <p:sldId id="827" r:id="rId19"/>
    <p:sldId id="830" r:id="rId20"/>
    <p:sldId id="831" r:id="rId21"/>
    <p:sldId id="832" r:id="rId22"/>
    <p:sldId id="833" r:id="rId23"/>
    <p:sldId id="828" r:id="rId24"/>
    <p:sldId id="835" r:id="rId25"/>
    <p:sldId id="829" r:id="rId26"/>
    <p:sldId id="836" r:id="rId27"/>
    <p:sldId id="838" r:id="rId28"/>
    <p:sldId id="839" r:id="rId29"/>
    <p:sldId id="842" r:id="rId30"/>
    <p:sldId id="843" r:id="rId31"/>
    <p:sldId id="847" r:id="rId32"/>
    <p:sldId id="849" r:id="rId33"/>
    <p:sldId id="848" r:id="rId34"/>
    <p:sldId id="850" r:id="rId35"/>
    <p:sldId id="865" r:id="rId36"/>
    <p:sldId id="864" r:id="rId37"/>
    <p:sldId id="863" r:id="rId38"/>
    <p:sldId id="862" r:id="rId39"/>
    <p:sldId id="861" r:id="rId40"/>
    <p:sldId id="860" r:id="rId41"/>
    <p:sldId id="866" r:id="rId42"/>
    <p:sldId id="868" r:id="rId43"/>
    <p:sldId id="870" r:id="rId44"/>
    <p:sldId id="869" r:id="rId45"/>
    <p:sldId id="520" r:id="rId46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48"/>
      <p:bold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71" d="100"/>
          <a:sy n="71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5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Applied Programing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16. Binary Tree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/>
              <a:t>10 has index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</a:t>
            </a:r>
            <a:r>
              <a:rPr lang="en-US" dirty="0" smtClean="0"/>
              <a:t>respectively</a:t>
            </a:r>
          </a:p>
          <a:p>
            <a:pPr lvl="1"/>
            <a:r>
              <a:rPr lang="en-US" dirty="0"/>
              <a:t>Its parent is node 9 with index 5/2 = </a:t>
            </a:r>
            <a:r>
              <a:rPr lang="en-US" dirty="0">
                <a:solidFill>
                  <a:srgbClr val="7030A0"/>
                </a:solidFill>
              </a:rPr>
              <a:t>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21" name="Oval 20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8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array index is not started from 0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C++, this simplifies the </a:t>
            </a:r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75656" y="2007051"/>
            <a:ext cx="3438762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55" y="335699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0918" y="554139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</p:spTree>
    <p:extLst>
      <p:ext uri="{BB962C8B-B14F-4D97-AF65-F5344CB8AC3E}">
        <p14:creationId xmlns:p14="http://schemas.microsoft.com/office/powerpoint/2010/main" val="3124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Storage: 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Consider the following tree </a:t>
            </a:r>
            <a:r>
              <a:rPr lang="en-US" dirty="0"/>
              <a:t>with 12 nodes </a:t>
            </a:r>
            <a:endParaRPr lang="en-US" dirty="0" smtClean="0"/>
          </a:p>
          <a:p>
            <a:pPr lvl="1"/>
            <a:r>
              <a:rPr lang="en-US" dirty="0" smtClean="0"/>
              <a:t>What is the required size of array?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5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Storage: 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Consider the following tree </a:t>
            </a:r>
            <a:r>
              <a:rPr lang="en-US" dirty="0"/>
              <a:t>with 12 nodes </a:t>
            </a:r>
            <a:endParaRPr lang="en-US" dirty="0" smtClean="0"/>
          </a:p>
          <a:p>
            <a:pPr lvl="1"/>
            <a:r>
              <a:rPr lang="en-US" dirty="0" smtClean="0"/>
              <a:t>What is the required size of array? </a:t>
            </a:r>
            <a:r>
              <a:rPr lang="en-US" b="1" dirty="0" smtClean="0">
                <a:solidFill>
                  <a:srgbClr val="0070C0"/>
                </a:solidFill>
              </a:rPr>
              <a:t>32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What will be the array size if a </a:t>
            </a:r>
            <a:r>
              <a:rPr lang="en-US" dirty="0"/>
              <a:t>child </a:t>
            </a:r>
            <a:r>
              <a:rPr lang="en-US" dirty="0" smtClean="0"/>
              <a:t>is added to </a:t>
            </a:r>
            <a:r>
              <a:rPr lang="en-US" dirty="0"/>
              <a:t>node </a:t>
            </a:r>
            <a:r>
              <a:rPr lang="en-US" dirty="0" smtClean="0"/>
              <a:t>K?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Storage: 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Consider the following tree </a:t>
            </a:r>
            <a:r>
              <a:rPr lang="en-US" dirty="0"/>
              <a:t>with 12 nodes </a:t>
            </a:r>
            <a:endParaRPr lang="en-US" dirty="0" smtClean="0"/>
          </a:p>
          <a:p>
            <a:pPr lvl="1"/>
            <a:r>
              <a:rPr lang="en-US" dirty="0" smtClean="0"/>
              <a:t>What is the required size of array? </a:t>
            </a:r>
            <a:r>
              <a:rPr lang="en-US" b="1" dirty="0" smtClean="0">
                <a:solidFill>
                  <a:srgbClr val="0070C0"/>
                </a:solidFill>
              </a:rPr>
              <a:t>32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What will be the array size if a </a:t>
            </a:r>
            <a:r>
              <a:rPr lang="en-US" dirty="0"/>
              <a:t>child </a:t>
            </a:r>
            <a:r>
              <a:rPr lang="en-US" dirty="0" smtClean="0"/>
              <a:t>is added to </a:t>
            </a:r>
            <a:r>
              <a:rPr lang="en-US" dirty="0"/>
              <a:t>node </a:t>
            </a:r>
            <a:r>
              <a:rPr lang="en-US" dirty="0" smtClean="0"/>
              <a:t>K? </a:t>
            </a:r>
            <a:r>
              <a:rPr lang="en-US" b="1" dirty="0" smtClean="0">
                <a:solidFill>
                  <a:srgbClr val="0070C0"/>
                </a:solidFill>
              </a:rPr>
              <a:t>double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9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16-Tree </a:t>
            </a:r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Linked List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Linked List Structure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implement a </a:t>
            </a:r>
            <a:r>
              <a:rPr lang="en-US" dirty="0" smtClean="0"/>
              <a:t>binary tree </a:t>
            </a:r>
            <a:r>
              <a:rPr lang="en-US" dirty="0"/>
              <a:t>by using a </a:t>
            </a:r>
            <a:r>
              <a:rPr lang="en-US" dirty="0" smtClean="0"/>
              <a:t>class </a:t>
            </a:r>
            <a:r>
              <a:rPr lang="en-US" dirty="0"/>
              <a:t>which:</a:t>
            </a:r>
          </a:p>
          <a:p>
            <a:pPr lvl="1"/>
            <a:r>
              <a:rPr lang="en-US" dirty="0" smtClean="0"/>
              <a:t>Stores an element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left child pointer (pointer to first child)</a:t>
            </a:r>
          </a:p>
          <a:p>
            <a:pPr lvl="1"/>
            <a:r>
              <a:rPr lang="en-US" dirty="0"/>
              <a:t>A right child pointer (pointer to second child)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root pointer </a:t>
            </a:r>
            <a:r>
              <a:rPr lang="en-US" dirty="0"/>
              <a:t>points to the root node</a:t>
            </a:r>
          </a:p>
          <a:p>
            <a:pPr lvl="1"/>
            <a:r>
              <a:rPr lang="en-US" dirty="0"/>
              <a:t>Follow pointers to find every other element in the tree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Leaf </a:t>
            </a:r>
            <a:r>
              <a:rPr lang="en-US" dirty="0">
                <a:solidFill>
                  <a:srgbClr val="0070C0"/>
                </a:solidFill>
              </a:rPr>
              <a:t>nodes </a:t>
            </a:r>
            <a:r>
              <a:rPr lang="en-US" dirty="0"/>
              <a:t>have </a:t>
            </a:r>
            <a:r>
              <a:rPr lang="en-US" dirty="0" err="1" smtClean="0">
                <a:latin typeface="Consolas" panose="020B0609020204030204" pitchFamily="49" charset="0"/>
              </a:rPr>
              <a:t>LeftChild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RightChild</a:t>
            </a:r>
            <a:r>
              <a:rPr lang="en-US" dirty="0" smtClean="0"/>
              <a:t> pointers </a:t>
            </a:r>
            <a:r>
              <a:rPr lang="en-US" dirty="0"/>
              <a:t>set to </a:t>
            </a:r>
            <a:r>
              <a:rPr lang="en-US" dirty="0" smtClean="0"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95736" y="2852936"/>
            <a:ext cx="41764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Node{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Type value;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Node *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>
                <a:latin typeface="Consolas" panose="020B0609020204030204" pitchFamily="49" charset="0"/>
              </a:rPr>
              <a:t>,*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}root;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</a:t>
            </a:r>
            <a:r>
              <a:rPr lang="en-US" dirty="0" smtClean="0"/>
              <a:t>Structure: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95300" y="1550563"/>
            <a:ext cx="8153400" cy="4725988"/>
            <a:chOff x="288" y="1056"/>
            <a:chExt cx="5136" cy="2977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6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9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2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84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6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8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4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e</a:t>
                </a: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4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g</a:t>
                </a: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55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8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h</a:t>
                </a:r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45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l</a:t>
                </a: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2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f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j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30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k</a:t>
                </a:r>
              </a:p>
            </p:txBody>
          </p:sp>
        </p:grp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903144" y="1052736"/>
            <a:ext cx="150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pointer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62324" y="1265763"/>
            <a:ext cx="446845" cy="233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16-Tree </a:t>
            </a:r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Tree Traversal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traverse </a:t>
            </a:r>
            <a:r>
              <a:rPr lang="en-US" dirty="0"/>
              <a:t>(or </a:t>
            </a:r>
            <a:r>
              <a:rPr lang="en-US" dirty="0">
                <a:solidFill>
                  <a:srgbClr val="0070C0"/>
                </a:solidFill>
              </a:rPr>
              <a:t>walk</a:t>
            </a:r>
            <a:r>
              <a:rPr lang="en-US" dirty="0"/>
              <a:t>) the </a:t>
            </a:r>
            <a:r>
              <a:rPr lang="en-US" dirty="0" smtClean="0"/>
              <a:t>tree </a:t>
            </a:r>
            <a:r>
              <a:rPr lang="en-US" dirty="0"/>
              <a:t>is to visit each node in the tree exactly once</a:t>
            </a:r>
          </a:p>
          <a:p>
            <a:pPr lvl="1"/>
            <a:r>
              <a:rPr lang="en-US" dirty="0"/>
              <a:t>Traversal must start at the root node </a:t>
            </a:r>
          </a:p>
          <a:p>
            <a:pPr lvl="2"/>
            <a:r>
              <a:rPr lang="en-US" dirty="0"/>
              <a:t>There is a pointer to the root node of the binary tree</a:t>
            </a:r>
          </a:p>
          <a:p>
            <a:endParaRPr lang="en-US" dirty="0" smtClean="0"/>
          </a:p>
          <a:p>
            <a:r>
              <a:rPr lang="en-US" dirty="0" smtClean="0"/>
              <a:t>Two types of traversals</a:t>
            </a:r>
          </a:p>
          <a:p>
            <a:pPr lvl="1"/>
            <a:r>
              <a:rPr lang="en-US" dirty="0" smtClean="0"/>
              <a:t>Breadth-First Traversal </a:t>
            </a:r>
          </a:p>
          <a:p>
            <a:pPr lvl="1"/>
            <a:r>
              <a:rPr lang="en-US" dirty="0" smtClean="0"/>
              <a:t>Depth-First Traversal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3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Type: Any </a:t>
            </a:r>
            <a:r>
              <a:rPr lang="en-US" dirty="0"/>
              <a:t>type of objects can be stored in a tree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Accessor </a:t>
            </a:r>
            <a:r>
              <a:rPr lang="en-US" dirty="0"/>
              <a:t>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root() </a:t>
            </a:r>
            <a:r>
              <a:rPr lang="en-US" dirty="0"/>
              <a:t>– return the root of the tree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parent(p) </a:t>
            </a:r>
            <a:r>
              <a:rPr lang="en-US" dirty="0"/>
              <a:t>–  return the parent of a node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children(p) </a:t>
            </a:r>
            <a:r>
              <a:rPr lang="en-US" dirty="0"/>
              <a:t>– returns the children of a node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/>
              <a:t>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size() </a:t>
            </a:r>
            <a:r>
              <a:rPr lang="en-US" dirty="0"/>
              <a:t>– returns the number of nodes in the tree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smtClean="0"/>
              <a:t>–  returns </a:t>
            </a:r>
            <a:r>
              <a:rPr lang="en-US" dirty="0"/>
              <a:t>true if the tree is empty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elements() </a:t>
            </a:r>
            <a:r>
              <a:rPr lang="en-US" dirty="0"/>
              <a:t>– returns all elements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isRoot</a:t>
            </a:r>
            <a:r>
              <a:rPr lang="en-US" dirty="0">
                <a:latin typeface="Consolas" panose="020B0609020204030204" pitchFamily="49" charset="0"/>
              </a:rPr>
              <a:t>(p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r>
              <a:rPr lang="en-US" dirty="0" smtClean="0"/>
              <a:t>– returns true if node p is the root  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Tree traversal, Node addition/deletion, create/destroy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 (For Arbitrary Trees)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nodes at a given depth </a:t>
            </a:r>
            <a:r>
              <a:rPr lang="en-US" dirty="0" smtClean="0">
                <a:latin typeface="Consolas" panose="020B0609020204030204" pitchFamily="49" charset="0"/>
              </a:rPr>
              <a:t>d</a:t>
            </a:r>
            <a:r>
              <a:rPr lang="en-US" dirty="0" smtClean="0"/>
              <a:t> are traversed before nodes at </a:t>
            </a:r>
            <a:r>
              <a:rPr lang="en-US" dirty="0" smtClean="0">
                <a:latin typeface="Consolas" panose="020B0609020204030204" pitchFamily="49" charset="0"/>
              </a:rPr>
              <a:t>d+1</a:t>
            </a:r>
          </a:p>
          <a:p>
            <a:r>
              <a:rPr lang="en-US" dirty="0" smtClean="0"/>
              <a:t>Can </a:t>
            </a:r>
            <a:r>
              <a:rPr lang="en-US" dirty="0"/>
              <a:t>be implemented using a queue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Order</a:t>
            </a:r>
            <a:r>
              <a:rPr lang="en-US" dirty="0"/>
              <a:t>:  A B H C D G I E F J 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66" y="2204864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0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</a:t>
            </a:r>
            <a:r>
              <a:rPr lang="en-US" dirty="0" smtClean="0"/>
              <a:t>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queue and push the root node onto the queue</a:t>
            </a:r>
          </a:p>
          <a:p>
            <a:r>
              <a:rPr lang="en-US" dirty="0"/>
              <a:t>While the queue is not empty: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all </a:t>
            </a:r>
            <a:r>
              <a:rPr lang="en-US" dirty="0"/>
              <a:t>of its children of the front node onto the queue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 the </a:t>
            </a:r>
            <a:r>
              <a:rPr lang="en-US" dirty="0"/>
              <a:t>front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96952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Traversal </a:t>
            </a:r>
            <a:r>
              <a:rPr lang="en-US" dirty="0"/>
              <a:t>(For Arbitrary Trees)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Traverse as </a:t>
            </a:r>
            <a:r>
              <a:rPr lang="en-US" dirty="0"/>
              <a:t>much as possible </a:t>
            </a:r>
            <a:r>
              <a:rPr lang="en-US" dirty="0" smtClean="0"/>
              <a:t>along the branch of each </a:t>
            </a:r>
            <a:r>
              <a:rPr lang="en-US" dirty="0"/>
              <a:t>child before going to the next </a:t>
            </a:r>
            <a:r>
              <a:rPr lang="en-US" dirty="0" smtClean="0"/>
              <a:t>sibling</a:t>
            </a:r>
          </a:p>
          <a:p>
            <a:pPr lvl="1"/>
            <a:r>
              <a:rPr lang="en-US" dirty="0"/>
              <a:t>Nodes along one branch of the tree are traversed before </a:t>
            </a:r>
            <a:r>
              <a:rPr lang="en-US" dirty="0" smtClean="0">
                <a:solidFill>
                  <a:srgbClr val="0070C0"/>
                </a:solidFill>
              </a:rPr>
              <a:t>backtracking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Each </a:t>
            </a:r>
            <a:r>
              <a:rPr lang="en-US" dirty="0">
                <a:solidFill>
                  <a:srgbClr val="0070C0"/>
                </a:solidFill>
              </a:rPr>
              <a:t>node</a:t>
            </a:r>
            <a:r>
              <a:rPr lang="en-US" dirty="0"/>
              <a:t> could be </a:t>
            </a:r>
            <a:r>
              <a:rPr lang="en-US" dirty="0">
                <a:solidFill>
                  <a:srgbClr val="0070C0"/>
                </a:solidFill>
              </a:rPr>
              <a:t>visited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multiple times </a:t>
            </a:r>
            <a:r>
              <a:rPr lang="en-US" dirty="0" smtClean="0"/>
              <a:t>in </a:t>
            </a:r>
            <a:r>
              <a:rPr lang="en-US" dirty="0"/>
              <a:t>such a scheme</a:t>
            </a:r>
          </a:p>
          <a:p>
            <a:pPr lvl="1"/>
            <a:r>
              <a:rPr lang="en-US" dirty="0"/>
              <a:t>The first time the node is approached (before any children)</a:t>
            </a:r>
          </a:p>
          <a:p>
            <a:pPr lvl="1"/>
            <a:r>
              <a:rPr lang="en-US" dirty="0"/>
              <a:t>The last time it is approached (after all children)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32" y="3766761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Tree Traversal (Binary Trees)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node in a binary tree, there are three choices</a:t>
            </a:r>
          </a:p>
          <a:p>
            <a:pPr lvl="1"/>
            <a:r>
              <a:rPr lang="en-US" dirty="0"/>
              <a:t>Visit the node </a:t>
            </a:r>
            <a:r>
              <a:rPr lang="en-US" dirty="0" smtClean="0"/>
              <a:t>first</a:t>
            </a:r>
            <a:endParaRPr lang="en-US" dirty="0"/>
          </a:p>
          <a:p>
            <a:pPr lvl="1"/>
            <a:r>
              <a:rPr lang="en-US" dirty="0" smtClean="0"/>
              <a:t>Visit </a:t>
            </a:r>
            <a:r>
              <a:rPr lang="en-US" dirty="0"/>
              <a:t>the </a:t>
            </a:r>
            <a:r>
              <a:rPr lang="en-US" dirty="0" smtClean="0"/>
              <a:t>one of the subtrees first</a:t>
            </a:r>
          </a:p>
          <a:p>
            <a:pPr lvl="1"/>
            <a:r>
              <a:rPr lang="en-US" dirty="0" smtClean="0"/>
              <a:t>Visit the both the subtrees first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choices lead to three commonly used traversals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Inorder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traversal: </a:t>
            </a:r>
            <a:r>
              <a:rPr lang="en-US" dirty="0" smtClean="0"/>
              <a:t>(Left subtree) </a:t>
            </a:r>
            <a:r>
              <a:rPr lang="en-US" dirty="0" smtClean="0">
                <a:solidFill>
                  <a:srgbClr val="0070C0"/>
                </a:solidFill>
              </a:rPr>
              <a:t>visit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Root</a:t>
            </a:r>
            <a:r>
              <a:rPr lang="en-US" dirty="0" smtClean="0"/>
              <a:t> (Right subtree)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Preorder </a:t>
            </a:r>
            <a:r>
              <a:rPr lang="en-US" dirty="0" smtClean="0">
                <a:solidFill>
                  <a:srgbClr val="0070C0"/>
                </a:solidFill>
              </a:rPr>
              <a:t>traversal: visit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Root</a:t>
            </a:r>
            <a:r>
              <a:rPr lang="en-US" dirty="0" smtClean="0"/>
              <a:t> (Left subtree)  (Right subtree) 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Postorder</a:t>
            </a:r>
            <a:r>
              <a:rPr lang="en-US" dirty="0" smtClean="0">
                <a:solidFill>
                  <a:srgbClr val="0070C0"/>
                </a:solidFill>
              </a:rPr>
              <a:t> traversal: </a:t>
            </a:r>
            <a:r>
              <a:rPr lang="en-US" dirty="0" smtClean="0"/>
              <a:t>(Left subtree) (Right subtree) </a:t>
            </a:r>
            <a:r>
              <a:rPr lang="en-US" dirty="0" smtClean="0">
                <a:solidFill>
                  <a:srgbClr val="0070C0"/>
                </a:solidFill>
              </a:rPr>
              <a:t>visit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Root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Traverse </a:t>
            </a:r>
            <a:r>
              <a:rPr lang="en-US" dirty="0"/>
              <a:t>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Visit </a:t>
            </a:r>
            <a:r>
              <a:rPr lang="en-US" dirty="0"/>
              <a:t>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Traverse </a:t>
            </a:r>
            <a:r>
              <a:rPr lang="en-US" dirty="0"/>
              <a:t>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26" name="Picture 25" descr="in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6104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13862" y="558966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latin typeface="+mn-lt"/>
                <a:cs typeface="Arial" charset="0"/>
              </a:rPr>
              <a:t>A, B, C, D, E, F, G, H, I, </a:t>
            </a:r>
            <a:r>
              <a:rPr lang="en-US" altLang="en-US" sz="2000" dirty="0" smtClean="0">
                <a:latin typeface="+mn-lt"/>
                <a:cs typeface="Arial" charset="0"/>
              </a:rPr>
              <a:t>J</a:t>
            </a:r>
            <a:endParaRPr lang="en-US" altLang="en-US" sz="20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Traverse </a:t>
            </a:r>
            <a:r>
              <a:rPr lang="en-US" dirty="0"/>
              <a:t>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Visit </a:t>
            </a:r>
            <a:r>
              <a:rPr lang="en-US" dirty="0"/>
              <a:t>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Traverse </a:t>
            </a:r>
            <a:r>
              <a:rPr lang="en-US" dirty="0"/>
              <a:t>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[</a:t>
            </a:r>
            <a:r>
              <a:rPr lang="en-US" dirty="0" smtClean="0">
                <a:solidFill>
                  <a:srgbClr val="0070C0"/>
                </a:solidFill>
              </a:rPr>
              <a:t>Left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en-US" dirty="0" smtClean="0"/>
              <a:t>] + [</a:t>
            </a:r>
            <a:r>
              <a:rPr lang="en-US" dirty="0" smtClean="0">
                <a:solidFill>
                  <a:srgbClr val="0070C0"/>
                </a:solidFill>
              </a:rPr>
              <a:t>Left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A * B) + [(</a:t>
            </a:r>
            <a:r>
              <a:rPr lang="en-US" dirty="0" smtClean="0">
                <a:solidFill>
                  <a:srgbClr val="0070C0"/>
                </a:solidFill>
              </a:rPr>
              <a:t>Left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r>
              <a:rPr lang="en-US" dirty="0" smtClean="0"/>
              <a:t>) + 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A * B) + [(C * D) + E</a:t>
            </a:r>
            <a:r>
              <a:rPr lang="en-US" dirty="0"/>
              <a:t>]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1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</a:t>
            </a:r>
            <a:r>
              <a:rPr lang="en-US" dirty="0" smtClean="0"/>
              <a:t>Traversal 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 smtClean="0">
                <a:latin typeface="Consolas" panose="020B0609020204030204" pitchFamily="49" charset="0"/>
              </a:rPr>
              <a:t>(Node </a:t>
            </a:r>
            <a:r>
              <a:rPr lang="en-US" sz="1800" dirty="0">
                <a:latin typeface="Consolas" panose="020B0609020204030204" pitchFamily="49" charset="0"/>
              </a:rPr>
              <a:t>*p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if </a:t>
            </a:r>
            <a:r>
              <a:rPr lang="en-US" sz="1800" dirty="0">
                <a:latin typeface="Consolas" panose="020B0609020204030204" pitchFamily="49" charset="0"/>
              </a:rPr>
              <a:t>(p != NULL)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 smtClean="0">
                <a:latin typeface="Consolas" panose="020B0609020204030204" pitchFamily="49" charset="0"/>
              </a:rPr>
              <a:t>(p-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 smtClean="0">
                <a:latin typeface="Consolas" panose="020B0609020204030204" pitchFamily="49" charset="0"/>
              </a:rPr>
              <a:t>leftChild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&lt;&lt; p-&gt;info &lt;&lt; " ";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 smtClean="0">
                <a:latin typeface="Consolas" panose="020B0609020204030204" pitchFamily="49" charset="0"/>
              </a:rPr>
              <a:t>(p-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 smtClean="0">
                <a:latin typeface="Consolas" panose="020B0609020204030204" pitchFamily="49" charset="0"/>
              </a:rPr>
              <a:t>rightChild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latin typeface="Consolas" panose="020B0609020204030204" pitchFamily="49" charset="0"/>
              </a:rPr>
              <a:t>oid 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. . .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 smtClean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+ </a:t>
            </a:r>
            <a:r>
              <a:rPr lang="en-US" dirty="0" smtClean="0"/>
              <a:t>[ * </a:t>
            </a:r>
            <a:r>
              <a:rPr lang="en-US" dirty="0" smtClean="0">
                <a:solidFill>
                  <a:srgbClr val="0070C0"/>
                </a:solidFill>
              </a:rPr>
              <a:t>Left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</a:t>
            </a:r>
            <a:r>
              <a:rPr lang="en-US" dirty="0" smtClean="0"/>
              <a:t>[+ </a:t>
            </a:r>
            <a:r>
              <a:rPr lang="en-US" dirty="0" smtClean="0">
                <a:solidFill>
                  <a:srgbClr val="0070C0"/>
                </a:solidFill>
              </a:rPr>
              <a:t>Left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+ ( * AB</a:t>
            </a:r>
            <a:r>
              <a:rPr lang="en-US" dirty="0"/>
              <a:t>) [+ </a:t>
            </a:r>
            <a:r>
              <a:rPr lang="en-US" dirty="0" smtClean="0"/>
              <a:t>* </a:t>
            </a:r>
            <a:r>
              <a:rPr lang="en-US" dirty="0" smtClean="0">
                <a:solidFill>
                  <a:srgbClr val="0070C0"/>
                </a:solidFill>
              </a:rPr>
              <a:t>Left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E]</a:t>
            </a:r>
          </a:p>
          <a:p>
            <a:pPr lvl="1"/>
            <a:r>
              <a:rPr lang="en-US" dirty="0"/>
              <a:t>+*AB + *C D 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8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Traversal 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 smtClean="0">
                <a:latin typeface="Consolas" panose="020B0609020204030204" pitchFamily="49" charset="0"/>
              </a:rPr>
              <a:t>(Node </a:t>
            </a:r>
            <a:r>
              <a:rPr lang="en-US" sz="1800" dirty="0">
                <a:latin typeface="Consolas" panose="020B0609020204030204" pitchFamily="49" charset="0"/>
              </a:rPr>
              <a:t>*p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if </a:t>
            </a:r>
            <a:r>
              <a:rPr lang="en-US" sz="1800" dirty="0">
                <a:latin typeface="Consolas" panose="020B0609020204030204" pitchFamily="49" charset="0"/>
              </a:rPr>
              <a:t>(p != NULL)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&lt;&lt; p-&gt;info &lt;&lt; " ";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 smtClean="0">
                <a:latin typeface="Consolas" panose="020B0609020204030204" pitchFamily="49" charset="0"/>
              </a:rPr>
              <a:t>leftChild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 smtClean="0">
                <a:latin typeface="Consolas" panose="020B0609020204030204" pitchFamily="49" charset="0"/>
              </a:rPr>
              <a:t>(p-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 smtClean="0">
                <a:latin typeface="Consolas" panose="020B0609020204030204" pitchFamily="49" charset="0"/>
              </a:rPr>
              <a:t>rightChild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latin typeface="Consolas" panose="020B0609020204030204" pitchFamily="49" charset="0"/>
              </a:rPr>
              <a:t>oid 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. . .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 smtClean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Traverse </a:t>
            </a:r>
            <a:r>
              <a:rPr lang="en-US" dirty="0"/>
              <a:t>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</a:t>
            </a:r>
            <a:r>
              <a:rPr lang="en-US" dirty="0" smtClean="0"/>
              <a:t>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endParaRPr lang="en-US" u="sng" dirty="0" smtClean="0"/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+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*]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+] +</a:t>
            </a:r>
          </a:p>
          <a:p>
            <a:pPr lvl="1"/>
            <a:r>
              <a:rPr lang="en-US" dirty="0"/>
              <a:t>(AB*)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 E + ]+</a:t>
            </a:r>
          </a:p>
          <a:p>
            <a:pPr lvl="1"/>
            <a:r>
              <a:rPr lang="en-US" dirty="0"/>
              <a:t>(AB*) [C D * E + ]+</a:t>
            </a:r>
          </a:p>
          <a:p>
            <a:pPr lvl="1"/>
            <a:r>
              <a:rPr lang="en-US" dirty="0"/>
              <a:t>AB* C D * E + +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6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</a:p>
          <a:p>
            <a:r>
              <a:rPr lang="en-US" dirty="0" smtClean="0"/>
              <a:t>Linked list based storage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 smtClean="0">
                <a:latin typeface="Consolas" panose="020B0609020204030204" pitchFamily="49" charset="0"/>
              </a:rPr>
              <a:t>(Node </a:t>
            </a:r>
            <a:r>
              <a:rPr lang="en-US" sz="1800" dirty="0">
                <a:latin typeface="Consolas" panose="020B0609020204030204" pitchFamily="49" charset="0"/>
              </a:rPr>
              <a:t>*p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if </a:t>
            </a:r>
            <a:r>
              <a:rPr lang="en-US" sz="1800" dirty="0">
                <a:latin typeface="Consolas" panose="020B0609020204030204" pitchFamily="49" charset="0"/>
              </a:rPr>
              <a:t>(p != NULL)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 smtClean="0">
                <a:latin typeface="Consolas" panose="020B0609020204030204" pitchFamily="49" charset="0"/>
              </a:rPr>
              <a:t>(p-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 smtClean="0">
                <a:latin typeface="Consolas" panose="020B0609020204030204" pitchFamily="49" charset="0"/>
              </a:rPr>
              <a:t>leftChild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 smtClean="0">
                <a:latin typeface="Consolas" panose="020B0609020204030204" pitchFamily="49" charset="0"/>
              </a:rPr>
              <a:t>(p-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 smtClean="0">
                <a:latin typeface="Consolas" panose="020B0609020204030204" pitchFamily="49" charset="0"/>
              </a:rPr>
              <a:t>rightChild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latin typeface="Consolas" panose="020B0609020204030204" pitchFamily="49" charset="0"/>
              </a:rPr>
              <a:t>oid 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. . .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 smtClean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a Directory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directory structure presented on the </a:t>
            </a:r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Which traversal should be used?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6" descr="C:\Users\dwharder\Desktop\b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9" y="2564904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588" y="2202904"/>
            <a:ext cx="194386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bin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local/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</a:rPr>
              <a:t>adm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cron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log/</a:t>
            </a:r>
          </a:p>
        </p:txBody>
      </p:sp>
    </p:spTree>
    <p:extLst>
      <p:ext uri="{BB962C8B-B14F-4D97-AF65-F5344CB8AC3E}">
        <p14:creationId xmlns:p14="http://schemas.microsoft.com/office/powerpoint/2010/main" val="36036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16-Tree </a:t>
            </a:r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Expression Tree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algebraic expression has </a:t>
            </a:r>
            <a:r>
              <a:rPr lang="en-US" dirty="0"/>
              <a:t>an inherent tree-like structure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0070C0"/>
                </a:solidFill>
              </a:rPr>
              <a:t>expression tree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 tree </a:t>
            </a:r>
            <a:r>
              <a:rPr lang="en-US" dirty="0"/>
              <a:t>in </a:t>
            </a:r>
            <a:r>
              <a:rPr lang="en-US" dirty="0" smtClean="0"/>
              <a:t>which </a:t>
            </a:r>
            <a:endParaRPr lang="en-US" dirty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parentheses</a:t>
            </a:r>
            <a:r>
              <a:rPr lang="en-US" dirty="0"/>
              <a:t> in the expression </a:t>
            </a:r>
            <a:r>
              <a:rPr lang="en-US" dirty="0">
                <a:solidFill>
                  <a:srgbClr val="0070C0"/>
                </a:solidFill>
              </a:rPr>
              <a:t>do not </a:t>
            </a:r>
            <a:r>
              <a:rPr lang="en-US" dirty="0" smtClean="0">
                <a:solidFill>
                  <a:srgbClr val="0070C0"/>
                </a:solidFill>
              </a:rPr>
              <a:t>appear</a:t>
            </a:r>
          </a:p>
          <a:p>
            <a:pPr lvl="2"/>
            <a:r>
              <a:rPr lang="en-US" dirty="0" smtClean="0"/>
              <a:t>Tree representation captures the intent of parenthesis</a:t>
            </a:r>
            <a:endParaRPr lang="en-US" dirty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leaves</a:t>
            </a:r>
            <a:r>
              <a:rPr lang="en-US" dirty="0"/>
              <a:t> are the </a:t>
            </a: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constants</a:t>
            </a:r>
            <a:r>
              <a:rPr lang="en-US" dirty="0"/>
              <a:t> in the </a:t>
            </a:r>
            <a:r>
              <a:rPr lang="en-US" dirty="0" smtClean="0"/>
              <a:t>expression</a:t>
            </a:r>
            <a:endParaRPr lang="en-US" dirty="0"/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non-leaf</a:t>
            </a:r>
            <a:r>
              <a:rPr lang="en-US" dirty="0"/>
              <a:t> nodes are the </a:t>
            </a:r>
            <a:r>
              <a:rPr lang="en-US" dirty="0">
                <a:solidFill>
                  <a:srgbClr val="0070C0"/>
                </a:solidFill>
              </a:rPr>
              <a:t>operators</a:t>
            </a:r>
            <a:r>
              <a:rPr lang="en-US" dirty="0"/>
              <a:t> in the </a:t>
            </a:r>
            <a:r>
              <a:rPr lang="en-US" dirty="0" smtClean="0"/>
              <a:t>expression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Binary operator </a:t>
            </a:r>
            <a:r>
              <a:rPr lang="en-US" dirty="0" smtClean="0"/>
              <a:t>has two </a:t>
            </a:r>
            <a:r>
              <a:rPr lang="en-US" dirty="0"/>
              <a:t>non-empty </a:t>
            </a:r>
            <a:r>
              <a:rPr lang="en-US" dirty="0" smtClean="0"/>
              <a:t>subtrees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Unary </a:t>
            </a:r>
            <a:r>
              <a:rPr lang="en-US" dirty="0">
                <a:solidFill>
                  <a:srgbClr val="0070C0"/>
                </a:solidFill>
              </a:rPr>
              <a:t>operator </a:t>
            </a:r>
            <a:r>
              <a:rPr lang="en-US" dirty="0"/>
              <a:t>has one non-empty </a:t>
            </a:r>
            <a:r>
              <a:rPr lang="en-US" dirty="0" smtClean="0"/>
              <a:t>subtree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929387" y="4583806"/>
            <a:ext cx="2890763" cy="1725725"/>
            <a:chOff x="2341" y="2207"/>
            <a:chExt cx="1322" cy="99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2341" y="2207"/>
              <a:ext cx="773" cy="455"/>
              <a:chOff x="2245" y="1026"/>
              <a:chExt cx="1088" cy="680"/>
            </a:xfrm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653" y="102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+</a:t>
                </a: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3061" y="1434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+mn-lt"/>
                  </a:rPr>
                  <a:t>-</a:t>
                </a:r>
              </a:p>
            </p:txBody>
          </p:sp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2245" y="1434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3</a:t>
                </a:r>
              </a:p>
            </p:txBody>
          </p:sp>
          <p:cxnSp>
            <p:nvCxnSpPr>
              <p:cNvPr id="44" name="AutoShape 66"/>
              <p:cNvCxnSpPr>
                <a:cxnSpLocks noChangeShapeType="1"/>
                <a:stCxn id="41" idx="5"/>
                <a:endCxn id="42" idx="1"/>
              </p:cNvCxnSpPr>
              <p:nvPr/>
            </p:nvCxnSpPr>
            <p:spPr bwMode="auto">
              <a:xfrm>
                <a:off x="2885" y="1258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67"/>
              <p:cNvCxnSpPr>
                <a:cxnSpLocks noChangeShapeType="1"/>
                <a:stCxn id="41" idx="3"/>
                <a:endCxn id="43" idx="7"/>
              </p:cNvCxnSpPr>
              <p:nvPr/>
            </p:nvCxnSpPr>
            <p:spPr bwMode="auto">
              <a:xfrm flipH="1">
                <a:off x="2477" y="1258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670" y="2750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*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9" y="3022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5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81" y="3022"/>
              <a:ext cx="193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4</a:t>
              </a:r>
            </a:p>
          </p:txBody>
        </p:sp>
        <p:cxnSp>
          <p:nvCxnSpPr>
            <p:cNvPr id="31" name="AutoShape 71"/>
            <p:cNvCxnSpPr>
              <a:cxnSpLocks noChangeShapeType="1"/>
              <a:stCxn id="28" idx="5"/>
              <a:endCxn id="29" idx="1"/>
            </p:cNvCxnSpPr>
            <p:nvPr/>
          </p:nvCxnSpPr>
          <p:spPr bwMode="auto">
            <a:xfrm flipH="1">
              <a:off x="2817" y="2905"/>
              <a:ext cx="1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72"/>
            <p:cNvCxnSpPr>
              <a:cxnSpLocks noChangeShapeType="1"/>
              <a:stCxn id="28" idx="3"/>
              <a:endCxn id="30" idx="7"/>
            </p:cNvCxnSpPr>
            <p:nvPr/>
          </p:nvCxnSpPr>
          <p:spPr bwMode="auto">
            <a:xfrm flipH="1">
              <a:off x="2545" y="2905"/>
              <a:ext cx="15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3016" y="2749"/>
              <a:ext cx="647" cy="454"/>
              <a:chOff x="3322" y="2795"/>
              <a:chExt cx="647" cy="454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3470" y="2795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+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776" y="3067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6</a:t>
                </a:r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3322" y="3067"/>
                <a:ext cx="193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r" rtl="1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+mn-lt"/>
                  </a:rPr>
                  <a:t>9</a:t>
                </a:r>
              </a:p>
            </p:txBody>
          </p:sp>
          <p:cxnSp>
            <p:nvCxnSpPr>
              <p:cNvPr id="39" name="AutoShape 77"/>
              <p:cNvCxnSpPr>
                <a:cxnSpLocks noChangeShapeType="1"/>
                <a:stCxn id="36" idx="5"/>
                <a:endCxn id="37" idx="1"/>
              </p:cNvCxnSpPr>
              <p:nvPr/>
            </p:nvCxnSpPr>
            <p:spPr bwMode="auto">
              <a:xfrm>
                <a:off x="3635" y="2950"/>
                <a:ext cx="169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78"/>
              <p:cNvCxnSpPr>
                <a:cxnSpLocks noChangeShapeType="1"/>
                <a:stCxn id="36" idx="3"/>
                <a:endCxn id="38" idx="7"/>
              </p:cNvCxnSpPr>
              <p:nvPr/>
            </p:nvCxnSpPr>
            <p:spPr bwMode="auto">
              <a:xfrm flipH="1">
                <a:off x="3487" y="2950"/>
                <a:ext cx="11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4" name="AutoShape 79"/>
            <p:cNvCxnSpPr>
              <a:cxnSpLocks noChangeShapeType="1"/>
              <a:stCxn id="42" idx="3"/>
              <a:endCxn id="28" idx="7"/>
            </p:cNvCxnSpPr>
            <p:nvPr/>
          </p:nvCxnSpPr>
          <p:spPr bwMode="auto">
            <a:xfrm flipH="1">
              <a:off x="2835" y="2632"/>
              <a:ext cx="107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80"/>
            <p:cNvCxnSpPr>
              <a:cxnSpLocks noChangeShapeType="1"/>
              <a:stCxn id="42" idx="5"/>
              <a:endCxn id="36" idx="1"/>
            </p:cNvCxnSpPr>
            <p:nvPr/>
          </p:nvCxnSpPr>
          <p:spPr bwMode="auto">
            <a:xfrm>
              <a:off x="3079" y="2632"/>
              <a:ext cx="113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95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latin typeface="Consolas" panose="020B0609020204030204" pitchFamily="49" charset="0"/>
              </a:rPr>
              <a:t>(not </a:t>
            </a:r>
            <a:r>
              <a:rPr lang="en-US" sz="16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2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3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(the next symbol in the expression is an operand)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4    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5       create a node for the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6 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the reference to the created node onto the stack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7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8  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</a:rPr>
              <a:t>(the </a:t>
            </a:r>
            <a:r>
              <a:rPr lang="en-US" sz="1600" dirty="0">
                <a:latin typeface="Consolas" panose="020B0609020204030204" pitchFamily="49" charset="0"/>
              </a:rPr>
              <a:t>next symbol in the expression is a binary operator)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    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10   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create a node for the operator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11   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from the stack a reference to an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12     </a:t>
            </a:r>
            <a:r>
              <a:rPr lang="en-US" sz="1600" dirty="0" smtClean="0">
                <a:latin typeface="Consolas" panose="020B0609020204030204" pitchFamily="49" charset="0"/>
              </a:rPr>
              <a:t> make </a:t>
            </a:r>
            <a:r>
              <a:rPr lang="en-US" sz="1600" dirty="0">
                <a:latin typeface="Consolas" panose="020B0609020204030204" pitchFamily="49" charset="0"/>
              </a:rPr>
              <a:t>the operand the right subtree of the operator node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13   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from the stack a reference to an operand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14     </a:t>
            </a:r>
            <a:r>
              <a:rPr lang="en-US" sz="1600" dirty="0" smtClean="0">
                <a:latin typeface="Consolas" panose="020B0609020204030204" pitchFamily="49" charset="0"/>
              </a:rPr>
              <a:t> make </a:t>
            </a:r>
            <a:r>
              <a:rPr lang="en-US" sz="1600" dirty="0">
                <a:latin typeface="Consolas" panose="020B0609020204030204" pitchFamily="49" charset="0"/>
              </a:rPr>
              <a:t>the operand the left subtree of the operator node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15   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the reference to the operator node onto the stack 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16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17 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</a:rPr>
              <a:t>(not </a:t>
            </a:r>
            <a:r>
              <a:rPr lang="en-US" sz="14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</a:t>
            </a:r>
            <a:r>
              <a:rPr lang="en-US" sz="1400" dirty="0" smtClean="0">
                <a:latin typeface="Consolas" panose="020B0609020204030204" pitchFamily="49" charset="0"/>
              </a:rPr>
              <a:t>is </a:t>
            </a:r>
            <a:r>
              <a:rPr lang="en-US" sz="1400" dirty="0">
                <a:latin typeface="Consolas" panose="020B0609020204030204" pitchFamily="49" charset="0"/>
              </a:rPr>
              <a:t>an operand)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</a:t>
            </a:r>
            <a:r>
              <a:rPr lang="en-US" sz="1400" dirty="0">
                <a:latin typeface="Consolas" panose="020B0609020204030204" pitchFamily="49" charset="0"/>
              </a:rPr>
              <a:t>a node for the operand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</a:t>
            </a:r>
            <a:r>
              <a:rPr lang="en-US" sz="1400" dirty="0" smtClean="0">
                <a:latin typeface="Consolas" panose="020B0609020204030204" pitchFamily="49" charset="0"/>
              </a:rPr>
              <a:t>to the created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</a:rPr>
              <a:t>(the </a:t>
            </a:r>
            <a:r>
              <a:rPr lang="en-US" sz="1400" dirty="0">
                <a:latin typeface="Consolas" panose="020B0609020204030204" pitchFamily="49" charset="0"/>
              </a:rPr>
              <a:t>next symbol </a:t>
            </a:r>
            <a:r>
              <a:rPr lang="en-US" sz="1400" dirty="0" smtClean="0">
                <a:latin typeface="Consolas" panose="020B0609020204030204" pitchFamily="49" charset="0"/>
              </a:rPr>
              <a:t>is a binary operator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an operator node;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operant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right subtree 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operand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left </a:t>
            </a:r>
            <a:r>
              <a:rPr lang="en-US" sz="1400" dirty="0" smtClean="0">
                <a:latin typeface="Consolas" panose="020B0609020204030204" pitchFamily="49" charset="0"/>
              </a:rPr>
              <a:t>subtree 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the operator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b + c d e + * </a:t>
            </a:r>
            <a:r>
              <a:rPr lang="pt-BR" b="1" dirty="0" smtClean="0">
                <a:solidFill>
                  <a:srgbClr val="0070C0"/>
                </a:solidFill>
              </a:rPr>
              <a:t>*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208325" y="4560245"/>
            <a:ext cx="2611825" cy="167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9551" y="1529898"/>
            <a:ext cx="5837453" cy="13950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</a:rPr>
              <a:t>(not </a:t>
            </a:r>
            <a:r>
              <a:rPr lang="en-US" sz="14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</a:t>
            </a:r>
            <a:r>
              <a:rPr lang="en-US" sz="1400" dirty="0" smtClean="0">
                <a:latin typeface="Consolas" panose="020B0609020204030204" pitchFamily="49" charset="0"/>
              </a:rPr>
              <a:t>is </a:t>
            </a:r>
            <a:r>
              <a:rPr lang="en-US" sz="1400" dirty="0">
                <a:latin typeface="Consolas" panose="020B0609020204030204" pitchFamily="49" charset="0"/>
              </a:rPr>
              <a:t>an operand)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</a:t>
            </a:r>
            <a:r>
              <a:rPr lang="en-US" sz="1400" dirty="0">
                <a:latin typeface="Consolas" panose="020B0609020204030204" pitchFamily="49" charset="0"/>
              </a:rPr>
              <a:t>a node for the operand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</a:t>
            </a:r>
            <a:r>
              <a:rPr lang="en-US" sz="1400" dirty="0" smtClean="0">
                <a:latin typeface="Consolas" panose="020B0609020204030204" pitchFamily="49" charset="0"/>
              </a:rPr>
              <a:t>to the created node onto </a:t>
            </a:r>
            <a:r>
              <a:rPr lang="en-US" sz="1400" dirty="0">
                <a:latin typeface="Consolas" panose="020B0609020204030204" pitchFamily="49" charset="0"/>
              </a:rPr>
              <a:t>the stack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</a:rPr>
              <a:t>(the </a:t>
            </a:r>
            <a:r>
              <a:rPr lang="en-US" sz="1400" dirty="0">
                <a:latin typeface="Consolas" panose="020B0609020204030204" pitchFamily="49" charset="0"/>
              </a:rPr>
              <a:t>next symbol </a:t>
            </a:r>
            <a:r>
              <a:rPr lang="en-US" sz="1400" dirty="0" smtClean="0">
                <a:latin typeface="Consolas" panose="020B0609020204030204" pitchFamily="49" charset="0"/>
              </a:rPr>
              <a:t>is a binary operator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an operator node;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operant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right subtree 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operand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left </a:t>
            </a:r>
            <a:r>
              <a:rPr lang="en-US" sz="1400" dirty="0" smtClean="0">
                <a:latin typeface="Consolas" panose="020B0609020204030204" pitchFamily="49" charset="0"/>
              </a:rPr>
              <a:t>subtree 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the operator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b + c d e + * </a:t>
            </a:r>
            <a:r>
              <a:rPr lang="pt-BR" b="1" dirty="0" smtClean="0">
                <a:solidFill>
                  <a:srgbClr val="0070C0"/>
                </a:solidFill>
              </a:rPr>
              <a:t>*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8" name="Imag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767" y="4077072"/>
            <a:ext cx="2779912" cy="20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</a:rPr>
              <a:t>(not </a:t>
            </a:r>
            <a:r>
              <a:rPr lang="en-US" sz="14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</a:t>
            </a:r>
            <a:r>
              <a:rPr lang="en-US" sz="1400" dirty="0" smtClean="0">
                <a:latin typeface="Consolas" panose="020B0609020204030204" pitchFamily="49" charset="0"/>
              </a:rPr>
              <a:t>is </a:t>
            </a:r>
            <a:r>
              <a:rPr lang="en-US" sz="1400" dirty="0">
                <a:latin typeface="Consolas" panose="020B0609020204030204" pitchFamily="49" charset="0"/>
              </a:rPr>
              <a:t>an operand)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</a:t>
            </a:r>
            <a:r>
              <a:rPr lang="en-US" sz="1400" dirty="0">
                <a:latin typeface="Consolas" panose="020B0609020204030204" pitchFamily="49" charset="0"/>
              </a:rPr>
              <a:t>a node for the operand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</a:t>
            </a:r>
            <a:r>
              <a:rPr lang="en-US" sz="1400" dirty="0" smtClean="0">
                <a:latin typeface="Consolas" panose="020B0609020204030204" pitchFamily="49" charset="0"/>
              </a:rPr>
              <a:t>to the created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if(the </a:t>
            </a:r>
            <a:r>
              <a:rPr lang="en-US" sz="1400" dirty="0">
                <a:latin typeface="Consolas" panose="020B0609020204030204" pitchFamily="49" charset="0"/>
              </a:rPr>
              <a:t>next symbol </a:t>
            </a:r>
            <a:r>
              <a:rPr lang="en-US" sz="1400" dirty="0" smtClean="0">
                <a:latin typeface="Consolas" panose="020B0609020204030204" pitchFamily="49" charset="0"/>
              </a:rPr>
              <a:t>is a binary operator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an operator node;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operant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right subtree 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operand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left </a:t>
            </a:r>
            <a:r>
              <a:rPr lang="en-US" sz="1400" dirty="0" smtClean="0">
                <a:latin typeface="Consolas" panose="020B0609020204030204" pitchFamily="49" charset="0"/>
              </a:rPr>
              <a:t>subtree 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the operator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b + c d e + * </a:t>
            </a:r>
            <a:r>
              <a:rPr lang="pt-BR" b="1" dirty="0" smtClean="0">
                <a:solidFill>
                  <a:srgbClr val="0070C0"/>
                </a:solidFill>
              </a:rPr>
              <a:t>*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9" name="Imag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177" y="4103989"/>
            <a:ext cx="3727277" cy="213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39551" y="1529898"/>
            <a:ext cx="5837453" cy="13950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</a:rPr>
              <a:t>(not </a:t>
            </a:r>
            <a:r>
              <a:rPr lang="en-US" sz="14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</a:t>
            </a:r>
            <a:r>
              <a:rPr lang="en-US" sz="1400" dirty="0" smtClean="0">
                <a:latin typeface="Consolas" panose="020B0609020204030204" pitchFamily="49" charset="0"/>
              </a:rPr>
              <a:t>is </a:t>
            </a:r>
            <a:r>
              <a:rPr lang="en-US" sz="1400" dirty="0">
                <a:latin typeface="Consolas" panose="020B0609020204030204" pitchFamily="49" charset="0"/>
              </a:rPr>
              <a:t>an operand)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</a:t>
            </a:r>
            <a:r>
              <a:rPr lang="en-US" sz="1400" dirty="0">
                <a:latin typeface="Consolas" panose="020B0609020204030204" pitchFamily="49" charset="0"/>
              </a:rPr>
              <a:t>a node for the operand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</a:t>
            </a:r>
            <a:r>
              <a:rPr lang="en-US" sz="1400" dirty="0" smtClean="0">
                <a:latin typeface="Consolas" panose="020B0609020204030204" pitchFamily="49" charset="0"/>
              </a:rPr>
              <a:t>to the created node onto </a:t>
            </a:r>
            <a:r>
              <a:rPr lang="en-US" sz="1400" dirty="0">
                <a:latin typeface="Consolas" panose="020B0609020204030204" pitchFamily="49" charset="0"/>
              </a:rPr>
              <a:t>the stack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</a:rPr>
              <a:t>(the </a:t>
            </a:r>
            <a:r>
              <a:rPr lang="en-US" sz="1400" dirty="0">
                <a:latin typeface="Consolas" panose="020B0609020204030204" pitchFamily="49" charset="0"/>
              </a:rPr>
              <a:t>next symbol </a:t>
            </a:r>
            <a:r>
              <a:rPr lang="en-US" sz="1400" dirty="0" smtClean="0">
                <a:latin typeface="Consolas" panose="020B0609020204030204" pitchFamily="49" charset="0"/>
              </a:rPr>
              <a:t>is a binary operator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an operator node;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operant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right subtree 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operand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left </a:t>
            </a:r>
            <a:r>
              <a:rPr lang="en-US" sz="1400" dirty="0" smtClean="0">
                <a:latin typeface="Consolas" panose="020B0609020204030204" pitchFamily="49" charset="0"/>
              </a:rPr>
              <a:t>subtree 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the operator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b + c d e + * </a:t>
            </a:r>
            <a:r>
              <a:rPr lang="pt-BR" b="1" dirty="0" smtClean="0">
                <a:solidFill>
                  <a:srgbClr val="0070C0"/>
                </a:solidFill>
              </a:rPr>
              <a:t>*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8" name="Imag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8972" y="4082504"/>
            <a:ext cx="3837216" cy="215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Example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</a:rPr>
              <a:t>(not </a:t>
            </a:r>
            <a:r>
              <a:rPr lang="en-US" sz="14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</a:t>
            </a:r>
            <a:r>
              <a:rPr lang="en-US" sz="1400" dirty="0" smtClean="0">
                <a:latin typeface="Consolas" panose="020B0609020204030204" pitchFamily="49" charset="0"/>
              </a:rPr>
              <a:t>is </a:t>
            </a:r>
            <a:r>
              <a:rPr lang="en-US" sz="1400" dirty="0">
                <a:latin typeface="Consolas" panose="020B0609020204030204" pitchFamily="49" charset="0"/>
              </a:rPr>
              <a:t>an operand)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</a:t>
            </a:r>
            <a:r>
              <a:rPr lang="en-US" sz="1400" dirty="0">
                <a:latin typeface="Consolas" panose="020B0609020204030204" pitchFamily="49" charset="0"/>
              </a:rPr>
              <a:t>a node for the operand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</a:t>
            </a:r>
            <a:r>
              <a:rPr lang="en-US" sz="1400" dirty="0" smtClean="0">
                <a:latin typeface="Consolas" panose="020B0609020204030204" pitchFamily="49" charset="0"/>
              </a:rPr>
              <a:t>to the created node onto </a:t>
            </a:r>
            <a:r>
              <a:rPr lang="en-US" sz="1400" dirty="0">
                <a:latin typeface="Consolas" panose="020B0609020204030204" pitchFamily="49" charset="0"/>
              </a:rPr>
              <a:t>the stack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</a:rPr>
              <a:t>(the </a:t>
            </a:r>
            <a:r>
              <a:rPr lang="en-US" sz="1400" dirty="0">
                <a:latin typeface="Consolas" panose="020B0609020204030204" pitchFamily="49" charset="0"/>
              </a:rPr>
              <a:t>next symbol </a:t>
            </a:r>
            <a:r>
              <a:rPr lang="en-US" sz="1400" dirty="0" smtClean="0">
                <a:latin typeface="Consolas" panose="020B0609020204030204" pitchFamily="49" charset="0"/>
              </a:rPr>
              <a:t>is a binary operator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an operator node;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operant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right subtree 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operand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left </a:t>
            </a:r>
            <a:r>
              <a:rPr lang="en-US" sz="1400" dirty="0" smtClean="0">
                <a:latin typeface="Consolas" panose="020B0609020204030204" pitchFamily="49" charset="0"/>
              </a:rPr>
              <a:t>subtree 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the operator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b + c d e + * </a:t>
            </a:r>
            <a:r>
              <a:rPr lang="pt-BR" b="1" dirty="0" smtClean="0">
                <a:solidFill>
                  <a:srgbClr val="0070C0"/>
                </a:solidFill>
              </a:rPr>
              <a:t>*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9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4220" y="3501007"/>
            <a:ext cx="4489767" cy="334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16-Tree </a:t>
            </a:r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</a:rPr>
              <a:t>Contiguous Storage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Postfix into Expression Tree – Example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 smtClean="0">
                <a:latin typeface="Consolas" panose="020B0609020204030204" pitchFamily="49" charset="0"/>
              </a:rPr>
              <a:t>(not </a:t>
            </a:r>
            <a:r>
              <a:rPr lang="en-US" sz="1400" dirty="0">
                <a:latin typeface="Consolas" panose="020B0609020204030204" pitchFamily="49" charset="0"/>
              </a:rPr>
              <a:t>the end of the expression)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(the next symbol </a:t>
            </a:r>
            <a:r>
              <a:rPr lang="en-US" sz="1400" dirty="0" smtClean="0">
                <a:latin typeface="Consolas" panose="020B0609020204030204" pitchFamily="49" charset="0"/>
              </a:rPr>
              <a:t>is </a:t>
            </a:r>
            <a:r>
              <a:rPr lang="en-US" sz="1400" dirty="0">
                <a:latin typeface="Consolas" panose="020B0609020204030204" pitchFamily="49" charset="0"/>
              </a:rPr>
              <a:t>an operand)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</a:t>
            </a:r>
            <a:r>
              <a:rPr lang="en-US" sz="1400" dirty="0">
                <a:latin typeface="Consolas" panose="020B0609020204030204" pitchFamily="49" charset="0"/>
              </a:rPr>
              <a:t>a node for the operand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the reference </a:t>
            </a:r>
            <a:r>
              <a:rPr lang="en-US" sz="1400" dirty="0" smtClean="0">
                <a:latin typeface="Consolas" panose="020B0609020204030204" pitchFamily="49" charset="0"/>
              </a:rPr>
              <a:t>to the created node onto </a:t>
            </a:r>
            <a:r>
              <a:rPr lang="en-US" sz="1400" dirty="0">
                <a:latin typeface="Consolas" panose="020B0609020204030204" pitchFamily="49" charset="0"/>
              </a:rPr>
              <a:t>the stack 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latin typeface="Consolas" panose="020B0609020204030204" pitchFamily="49" charset="0"/>
              </a:rPr>
              <a:t>(the </a:t>
            </a:r>
            <a:r>
              <a:rPr lang="en-US" sz="1400" dirty="0">
                <a:latin typeface="Consolas" panose="020B0609020204030204" pitchFamily="49" charset="0"/>
              </a:rPr>
              <a:t>next symbol </a:t>
            </a:r>
            <a:r>
              <a:rPr lang="en-US" sz="1400" dirty="0" smtClean="0">
                <a:latin typeface="Consolas" panose="020B0609020204030204" pitchFamily="49" charset="0"/>
              </a:rPr>
              <a:t>is a binary operator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{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create an operator node;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operant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right subtree 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latin typeface="Consolas" panose="020B0609020204030204" pitchFamily="49" charset="0"/>
              </a:rPr>
              <a:t> operand from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make </a:t>
            </a:r>
            <a:r>
              <a:rPr lang="en-US" sz="1400" dirty="0">
                <a:latin typeface="Consolas" panose="020B0609020204030204" pitchFamily="49" charset="0"/>
              </a:rPr>
              <a:t>the operand the left </a:t>
            </a:r>
            <a:r>
              <a:rPr lang="en-US" sz="1400" dirty="0" smtClean="0">
                <a:latin typeface="Consolas" panose="020B0609020204030204" pitchFamily="49" charset="0"/>
              </a:rPr>
              <a:t>subtree 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 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 smtClean="0">
                <a:latin typeface="Consolas" panose="020B0609020204030204" pitchFamily="49" charset="0"/>
              </a:rPr>
              <a:t> the operator node onto </a:t>
            </a:r>
            <a:r>
              <a:rPr lang="en-US" sz="1400" dirty="0">
                <a:latin typeface="Consolas" panose="020B0609020204030204" pitchFamily="49" charset="0"/>
              </a:rPr>
              <a:t>the </a:t>
            </a:r>
            <a:r>
              <a:rPr lang="en-US" sz="1400" dirty="0" smtClean="0">
                <a:latin typeface="Consolas" panose="020B0609020204030204" pitchFamily="49" charset="0"/>
              </a:rPr>
              <a:t>stack;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520701" y="2449730"/>
            <a:ext cx="21557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</a:p>
          <a:p>
            <a:r>
              <a:rPr lang="pt-BR" b="1" dirty="0" smtClean="0">
                <a:solidFill>
                  <a:srgbClr val="0070C0"/>
                </a:solidFill>
              </a:rPr>
              <a:t>a </a:t>
            </a:r>
            <a:r>
              <a:rPr lang="pt-BR" b="1" dirty="0">
                <a:solidFill>
                  <a:srgbClr val="0070C0"/>
                </a:solidFill>
              </a:rPr>
              <a:t>b + c d e + * </a:t>
            </a:r>
            <a:r>
              <a:rPr lang="pt-BR" b="1" dirty="0" smtClean="0">
                <a:solidFill>
                  <a:srgbClr val="0070C0"/>
                </a:solidFill>
              </a:rPr>
              <a:t>*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8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833800"/>
            <a:ext cx="4841431" cy="30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67544" y="2954639"/>
            <a:ext cx="4320480" cy="227456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Expression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trees impose a hierarchy on the operations </a:t>
            </a:r>
            <a:endParaRPr lang="en-US" dirty="0" smtClean="0"/>
          </a:p>
          <a:p>
            <a:pPr lvl="1"/>
            <a:r>
              <a:rPr lang="en-US" dirty="0" smtClean="0"/>
              <a:t>Terms </a:t>
            </a:r>
            <a:r>
              <a:rPr lang="en-US" dirty="0"/>
              <a:t>deeper in the tree get evaluated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Establish correct </a:t>
            </a:r>
            <a:r>
              <a:rPr lang="en-US" dirty="0"/>
              <a:t>precedence of operations without using </a:t>
            </a:r>
            <a:r>
              <a:rPr lang="en-US" dirty="0" smtClean="0"/>
              <a:t>parentheses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A compiler </a:t>
            </a:r>
            <a:r>
              <a:rPr lang="en-US" dirty="0" smtClean="0"/>
              <a:t>will </a:t>
            </a:r>
            <a:r>
              <a:rPr lang="en-US" dirty="0"/>
              <a:t>read an expression in a language like </a:t>
            </a:r>
            <a:r>
              <a:rPr lang="en-US" dirty="0" smtClean="0"/>
              <a:t>C++/Java, </a:t>
            </a:r>
            <a:r>
              <a:rPr lang="en-US" dirty="0"/>
              <a:t>and transform it into an expression </a:t>
            </a:r>
            <a:r>
              <a:rPr lang="en-US" dirty="0" smtClean="0"/>
              <a:t>tree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Expression </a:t>
            </a:r>
            <a:r>
              <a:rPr lang="en-US" dirty="0"/>
              <a:t>trees can be very useful for:</a:t>
            </a:r>
          </a:p>
          <a:p>
            <a:pPr lvl="1"/>
            <a:r>
              <a:rPr lang="en-US" dirty="0"/>
              <a:t>Evaluation of the </a:t>
            </a:r>
            <a:r>
              <a:rPr lang="en-US" dirty="0" smtClean="0"/>
              <a:t>expression</a:t>
            </a:r>
            <a:endParaRPr lang="en-US" dirty="0"/>
          </a:p>
          <a:p>
            <a:pPr lvl="1"/>
            <a:r>
              <a:rPr lang="en-US" dirty="0"/>
              <a:t>Generating correct compiler code to actually compute the expression's value at execution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an 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 </a:t>
            </a:r>
            <a:r>
              <a:rPr lang="en-US" dirty="0"/>
              <a:t>post-order traversal of the </a:t>
            </a:r>
            <a:r>
              <a:rPr lang="en-US" dirty="0" smtClean="0"/>
              <a:t>tree 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each node to evaluate </a:t>
            </a:r>
            <a:r>
              <a:rPr lang="en-US" dirty="0" smtClean="0"/>
              <a:t>itself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operand node evaluates itself by just returning its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operator node has to apply the operator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results </a:t>
            </a:r>
            <a:r>
              <a:rPr lang="en-US" dirty="0"/>
              <a:t>of </a:t>
            </a:r>
            <a:r>
              <a:rPr lang="en-US" dirty="0" smtClean="0"/>
              <a:t>evaluations from </a:t>
            </a:r>
            <a:r>
              <a:rPr lang="en-US" dirty="0"/>
              <a:t>its left </a:t>
            </a:r>
            <a:r>
              <a:rPr lang="en-US" dirty="0" smtClean="0"/>
              <a:t>subtree </a:t>
            </a:r>
            <a:r>
              <a:rPr lang="en-US" dirty="0"/>
              <a:t>and </a:t>
            </a:r>
            <a:r>
              <a:rPr lang="en-US" dirty="0" smtClean="0"/>
              <a:t>right subtree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46750" y="4114800"/>
            <a:ext cx="2406650" cy="2184400"/>
            <a:chOff x="3244" y="2848"/>
            <a:chExt cx="1516" cy="13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648" y="2848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+mn-lt"/>
                </a:rPr>
                <a:t>+</a:t>
              </a: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244" y="3080"/>
              <a:ext cx="1516" cy="1144"/>
              <a:chOff x="3244" y="2888"/>
              <a:chExt cx="1516" cy="1144"/>
            </a:xfrm>
          </p:grpSpPr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>
                <a:off x="4080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*</a:t>
                </a:r>
              </a:p>
            </p:txBody>
          </p:sp>
          <p:sp>
            <p:nvSpPr>
              <p:cNvPr id="10" name="Oval 7"/>
              <p:cNvSpPr>
                <a:spLocks noChangeArrowheads="1"/>
              </p:cNvSpPr>
              <p:nvPr/>
            </p:nvSpPr>
            <p:spPr bwMode="auto">
              <a:xfrm>
                <a:off x="3244" y="304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2</a:t>
                </a:r>
              </a:p>
            </p:txBody>
          </p:sp>
          <p:cxnSp>
            <p:nvCxnSpPr>
              <p:cNvPr id="11" name="AutoShape 8"/>
              <p:cNvCxnSpPr>
                <a:cxnSpLocks noChangeShapeType="1"/>
                <a:stCxn id="7" idx="5"/>
                <a:endCxn id="9" idx="1"/>
              </p:cNvCxnSpPr>
              <p:nvPr/>
            </p:nvCxnSpPr>
            <p:spPr bwMode="auto">
              <a:xfrm>
                <a:off x="3880" y="2888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AutoShape 9"/>
              <p:cNvCxnSpPr>
                <a:cxnSpLocks noChangeShapeType="1"/>
                <a:stCxn id="7" idx="3"/>
                <a:endCxn id="10" idx="7"/>
              </p:cNvCxnSpPr>
              <p:nvPr/>
            </p:nvCxnSpPr>
            <p:spPr bwMode="auto">
              <a:xfrm flipH="1">
                <a:off x="3476" y="2888"/>
                <a:ext cx="2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4488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3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672" y="3352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-</a:t>
                </a:r>
              </a:p>
            </p:txBody>
          </p:sp>
          <p:cxnSp>
            <p:nvCxnSpPr>
              <p:cNvPr id="15" name="AutoShape 16"/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312" y="3272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888" y="3264"/>
                <a:ext cx="216" cy="1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403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1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3264" y="3760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+mn-lt"/>
                  </a:rPr>
                  <a:t>5</a:t>
                </a:r>
              </a:p>
            </p:txBody>
          </p:sp>
          <p:cxnSp>
            <p:nvCxnSpPr>
              <p:cNvPr id="19" name="AutoShape 20"/>
              <p:cNvCxnSpPr>
                <a:cxnSpLocks noChangeShapeType="1"/>
                <a:stCxn id="14" idx="5"/>
                <a:endCxn id="17" idx="1"/>
              </p:cNvCxnSpPr>
              <p:nvPr/>
            </p:nvCxnSpPr>
            <p:spPr bwMode="auto">
              <a:xfrm>
                <a:off x="3904" y="3584"/>
                <a:ext cx="170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21"/>
              <p:cNvCxnSpPr>
                <a:cxnSpLocks noChangeShapeType="1"/>
                <a:stCxn id="14" idx="3"/>
                <a:endCxn id="18" idx="7"/>
              </p:cNvCxnSpPr>
              <p:nvPr/>
            </p:nvCxnSpPr>
            <p:spPr bwMode="auto">
              <a:xfrm flipH="1">
                <a:off x="3496" y="3584"/>
                <a:ext cx="216" cy="2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453055" y="4687585"/>
            <a:ext cx="4916267" cy="7848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 smtClean="0">
                <a:latin typeface="+mn-lt"/>
              </a:rPr>
              <a:t>Order </a:t>
            </a:r>
            <a:r>
              <a:rPr lang="en-US" altLang="en-US" dirty="0">
                <a:latin typeface="+mn-lt"/>
              </a:rPr>
              <a:t>of evaluation:           </a:t>
            </a:r>
            <a:r>
              <a:rPr lang="en-US" altLang="en-US" dirty="0" smtClean="0">
                <a:latin typeface="+mn-lt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3      </a:t>
            </a:r>
            <a:r>
              <a:rPr lang="en-US" altLang="en-US" b="1" dirty="0" smtClean="0">
                <a:solidFill>
                  <a:srgbClr val="FF0000"/>
                </a:solidFill>
                <a:latin typeface="+mn-lt"/>
              </a:rPr>
              <a:t> 1       </a:t>
            </a: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US" altLang="en-US" dirty="0" smtClean="0">
                <a:latin typeface="+mn-lt"/>
              </a:rPr>
              <a:t>                                       (</a:t>
            </a:r>
            <a:r>
              <a:rPr lang="en-US" altLang="en-US" dirty="0">
                <a:latin typeface="+mn-lt"/>
              </a:rPr>
              <a:t>2 + ((5 – 1) * 3))</a:t>
            </a:r>
          </a:p>
        </p:txBody>
      </p:sp>
    </p:spTree>
    <p:extLst>
      <p:ext uri="{BB962C8B-B14F-4D97-AF65-F5344CB8AC3E}">
        <p14:creationId xmlns:p14="http://schemas.microsoft.com/office/powerpoint/2010/main" val="39448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</a:t>
            </a:r>
            <a:r>
              <a:rPr lang="en-US" dirty="0" smtClean="0"/>
              <a:t>Tree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Expression: </a:t>
            </a:r>
            <a:r>
              <a:rPr lang="pt-BR" dirty="0"/>
              <a:t>	</a:t>
            </a:r>
            <a:r>
              <a:rPr lang="pt-BR" dirty="0" smtClean="0"/>
              <a:t>  a </a:t>
            </a:r>
            <a:r>
              <a:rPr lang="pt-BR" dirty="0"/>
              <a:t>b + c d e + * * 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             1 </a:t>
            </a:r>
            <a:r>
              <a:rPr lang="pt-BR" dirty="0"/>
              <a:t>2 + 3 4 5 + * *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564904"/>
            <a:ext cx="5472608" cy="341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2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 </a:t>
            </a:r>
            <a:r>
              <a:rPr lang="en-US" dirty="0" smtClean="0"/>
              <a:t>Tree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1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evaluate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ExpressionTree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t){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2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</a:rPr>
              <a:t>(t </a:t>
            </a:r>
            <a:r>
              <a:rPr lang="en-US" sz="1800" dirty="0">
                <a:latin typeface="Consolas" panose="020B0609020204030204" pitchFamily="49" charset="0"/>
              </a:rPr>
              <a:t>is a leaf)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3  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value of t's operand 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4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5        operator </a:t>
            </a:r>
            <a:r>
              <a:rPr lang="en-US" sz="1800" dirty="0">
                <a:latin typeface="Consolas" panose="020B0609020204030204" pitchFamily="49" charset="0"/>
              </a:rPr>
              <a:t>=  </a:t>
            </a:r>
            <a:r>
              <a:rPr lang="en-US" sz="1800" dirty="0" err="1">
                <a:latin typeface="Consolas" panose="020B0609020204030204" pitchFamily="49" charset="0"/>
              </a:rPr>
              <a:t>t.element</a:t>
            </a:r>
            <a:r>
              <a:rPr lang="en-US" sz="1800" dirty="0"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6  </a:t>
            </a:r>
            <a:r>
              <a:rPr lang="en-US" sz="1800" dirty="0" smtClean="0">
                <a:latin typeface="Consolas" panose="020B0609020204030204" pitchFamily="49" charset="0"/>
              </a:rPr>
              <a:t>      operand1 </a:t>
            </a:r>
            <a:r>
              <a:rPr lang="en-US" sz="1800" dirty="0">
                <a:latin typeface="Consolas" panose="020B0609020204030204" pitchFamily="49" charset="0"/>
              </a:rPr>
              <a:t>= evaluate(</a:t>
            </a:r>
            <a:r>
              <a:rPr lang="en-US" sz="1800" dirty="0" err="1">
                <a:latin typeface="Consolas" panose="020B0609020204030204" pitchFamily="49" charset="0"/>
              </a:rPr>
              <a:t>t.left</a:t>
            </a:r>
            <a:r>
              <a:rPr lang="en-US" sz="18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7  </a:t>
            </a:r>
            <a:r>
              <a:rPr lang="en-US" sz="1800" dirty="0" smtClean="0">
                <a:latin typeface="Consolas" panose="020B0609020204030204" pitchFamily="49" charset="0"/>
              </a:rPr>
              <a:t>      operand2 </a:t>
            </a:r>
            <a:r>
              <a:rPr lang="en-US" sz="1800" dirty="0">
                <a:latin typeface="Consolas" panose="020B0609020204030204" pitchFamily="49" charset="0"/>
              </a:rPr>
              <a:t>= evaluate(</a:t>
            </a:r>
            <a:r>
              <a:rPr lang="en-US" sz="1800" dirty="0" err="1">
                <a:latin typeface="Consolas" panose="020B0609020204030204" pitchFamily="49" charset="0"/>
              </a:rPr>
              <a:t>t.right</a:t>
            </a:r>
            <a:r>
              <a:rPr lang="en-US" sz="1800" dirty="0"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8  </a:t>
            </a: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applyOperator</a:t>
            </a:r>
            <a:r>
              <a:rPr lang="en-US" sz="1800" dirty="0" smtClean="0">
                <a:latin typeface="Consolas" panose="020B0609020204030204" pitchFamily="49" charset="0"/>
              </a:rPr>
              <a:t>(operand1</a:t>
            </a:r>
            <a:r>
              <a:rPr lang="en-US" sz="1800" dirty="0">
                <a:latin typeface="Consolas" panose="020B0609020204030204" pitchFamily="49" charset="0"/>
              </a:rPr>
              <a:t>, operator, operand2) 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9  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10 }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16-Tree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able to store a </a:t>
            </a:r>
            <a:r>
              <a:rPr lang="en-US" dirty="0" smtClean="0"/>
              <a:t>binary tree </a:t>
            </a:r>
            <a:r>
              <a:rPr lang="en-US" dirty="0"/>
              <a:t>as an array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Traverse tree </a:t>
            </a:r>
            <a:r>
              <a:rPr lang="en-US" dirty="0"/>
              <a:t>in breadth-first order, placing the entries into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Storage of elements (i.e., objects/data) starts from </a:t>
            </a:r>
            <a:r>
              <a:rPr lang="en-US" dirty="0" smtClean="0"/>
              <a:t>root node</a:t>
            </a:r>
            <a:endParaRPr lang="en-US" dirty="0"/>
          </a:p>
          <a:p>
            <a:pPr lvl="1"/>
            <a:r>
              <a:rPr lang="en-US" dirty="0" smtClean="0"/>
              <a:t>Nodes at each </a:t>
            </a:r>
            <a:r>
              <a:rPr lang="en-US" dirty="0"/>
              <a:t>level of the tree </a:t>
            </a:r>
            <a:r>
              <a:rPr lang="en-US" dirty="0" smtClean="0"/>
              <a:t>are stored </a:t>
            </a:r>
            <a:r>
              <a:rPr lang="en-US" dirty="0"/>
              <a:t>left to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2889076" y="1484784"/>
            <a:ext cx="571500" cy="569913"/>
            <a:chOff x="4229" y="1348"/>
            <a:chExt cx="360" cy="359"/>
          </a:xfrm>
        </p:grpSpPr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1919114" y="2626197"/>
            <a:ext cx="571500" cy="569912"/>
            <a:chOff x="3618" y="2067"/>
            <a:chExt cx="360" cy="359"/>
          </a:xfrm>
        </p:grpSpPr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9" name="Line 53"/>
          <p:cNvSpPr>
            <a:spLocks noChangeShapeType="1"/>
          </p:cNvSpPr>
          <p:nvPr/>
        </p:nvSpPr>
        <p:spPr bwMode="auto">
          <a:xfrm flipH="1">
            <a:off x="2217564" y="1975322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3809826" y="2659534"/>
            <a:ext cx="571500" cy="569913"/>
            <a:chOff x="4809" y="2088"/>
            <a:chExt cx="360" cy="359"/>
          </a:xfrm>
        </p:grpSpPr>
        <p:sp>
          <p:nvSpPr>
            <p:cNvPr id="151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53" name="Group 57"/>
          <p:cNvGrpSpPr>
            <a:grpSpLocks/>
          </p:cNvGrpSpPr>
          <p:nvPr/>
        </p:nvGrpSpPr>
        <p:grpSpPr bwMode="auto">
          <a:xfrm>
            <a:off x="4319414" y="3732684"/>
            <a:ext cx="571500" cy="569913"/>
            <a:chOff x="5130" y="2764"/>
            <a:chExt cx="360" cy="359"/>
          </a:xfrm>
        </p:grpSpPr>
        <p:sp>
          <p:nvSpPr>
            <p:cNvPr id="154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</p:grp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4260676" y="3218334"/>
            <a:ext cx="287338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7" name="Group 61"/>
          <p:cNvGrpSpPr>
            <a:grpSpLocks/>
          </p:cNvGrpSpPr>
          <p:nvPr/>
        </p:nvGrpSpPr>
        <p:grpSpPr bwMode="auto">
          <a:xfrm>
            <a:off x="2447751" y="3781897"/>
            <a:ext cx="571500" cy="569912"/>
            <a:chOff x="3951" y="2795"/>
            <a:chExt cx="360" cy="359"/>
          </a:xfrm>
        </p:grpSpPr>
        <p:sp>
          <p:nvSpPr>
            <p:cNvPr id="158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</p:grpSp>
      <p:grpSp>
        <p:nvGrpSpPr>
          <p:cNvPr id="160" name="Group 64"/>
          <p:cNvGrpSpPr>
            <a:grpSpLocks/>
          </p:cNvGrpSpPr>
          <p:nvPr/>
        </p:nvGrpSpPr>
        <p:grpSpPr bwMode="auto">
          <a:xfrm>
            <a:off x="1988964" y="4989984"/>
            <a:ext cx="571500" cy="569913"/>
            <a:chOff x="3662" y="3556"/>
            <a:chExt cx="360" cy="359"/>
          </a:xfrm>
        </p:grpSpPr>
        <p:sp>
          <p:nvSpPr>
            <p:cNvPr id="161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63" name="Line 67"/>
          <p:cNvSpPr>
            <a:spLocks noChangeShapeType="1"/>
          </p:cNvSpPr>
          <p:nvPr/>
        </p:nvSpPr>
        <p:spPr bwMode="auto">
          <a:xfrm>
            <a:off x="1844501" y="4372447"/>
            <a:ext cx="4238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4" name="Group 68"/>
          <p:cNvGrpSpPr>
            <a:grpSpLocks/>
          </p:cNvGrpSpPr>
          <p:nvPr/>
        </p:nvGrpSpPr>
        <p:grpSpPr bwMode="auto">
          <a:xfrm>
            <a:off x="1458739" y="3764434"/>
            <a:ext cx="571500" cy="569913"/>
            <a:chOff x="3328" y="2784"/>
            <a:chExt cx="360" cy="359"/>
          </a:xfrm>
        </p:grpSpPr>
        <p:sp>
          <p:nvSpPr>
            <p:cNvPr id="165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67" name="Group 71"/>
          <p:cNvGrpSpPr>
            <a:grpSpLocks/>
          </p:cNvGrpSpPr>
          <p:nvPr/>
        </p:nvGrpSpPr>
        <p:grpSpPr bwMode="auto">
          <a:xfrm>
            <a:off x="898351" y="4953472"/>
            <a:ext cx="571500" cy="569912"/>
            <a:chOff x="2975" y="3533"/>
            <a:chExt cx="360" cy="359"/>
          </a:xfrm>
        </p:grpSpPr>
        <p:sp>
          <p:nvSpPr>
            <p:cNvPr id="168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170" name="Group 74"/>
          <p:cNvGrpSpPr>
            <a:grpSpLocks/>
          </p:cNvGrpSpPr>
          <p:nvPr/>
        </p:nvGrpSpPr>
        <p:grpSpPr bwMode="auto">
          <a:xfrm>
            <a:off x="3347864" y="3731097"/>
            <a:ext cx="571500" cy="569912"/>
            <a:chOff x="4518" y="2763"/>
            <a:chExt cx="360" cy="359"/>
          </a:xfrm>
        </p:grpSpPr>
        <p:sp>
          <p:nvSpPr>
            <p:cNvPr id="171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173" name="Line 77"/>
          <p:cNvSpPr>
            <a:spLocks noChangeShapeType="1"/>
          </p:cNvSpPr>
          <p:nvPr/>
        </p:nvSpPr>
        <p:spPr bwMode="auto">
          <a:xfrm flipH="1">
            <a:off x="3612976" y="3216747"/>
            <a:ext cx="322263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Line 78"/>
          <p:cNvSpPr>
            <a:spLocks noChangeShapeType="1"/>
          </p:cNvSpPr>
          <p:nvPr/>
        </p:nvSpPr>
        <p:spPr bwMode="auto">
          <a:xfrm>
            <a:off x="2303289" y="3165947"/>
            <a:ext cx="3730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Line 79"/>
          <p:cNvSpPr>
            <a:spLocks noChangeShapeType="1"/>
          </p:cNvSpPr>
          <p:nvPr/>
        </p:nvSpPr>
        <p:spPr bwMode="auto">
          <a:xfrm flipH="1">
            <a:off x="1723851" y="3148484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Line 80"/>
          <p:cNvSpPr>
            <a:spLocks noChangeShapeType="1"/>
          </p:cNvSpPr>
          <p:nvPr/>
        </p:nvSpPr>
        <p:spPr bwMode="auto">
          <a:xfrm flipH="1">
            <a:off x="1179339" y="4354984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7" name="Line 81"/>
          <p:cNvSpPr>
            <a:spLocks noChangeShapeType="1"/>
          </p:cNvSpPr>
          <p:nvPr/>
        </p:nvSpPr>
        <p:spPr bwMode="auto">
          <a:xfrm>
            <a:off x="3357389" y="1992784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6637507" y="226891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Line 17"/>
          <p:cNvSpPr>
            <a:spLocks noChangeShapeType="1"/>
          </p:cNvSpPr>
          <p:nvPr/>
        </p:nvSpPr>
        <p:spPr bwMode="auto">
          <a:xfrm>
            <a:off x="6637507" y="26610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Line 18"/>
          <p:cNvSpPr>
            <a:spLocks noChangeShapeType="1"/>
          </p:cNvSpPr>
          <p:nvPr/>
        </p:nvSpPr>
        <p:spPr bwMode="auto">
          <a:xfrm>
            <a:off x="6637507" y="30515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Line 19"/>
          <p:cNvSpPr>
            <a:spLocks noChangeShapeType="1"/>
          </p:cNvSpPr>
          <p:nvPr/>
        </p:nvSpPr>
        <p:spPr bwMode="auto">
          <a:xfrm>
            <a:off x="6637507" y="34595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Line 20"/>
          <p:cNvSpPr>
            <a:spLocks noChangeShapeType="1"/>
          </p:cNvSpPr>
          <p:nvPr/>
        </p:nvSpPr>
        <p:spPr bwMode="auto">
          <a:xfrm>
            <a:off x="6637507" y="38532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>
            <a:off x="6637507" y="424217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" name="Line 22"/>
          <p:cNvSpPr>
            <a:spLocks noChangeShapeType="1"/>
          </p:cNvSpPr>
          <p:nvPr/>
        </p:nvSpPr>
        <p:spPr bwMode="auto">
          <a:xfrm>
            <a:off x="6637507" y="46327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Line 23"/>
          <p:cNvSpPr>
            <a:spLocks noChangeShapeType="1"/>
          </p:cNvSpPr>
          <p:nvPr/>
        </p:nvSpPr>
        <p:spPr bwMode="auto">
          <a:xfrm>
            <a:off x="6637507" y="50232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Line 24"/>
          <p:cNvSpPr>
            <a:spLocks noChangeShapeType="1"/>
          </p:cNvSpPr>
          <p:nvPr/>
        </p:nvSpPr>
        <p:spPr bwMode="auto">
          <a:xfrm>
            <a:off x="6637507" y="54137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6642269" y="1884740"/>
            <a:ext cx="855663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6091532" y="1772184"/>
            <a:ext cx="59150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6849729" y="1814401"/>
            <a:ext cx="39433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5559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Unused </a:t>
            </a:r>
            <a:r>
              <a:rPr lang="en-US" dirty="0"/>
              <a:t>nodes in tree represented by a predefined bit pattern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547664" y="1702334"/>
            <a:ext cx="2033587" cy="4276725"/>
            <a:chOff x="1885777" y="2420888"/>
            <a:chExt cx="2033587" cy="4276725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347864" y="2420888"/>
              <a:ext cx="571500" cy="569912"/>
              <a:chOff x="1389" y="1133"/>
              <a:chExt cx="360" cy="359"/>
            </a:xfrm>
          </p:grpSpPr>
          <p:sp>
            <p:nvSpPr>
              <p:cNvPr id="7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844713" y="3359100"/>
              <a:ext cx="571500" cy="569913"/>
              <a:chOff x="1004" y="1702"/>
              <a:chExt cx="360" cy="359"/>
            </a:xfrm>
          </p:grpSpPr>
          <p:sp>
            <p:nvSpPr>
              <p:cNvPr id="10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3188024" y="2905075"/>
              <a:ext cx="269378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885777" y="6127700"/>
              <a:ext cx="571500" cy="569913"/>
              <a:chOff x="468" y="3468"/>
              <a:chExt cx="360" cy="359"/>
            </a:xfrm>
          </p:grpSpPr>
          <p:sp>
            <p:nvSpPr>
              <p:cNvPr id="14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</a:p>
            </p:txBody>
          </p:sp>
        </p:grp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2098502" y="5672088"/>
              <a:ext cx="227013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528714" y="4256038"/>
              <a:ext cx="571500" cy="569912"/>
              <a:chOff x="873" y="2289"/>
              <a:chExt cx="360" cy="359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171527" y="5121225"/>
              <a:ext cx="571500" cy="569913"/>
              <a:chOff x="648" y="2834"/>
              <a:chExt cx="360" cy="359"/>
            </a:xfrm>
          </p:grpSpPr>
          <p:sp>
            <p:nvSpPr>
              <p:cNvPr id="21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TW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</a:p>
            </p:txBody>
          </p:sp>
        </p:grp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>
              <a:off x="2793827" y="3927425"/>
              <a:ext cx="1841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2506488" y="4824362"/>
              <a:ext cx="146051" cy="314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62268" y="1711934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6555918" y="216119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6555918" y="25533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6555918" y="29438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555918" y="33518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6555918" y="37455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6555918" y="413445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555918" y="452498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6571793" y="5737467"/>
            <a:ext cx="849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735306" y="1675421"/>
            <a:ext cx="437620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6555918" y="49155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6555918" y="53060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815643" y="1675421"/>
            <a:ext cx="759823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kumimoji="1"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[16]</a:t>
            </a:r>
          </a:p>
        </p:txBody>
      </p:sp>
    </p:spTree>
    <p:extLst>
      <p:ext uri="{BB962C8B-B14F-4D97-AF65-F5344CB8AC3E}">
        <p14:creationId xmlns:p14="http://schemas.microsoft.com/office/powerpoint/2010/main" val="930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the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are in </a:t>
            </a:r>
            <a:r>
              <a:rPr lang="en-US" dirty="0">
                <a:latin typeface="Consolas" panose="020B0609020204030204" pitchFamily="49" charset="0"/>
              </a:rPr>
              <a:t>2k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2k + 1</a:t>
            </a:r>
          </a:p>
          <a:p>
            <a:r>
              <a:rPr lang="en-US" dirty="0"/>
              <a:t>The parent of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in </a:t>
            </a:r>
            <a:r>
              <a:rPr lang="en-US" dirty="0">
                <a:latin typeface="Consolas" panose="020B0609020204030204" pitchFamily="49" charset="0"/>
              </a:rPr>
              <a:t>k ÷ 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7" y="263691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68500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rgbClr val="FF0000"/>
                </a:solidFill>
              </a:rPr>
              <a:t>  </a:t>
            </a:r>
            <a:r>
              <a:rPr lang="en-US" altLang="en-US" sz="900" b="1" dirty="0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</p:spTree>
    <p:extLst>
      <p:ext uri="{BB962C8B-B14F-4D97-AF65-F5344CB8AC3E}">
        <p14:creationId xmlns:p14="http://schemas.microsoft.com/office/powerpoint/2010/main" val="19820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/>
              <a:t>10 has index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16-Tree Implementation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433738" y="3694187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43051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dirty="0">
                <a:solidFill>
                  <a:srgbClr val="FF0000"/>
                </a:solidFill>
              </a:rPr>
              <a:t>  </a:t>
            </a:r>
            <a:r>
              <a:rPr lang="en-US" altLang="en-US" sz="900" b="1" dirty="0"/>
              <a:t>0       1      2</a:t>
            </a:r>
            <a:r>
              <a:rPr lang="en-US" altLang="en-US" sz="900" b="1" dirty="0">
                <a:solidFill>
                  <a:srgbClr val="0070C0"/>
                </a:solidFill>
              </a:rPr>
              <a:t>   </a:t>
            </a:r>
            <a:r>
              <a:rPr lang="en-US" altLang="en-US" sz="900" b="1" dirty="0">
                <a:solidFill>
                  <a:srgbClr val="FF0000"/>
                </a:solidFill>
              </a:rPr>
              <a:t>    </a:t>
            </a:r>
            <a:r>
              <a:rPr lang="en-US" altLang="en-US" sz="900" b="1" dirty="0"/>
              <a:t>3       4       </a:t>
            </a:r>
            <a:r>
              <a:rPr lang="en-US" altLang="en-US" sz="900" b="1" dirty="0">
                <a:solidFill>
                  <a:srgbClr val="FF0000"/>
                </a:solidFill>
              </a:rPr>
              <a:t>5       </a:t>
            </a:r>
            <a:r>
              <a:rPr lang="en-US" altLang="en-US" sz="900" b="1" dirty="0"/>
              <a:t>6       7       8       9     </a:t>
            </a:r>
            <a:r>
              <a:rPr lang="en-US" altLang="en-US" sz="900" b="1" dirty="0">
                <a:solidFill>
                  <a:srgbClr val="00B0F0"/>
                </a:solidFill>
              </a:rPr>
              <a:t>10     11     </a:t>
            </a:r>
            <a:r>
              <a:rPr lang="en-US" altLang="en-US" sz="900" b="1" dirty="0"/>
              <a:t>12     13     14    15     16     17</a:t>
            </a:r>
          </a:p>
        </p:txBody>
      </p:sp>
      <p:sp>
        <p:nvSpPr>
          <p:cNvPr id="11" name="Oval 10"/>
          <p:cNvSpPr/>
          <p:nvPr/>
        </p:nvSpPr>
        <p:spPr>
          <a:xfrm>
            <a:off x="3206726" y="4997524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1166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89741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13063" y="4264099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778226" y="4264099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5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6278</TotalTime>
  <Words>2667</Words>
  <Application>Microsoft Office PowerPoint</Application>
  <PresentationFormat>On-screen Show (4:3)</PresentationFormat>
  <Paragraphs>626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Tahoma</vt:lpstr>
      <vt:lpstr>Wingdings</vt:lpstr>
      <vt:lpstr>Times New Roman</vt:lpstr>
      <vt:lpstr>Consolas</vt:lpstr>
      <vt:lpstr>Arial</vt:lpstr>
      <vt:lpstr>Default Design</vt:lpstr>
      <vt:lpstr>Applied Programing</vt:lpstr>
      <vt:lpstr>Tree ADT</vt:lpstr>
      <vt:lpstr>Binary Tree Storage </vt:lpstr>
      <vt:lpstr>PowerPoint Presentation</vt:lpstr>
      <vt:lpstr>Array Storage (1)</vt:lpstr>
      <vt:lpstr>Array Storage Example (1)</vt:lpstr>
      <vt:lpstr>Array Storage Example (2)</vt:lpstr>
      <vt:lpstr>Array Storage (3)</vt:lpstr>
      <vt:lpstr>Array Storage Example (3)</vt:lpstr>
      <vt:lpstr>Array Storage Example (4)</vt:lpstr>
      <vt:lpstr>Array Storage (4)</vt:lpstr>
      <vt:lpstr>Array Storage: Disadvantage</vt:lpstr>
      <vt:lpstr>Array Storage: Disadvantage</vt:lpstr>
      <vt:lpstr>Array Storage: Disadvantage</vt:lpstr>
      <vt:lpstr>PowerPoint Presentation</vt:lpstr>
      <vt:lpstr>As Linked List Structure (1) </vt:lpstr>
      <vt:lpstr>As Linked List Structure: Example</vt:lpstr>
      <vt:lpstr>PowerPoint Presentation</vt:lpstr>
      <vt:lpstr>Tree Traversal</vt:lpstr>
      <vt:lpstr>Breadth-First Traversal (For Arbitrary Trees)</vt:lpstr>
      <vt:lpstr>Breadth-First Traversal – Implementation </vt:lpstr>
      <vt:lpstr>Depth-First Traversal (For Arbitrary Trees) </vt:lpstr>
      <vt:lpstr>Depth-First Tree Traversal (Binary Trees)</vt:lpstr>
      <vt:lpstr>Inorder Traversal</vt:lpstr>
      <vt:lpstr>Inorder Traversal</vt:lpstr>
      <vt:lpstr>Inorder Traversal – Implementation </vt:lpstr>
      <vt:lpstr>Preorder Traversal</vt:lpstr>
      <vt:lpstr>Preorder Traversal – Implementation </vt:lpstr>
      <vt:lpstr>Postorder Traversal</vt:lpstr>
      <vt:lpstr>Postorder Traversal – Implementation </vt:lpstr>
      <vt:lpstr>Example: Printing a Directory Hierarchy</vt:lpstr>
      <vt:lpstr>PowerPoint Presentation</vt:lpstr>
      <vt:lpstr>Expression Tree</vt:lpstr>
      <vt:lpstr>Convert Postfix into Expression Tree – Algorithm </vt:lpstr>
      <vt:lpstr>Convert Postfix into Expression Tree – Example (1)</vt:lpstr>
      <vt:lpstr>Convert Postfix into Expression Tree – Example (2)</vt:lpstr>
      <vt:lpstr>Convert Postfix into Expression Tree – Example (3)</vt:lpstr>
      <vt:lpstr>Convert Postfix into Expression Tree – Example (4)</vt:lpstr>
      <vt:lpstr>Convert Postfix into Expression Tree – Example (5)</vt:lpstr>
      <vt:lpstr>Convert Postfix into Expression Tree – Example (6)</vt:lpstr>
      <vt:lpstr>Why Expression Tree?</vt:lpstr>
      <vt:lpstr>Evaluating an Expression Tree</vt:lpstr>
      <vt:lpstr>Evaluating an Expression Tree – Example </vt:lpstr>
      <vt:lpstr>Evaluating an Expression Tree - Implementation</vt:lpstr>
      <vt:lpstr>Any Question So Far?</vt:lpstr>
    </vt:vector>
  </TitlesOfParts>
  <Company>IPVS - Universität Stuttgart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hammad</cp:lastModifiedBy>
  <cp:revision>2417</cp:revision>
  <cp:lastPrinted>2013-10-17T07:59:38Z</cp:lastPrinted>
  <dcterms:created xsi:type="dcterms:W3CDTF">2007-03-29T10:37:57Z</dcterms:created>
  <dcterms:modified xsi:type="dcterms:W3CDTF">2018-11-22T07:16:11Z</dcterms:modified>
</cp:coreProperties>
</file>