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0D6A-1AD9-4CEA-822C-5673A3AFC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Python!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FA614-9401-4C54-BC20-2EA51AD64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14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5519-D947-4308-992A-3F25C1A1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B342-779A-4FDE-BF98-B0F77B94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these built-in arithmetic operators for integers and floats: +, -, *, /, and %</a:t>
            </a:r>
          </a:p>
          <a:p>
            <a:pPr lvl="1"/>
            <a:r>
              <a:rPr lang="en-US" dirty="0"/>
              <a:t>The % operator, or “mod” (short for “modulo”), finds the remainder of a division operation</a:t>
            </a:r>
          </a:p>
          <a:p>
            <a:pPr lvl="2"/>
            <a:r>
              <a:rPr lang="en-US" dirty="0"/>
              <a:t>Example: 10 % 3 = 1, since the remainder of 10 / 3 is 1</a:t>
            </a:r>
          </a:p>
          <a:p>
            <a:pPr lvl="2"/>
            <a:r>
              <a:rPr lang="en-US" dirty="0"/>
              <a:t>This operator only works on </a:t>
            </a:r>
            <a:r>
              <a:rPr lang="en-US" dirty="0" err="1"/>
              <a:t>ints</a:t>
            </a:r>
            <a:r>
              <a:rPr lang="en-US" dirty="0"/>
              <a:t>, not floats</a:t>
            </a:r>
          </a:p>
        </p:txBody>
      </p:sp>
    </p:spTree>
    <p:extLst>
      <p:ext uri="{BB962C8B-B14F-4D97-AF65-F5344CB8AC3E}">
        <p14:creationId xmlns:p14="http://schemas.microsoft.com/office/powerpoint/2010/main" val="90220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37DD-4CA5-4E77-A2B5-FB1AA195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3212-CAB0-4816-92BF-72096B4B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arithmetic operators all return a value</a:t>
            </a:r>
          </a:p>
          <a:p>
            <a:r>
              <a:rPr lang="en-US" dirty="0"/>
              <a:t>If both operands to the operation are </a:t>
            </a:r>
            <a:r>
              <a:rPr lang="en-US" dirty="0" err="1"/>
              <a:t>ints</a:t>
            </a:r>
            <a:r>
              <a:rPr lang="en-US" dirty="0"/>
              <a:t>, an int will be returned</a:t>
            </a:r>
          </a:p>
          <a:p>
            <a:pPr lvl="1"/>
            <a:r>
              <a:rPr lang="en-US" dirty="0"/>
              <a:t>Example: 10 + 3 = 13 (int)</a:t>
            </a:r>
          </a:p>
          <a:p>
            <a:r>
              <a:rPr lang="en-US" dirty="0"/>
              <a:t>If either operand is a float, then a float will be returned</a:t>
            </a:r>
          </a:p>
          <a:p>
            <a:pPr lvl="1"/>
            <a:r>
              <a:rPr lang="en-US" dirty="0"/>
              <a:t>Example: 10 + 3.0 = 13.0 (float)</a:t>
            </a:r>
          </a:p>
          <a:p>
            <a:r>
              <a:rPr lang="en-US" dirty="0"/>
              <a:t>However, as of Python 3, division always returns a float, even if both operands are </a:t>
            </a:r>
            <a:r>
              <a:rPr lang="en-US" dirty="0" err="1"/>
              <a:t>ints</a:t>
            </a:r>
            <a:endParaRPr lang="en-US" dirty="0"/>
          </a:p>
          <a:p>
            <a:pPr lvl="1"/>
            <a:r>
              <a:rPr lang="en-US" dirty="0"/>
              <a:t>Example: 10 / 3 = 3.333</a:t>
            </a:r>
          </a:p>
          <a:p>
            <a:pPr lvl="1"/>
            <a:r>
              <a:rPr lang="en-US" dirty="0"/>
              <a:t>Example: 10 / 3.0 = 3.333</a:t>
            </a:r>
          </a:p>
        </p:txBody>
      </p:sp>
    </p:spTree>
    <p:extLst>
      <p:ext uri="{BB962C8B-B14F-4D97-AF65-F5344CB8AC3E}">
        <p14:creationId xmlns:p14="http://schemas.microsoft.com/office/powerpoint/2010/main" val="389378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DCB4-7ABC-4FF1-9AB2-E2235D93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4433-8FDC-4FA0-8236-41C2C276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a range of functions for doing basic program I/O, or input and output</a:t>
            </a:r>
          </a:p>
          <a:p>
            <a:r>
              <a:rPr lang="en-US" dirty="0"/>
              <a:t>We’ll learn two basic ones today: </a:t>
            </a:r>
            <a:r>
              <a:rPr lang="en-US" b="1" dirty="0"/>
              <a:t>input</a:t>
            </a:r>
            <a:r>
              <a:rPr lang="en-US" dirty="0"/>
              <a:t> and </a:t>
            </a:r>
            <a:r>
              <a:rPr lang="en-US" b="1" dirty="0"/>
              <a:t>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B448-2847-466B-B8B1-07FD8701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F396-3218-42E9-BA12-35846FE4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reads some data from the terminal, and returns it to the program as a string</a:t>
            </a:r>
          </a:p>
          <a:p>
            <a:pPr lvl="1"/>
            <a:r>
              <a:rPr lang="en-US" dirty="0"/>
              <a:t>Example: “x = input()”</a:t>
            </a:r>
          </a:p>
          <a:p>
            <a:r>
              <a:rPr lang="en-US" dirty="0"/>
              <a:t>print takes a string variable and prints it to the terminal</a:t>
            </a:r>
          </a:p>
          <a:p>
            <a:pPr lvl="1"/>
            <a:r>
              <a:rPr lang="en-US" dirty="0"/>
              <a:t>Example: “print(‘Hello world’)”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A33A-5F2F-4707-ADAA-5EF22CFC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CA9F-7424-489E-A9A7-6B5F2776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in a .</a:t>
            </a:r>
            <a:r>
              <a:rPr lang="en-US" dirty="0" err="1"/>
              <a:t>py</a:t>
            </a:r>
            <a:r>
              <a:rPr lang="en-US" dirty="0"/>
              <a:t> file to take the average of a list of 10 numbers.</a:t>
            </a:r>
          </a:p>
          <a:p>
            <a:r>
              <a:rPr lang="en-US" dirty="0"/>
              <a:t>The program should:</a:t>
            </a:r>
          </a:p>
          <a:p>
            <a:pPr lvl="1"/>
            <a:r>
              <a:rPr lang="en-US" dirty="0"/>
              <a:t>1. Ask the user for their name, and read it back to them</a:t>
            </a:r>
          </a:p>
          <a:p>
            <a:pPr lvl="1"/>
            <a:r>
              <a:rPr lang="en-US" dirty="0"/>
              <a:t>2. Ask the user for 10 numbers, one at a time, then compute the average</a:t>
            </a:r>
          </a:p>
          <a:p>
            <a:pPr lvl="1"/>
            <a:r>
              <a:rPr lang="en-US" dirty="0"/>
              <a:t>3. Read the average back to the user</a:t>
            </a:r>
          </a:p>
          <a:p>
            <a:pPr lvl="1"/>
            <a:r>
              <a:rPr lang="en-US" dirty="0"/>
              <a:t>4. End with a friendly goodbye (: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0701-D043-4ADE-AAF2-850EE624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CCD1-0512-4237-9929-26BCDF29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Without getting ahead, your code will probably have a lot of repetition—that’s okay!</a:t>
            </a:r>
          </a:p>
          <a:p>
            <a:pPr lvl="1"/>
            <a:r>
              <a:rPr lang="en-US" dirty="0"/>
              <a:t>Part of programming is learning to improve what you’ve already done</a:t>
            </a:r>
          </a:p>
          <a:p>
            <a:r>
              <a:rPr lang="en-US" dirty="0"/>
              <a:t>You’ll probably have to figure out how to convert values between types—how does the string “10” become the int 10? </a:t>
            </a:r>
          </a:p>
          <a:p>
            <a:pPr lvl="1"/>
            <a:r>
              <a:rPr lang="en-US" dirty="0"/>
              <a:t>For tips, either look at the example program I gave, ask me, or Google it!</a:t>
            </a:r>
          </a:p>
          <a:p>
            <a:pPr lvl="2"/>
            <a:r>
              <a:rPr lang="en-US" dirty="0"/>
              <a:t>Learning how to ask for help, as well as where to, is an extremely valuable skill in programming</a:t>
            </a:r>
          </a:p>
          <a:p>
            <a:r>
              <a:rPr lang="en-US" dirty="0"/>
              <a:t>You’ll also have to figure out how to print variables—try experimenting to get it right!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9AE6-2883-4BD5-AE34-90776880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Python program?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B50D-C17D-4AAC-8DF6-3AEED88F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program is Python code that you run to do something.</a:t>
            </a:r>
          </a:p>
          <a:p>
            <a:r>
              <a:rPr lang="en-US" dirty="0"/>
              <a:t>A Python program is run through the </a:t>
            </a:r>
            <a:r>
              <a:rPr lang="en-US" b="1" dirty="0"/>
              <a:t>Python interpreter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08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04A5-76FD-4838-A95A-F76DA1EE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60F5-C1AC-4B0F-8D24-10325EE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of running Python code through the interpreter</a:t>
            </a:r>
          </a:p>
          <a:p>
            <a:pPr lvl="1"/>
            <a:r>
              <a:rPr lang="en-US" dirty="0"/>
              <a:t>Option 1: Run the interpreter and type in the code to run dynamically</a:t>
            </a:r>
          </a:p>
          <a:p>
            <a:pPr lvl="1"/>
            <a:r>
              <a:rPr lang="en-US" dirty="0"/>
              <a:t>Option 2: Save your code in a .</a:t>
            </a:r>
            <a:r>
              <a:rPr lang="en-US" dirty="0" err="1"/>
              <a:t>py</a:t>
            </a:r>
            <a:r>
              <a:rPr lang="en-US" dirty="0"/>
              <a:t> file and pass it to the interpreter</a:t>
            </a:r>
          </a:p>
          <a:p>
            <a:r>
              <a:rPr lang="en-US" dirty="0"/>
              <a:t>Live demo: helloworld.py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5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61F5-DB5F-4EE0-889D-8924CDE2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56C1-1445-4A74-9ED3-4A6BAD0E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something in Python that holds some value, like a number or a string</a:t>
            </a:r>
          </a:p>
          <a:p>
            <a:r>
              <a:rPr lang="en-US" dirty="0"/>
              <a:t>Variables can be easily created and used everywhere</a:t>
            </a:r>
          </a:p>
          <a:p>
            <a:r>
              <a:rPr lang="en-US" dirty="0"/>
              <a:t>They’re the bread and butter of Python!</a:t>
            </a:r>
          </a:p>
          <a:p>
            <a:r>
              <a:rPr lang="en-US" dirty="0"/>
              <a:t>Live demo: creating and using variables</a:t>
            </a:r>
          </a:p>
        </p:txBody>
      </p:sp>
    </p:spTree>
    <p:extLst>
      <p:ext uri="{BB962C8B-B14F-4D97-AF65-F5344CB8AC3E}">
        <p14:creationId xmlns:p14="http://schemas.microsoft.com/office/powerpoint/2010/main" val="51253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7E78-72BE-40E1-8F0A-FC32169F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1B56-7F3C-45BB-965D-FF6415FD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Functions</a:t>
            </a:r>
            <a:r>
              <a:rPr lang="en-US" dirty="0"/>
              <a:t> are a special construct that allow you to contain code for easy reuse</a:t>
            </a:r>
          </a:p>
          <a:p>
            <a:r>
              <a:rPr lang="en-US" dirty="0"/>
              <a:t>Functions have four key components: a name, parameters, a return value, and a body of code</a:t>
            </a:r>
          </a:p>
          <a:p>
            <a:r>
              <a:rPr lang="en-US" dirty="0"/>
              <a:t>You’ll learn how to write your own functions soon!</a:t>
            </a:r>
          </a:p>
        </p:txBody>
      </p:sp>
    </p:spTree>
    <p:extLst>
      <p:ext uri="{BB962C8B-B14F-4D97-AF65-F5344CB8AC3E}">
        <p14:creationId xmlns:p14="http://schemas.microsoft.com/office/powerpoint/2010/main" val="272549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8E82-1194-4258-90DC-B8B39B9D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6E35-0560-44A9-99E2-7DC24E016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has a </a:t>
            </a:r>
            <a:r>
              <a:rPr lang="en-US" b="1" dirty="0"/>
              <a:t>name</a:t>
            </a:r>
            <a:r>
              <a:rPr lang="en-US" dirty="0"/>
              <a:t> you use to call it</a:t>
            </a:r>
          </a:p>
          <a:p>
            <a:r>
              <a:rPr lang="en-US" dirty="0"/>
              <a:t>It has some </a:t>
            </a:r>
            <a:r>
              <a:rPr lang="en-US" b="1" dirty="0"/>
              <a:t>parameters</a:t>
            </a:r>
            <a:r>
              <a:rPr lang="en-US" dirty="0"/>
              <a:t> that you pass arguments to</a:t>
            </a:r>
          </a:p>
          <a:p>
            <a:r>
              <a:rPr lang="en-US" dirty="0"/>
              <a:t>Functions may optionally have a </a:t>
            </a:r>
            <a:r>
              <a:rPr lang="en-US" b="1" dirty="0"/>
              <a:t>return value</a:t>
            </a:r>
            <a:r>
              <a:rPr lang="en-US" dirty="0"/>
              <a:t> to return a variable back to where it was called from</a:t>
            </a:r>
          </a:p>
          <a:p>
            <a:r>
              <a:rPr lang="en-US" dirty="0"/>
              <a:t>Functions also contain a body of code, which we will address later</a:t>
            </a:r>
          </a:p>
          <a:p>
            <a:r>
              <a:rPr lang="en-US" dirty="0"/>
              <a:t>Live demo: calling a function</a:t>
            </a:r>
          </a:p>
        </p:txBody>
      </p:sp>
    </p:spTree>
    <p:extLst>
      <p:ext uri="{BB962C8B-B14F-4D97-AF65-F5344CB8AC3E}">
        <p14:creationId xmlns:p14="http://schemas.microsoft.com/office/powerpoint/2010/main" val="26340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7AA7-6494-4501-BFC5-9252A23A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F0C0-7BF0-46D0-8470-E7465018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variable in Python has a </a:t>
            </a:r>
            <a:r>
              <a:rPr lang="en-US" b="1" dirty="0"/>
              <a:t>type</a:t>
            </a:r>
          </a:p>
          <a:p>
            <a:pPr lvl="1"/>
            <a:r>
              <a:rPr lang="en-US" dirty="0"/>
              <a:t>Even functions have types :0</a:t>
            </a:r>
          </a:p>
          <a:p>
            <a:r>
              <a:rPr lang="en-US" dirty="0"/>
              <a:t>Later on, you’ll learn how to define your own types</a:t>
            </a:r>
          </a:p>
          <a:p>
            <a:r>
              <a:rPr lang="en-US" dirty="0"/>
              <a:t>Let’s learn some types!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6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C353-D976-4237-AE8C-79BB02FB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CC38-3CFE-45DC-BAEE-87C9FCB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four primitive types, which are used to construct more complex types</a:t>
            </a:r>
          </a:p>
          <a:p>
            <a:pPr lvl="1"/>
            <a:r>
              <a:rPr lang="en-US" b="1" dirty="0"/>
              <a:t>int</a:t>
            </a:r>
            <a:r>
              <a:rPr lang="en-US" dirty="0"/>
              <a:t> : these are your standard integers</a:t>
            </a:r>
          </a:p>
          <a:p>
            <a:pPr lvl="1"/>
            <a:r>
              <a:rPr lang="en-US" b="1" dirty="0"/>
              <a:t>float</a:t>
            </a:r>
            <a:r>
              <a:rPr lang="en-US" dirty="0"/>
              <a:t> : short for “floating-point,” these are decimal numbers</a:t>
            </a:r>
          </a:p>
          <a:p>
            <a:pPr lvl="1"/>
            <a:r>
              <a:rPr lang="en-US" b="1" dirty="0"/>
              <a:t>bool </a:t>
            </a:r>
            <a:r>
              <a:rPr lang="en-US" dirty="0"/>
              <a:t>: short for “</a:t>
            </a:r>
            <a:r>
              <a:rPr lang="en-US" dirty="0" err="1"/>
              <a:t>boolean</a:t>
            </a:r>
            <a:r>
              <a:rPr lang="en-US" dirty="0"/>
              <a:t>,” these have one of two values—True or False</a:t>
            </a:r>
          </a:p>
          <a:p>
            <a:pPr lvl="1"/>
            <a:r>
              <a:rPr lang="en-US" b="1" dirty="0"/>
              <a:t>string</a:t>
            </a:r>
            <a:r>
              <a:rPr lang="en-US" dirty="0"/>
              <a:t> : strings are sequences of characters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760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A839-CC01-4D04-82D1-BBD75D53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3575-EAC4-4800-8743-2C042F71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implicitly-typed, meaning variables don’t need to be given an explicit type</a:t>
            </a:r>
          </a:p>
          <a:p>
            <a:r>
              <a:rPr lang="en-US" dirty="0"/>
              <a:t>If I want to create an int, I don’t have to specify that it’s an int</a:t>
            </a:r>
          </a:p>
          <a:p>
            <a:pPr lvl="1"/>
            <a:r>
              <a:rPr lang="en-US" dirty="0"/>
              <a:t>Example: “x = 3” defines x as a variable holding the int value 3</a:t>
            </a:r>
          </a:p>
          <a:p>
            <a:pPr lvl="1"/>
            <a:r>
              <a:rPr lang="en-US" dirty="0"/>
              <a:t>Example: “y = True” defines y as a variable holding the bool value True</a:t>
            </a:r>
          </a:p>
          <a:p>
            <a:pPr lvl="1"/>
            <a:r>
              <a:rPr lang="en-US" dirty="0"/>
              <a:t>Example: “z = ‘Hello world’” defines z as a variable holding the string value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393037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63</TotalTime>
  <Words>834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Welcome to Python!</vt:lpstr>
      <vt:lpstr>What is a Python program? </vt:lpstr>
      <vt:lpstr>The Interpreter</vt:lpstr>
      <vt:lpstr>Variables</vt:lpstr>
      <vt:lpstr>Functions, in brief</vt:lpstr>
      <vt:lpstr>Functions, in brief</vt:lpstr>
      <vt:lpstr>Introduction to types</vt:lpstr>
      <vt:lpstr>Primitive types</vt:lpstr>
      <vt:lpstr>Primitive types</vt:lpstr>
      <vt:lpstr>Arithmetic</vt:lpstr>
      <vt:lpstr>Arithmetic</vt:lpstr>
      <vt:lpstr>Basic I/O</vt:lpstr>
      <vt:lpstr>Basic I/O</vt:lpstr>
      <vt:lpstr>Homework 1</vt:lpstr>
      <vt:lpstr>Homework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Mohsin Rizvi</dc:creator>
  <cp:lastModifiedBy>Mohsin Rizvi</cp:lastModifiedBy>
  <cp:revision>40</cp:revision>
  <dcterms:created xsi:type="dcterms:W3CDTF">2020-05-27T16:26:13Z</dcterms:created>
  <dcterms:modified xsi:type="dcterms:W3CDTF">2020-05-27T17:29:33Z</dcterms:modified>
</cp:coreProperties>
</file>