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875E-BAB1-4E6C-85EC-6AFDE3912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Python!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1C29A-E91E-487B-A202-F1E3DC817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2: Booleans and Program Flow</a:t>
            </a:r>
          </a:p>
        </p:txBody>
      </p:sp>
    </p:spTree>
    <p:extLst>
      <p:ext uri="{BB962C8B-B14F-4D97-AF65-F5344CB8AC3E}">
        <p14:creationId xmlns:p14="http://schemas.microsoft.com/office/powerpoint/2010/main" val="294563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6D1B-753B-44DD-955A-15F5D217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783B-90E1-4248-8DF6-201FD413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= 0, y = 1, and z = “hello”, what do these expressions evaluate to?</a:t>
            </a:r>
          </a:p>
          <a:p>
            <a:pPr lvl="1"/>
            <a:r>
              <a:rPr lang="en-US" dirty="0"/>
              <a:t>x == y</a:t>
            </a:r>
          </a:p>
          <a:p>
            <a:pPr lvl="1"/>
            <a:r>
              <a:rPr lang="en-US" dirty="0"/>
              <a:t>x != y</a:t>
            </a:r>
          </a:p>
          <a:p>
            <a:pPr lvl="1"/>
            <a:r>
              <a:rPr lang="en-US" dirty="0"/>
              <a:t>z == z</a:t>
            </a:r>
          </a:p>
          <a:p>
            <a:pPr lvl="1"/>
            <a:r>
              <a:rPr lang="en-US" dirty="0"/>
              <a:t>z != z</a:t>
            </a:r>
          </a:p>
          <a:p>
            <a:pPr lvl="1"/>
            <a:r>
              <a:rPr lang="en-US" dirty="0"/>
              <a:t>x == z</a:t>
            </a:r>
          </a:p>
        </p:txBody>
      </p:sp>
    </p:spTree>
    <p:extLst>
      <p:ext uri="{BB962C8B-B14F-4D97-AF65-F5344CB8AC3E}">
        <p14:creationId xmlns:p14="http://schemas.microsoft.com/office/powerpoint/2010/main" val="38929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F3A8-3C43-4811-BB41-6C2EE070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73E7-ACA0-4DB8-823C-AED16BC3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 comparison operators are </a:t>
            </a:r>
            <a:r>
              <a:rPr lang="en-US" b="1" dirty="0"/>
              <a:t>&lt;, &gt;, &lt;=, </a:t>
            </a:r>
            <a:r>
              <a:rPr lang="en-US" dirty="0"/>
              <a:t>and </a:t>
            </a:r>
            <a:r>
              <a:rPr lang="en-US" b="1" dirty="0"/>
              <a:t>&gt;=</a:t>
            </a:r>
          </a:p>
          <a:p>
            <a:r>
              <a:rPr lang="en-US" dirty="0"/>
              <a:t>These are your standard less than, greater than, less than or equal to, and greater than or equal to operators</a:t>
            </a:r>
          </a:p>
          <a:p>
            <a:r>
              <a:rPr lang="en-US" dirty="0"/>
              <a:t>These are typically used for comparing numbers, but they have some additional uses</a:t>
            </a:r>
          </a:p>
          <a:p>
            <a:pPr lvl="1"/>
            <a:r>
              <a:rPr lang="en-US" dirty="0"/>
              <a:t>They can be used for comparing alphabetical order of strings</a:t>
            </a:r>
          </a:p>
          <a:p>
            <a:pPr lvl="2"/>
            <a:r>
              <a:rPr lang="en-US" dirty="0"/>
              <a:t>Example: “A” &lt; “B” is True, while “B” &gt; “C” is False</a:t>
            </a:r>
          </a:p>
        </p:txBody>
      </p:sp>
    </p:spTree>
    <p:extLst>
      <p:ext uri="{BB962C8B-B14F-4D97-AF65-F5344CB8AC3E}">
        <p14:creationId xmlns:p14="http://schemas.microsoft.com/office/powerpoint/2010/main" val="177907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48AF-BBF7-41EE-8324-D1AECD58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98F8-564E-4D46-A085-8CC1DC53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= 100, y = 25, and z = 50.5, what do these expressions evaluate to?</a:t>
            </a:r>
          </a:p>
          <a:p>
            <a:pPr lvl="1"/>
            <a:r>
              <a:rPr lang="en-US" dirty="0"/>
              <a:t>x &gt; y</a:t>
            </a:r>
          </a:p>
          <a:p>
            <a:pPr lvl="1"/>
            <a:r>
              <a:rPr lang="en-US" dirty="0"/>
              <a:t>y &lt;= z</a:t>
            </a:r>
          </a:p>
          <a:p>
            <a:pPr lvl="1"/>
            <a:r>
              <a:rPr lang="en-US" dirty="0"/>
              <a:t>y &lt;= y</a:t>
            </a:r>
          </a:p>
          <a:p>
            <a:pPr lvl="1"/>
            <a:r>
              <a:rPr lang="en-US" dirty="0"/>
              <a:t>100 &gt;= 100.0</a:t>
            </a:r>
          </a:p>
          <a:p>
            <a:pPr lvl="1"/>
            <a:r>
              <a:rPr lang="en-US" dirty="0"/>
              <a:t>100 &gt;= 99.9</a:t>
            </a:r>
          </a:p>
          <a:p>
            <a:pPr lvl="1"/>
            <a:r>
              <a:rPr lang="en-US" dirty="0"/>
              <a:t>1 &lt; 2</a:t>
            </a:r>
          </a:p>
        </p:txBody>
      </p:sp>
    </p:spTree>
    <p:extLst>
      <p:ext uri="{BB962C8B-B14F-4D97-AF65-F5344CB8AC3E}">
        <p14:creationId xmlns:p14="http://schemas.microsoft.com/office/powerpoint/2010/main" val="419213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AAA6-353A-4E88-8619-77FC36CB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and program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E502-8EAA-4B61-B272-68F4E58A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understand Boolean operators, we can move on to control flow</a:t>
            </a:r>
          </a:p>
          <a:p>
            <a:r>
              <a:rPr lang="en-US" b="1" dirty="0"/>
              <a:t>Control flow</a:t>
            </a:r>
            <a:r>
              <a:rPr lang="en-US" dirty="0"/>
              <a:t> is a term used to describe how the code in a program is executed</a:t>
            </a:r>
          </a:p>
          <a:p>
            <a:r>
              <a:rPr lang="en-US" dirty="0"/>
              <a:t>Python provides several constructs for manipulating control flow</a:t>
            </a:r>
          </a:p>
          <a:p>
            <a:pPr lvl="1"/>
            <a:r>
              <a:rPr lang="en-US" dirty="0"/>
              <a:t>These include </a:t>
            </a:r>
            <a:r>
              <a:rPr lang="en-US" b="1" dirty="0"/>
              <a:t>if, if-else,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/>
              <a:t>statements, as well as </a:t>
            </a:r>
            <a:r>
              <a:rPr lang="en-US" b="1" dirty="0"/>
              <a:t>for </a:t>
            </a:r>
            <a:r>
              <a:rPr lang="en-US" dirty="0"/>
              <a:t>and </a:t>
            </a:r>
            <a:r>
              <a:rPr lang="en-US" b="1" dirty="0"/>
              <a:t>while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743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73D1-7676-4906-B05D-9B3EBCD5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66C2-7DD2-4479-B97E-DA590670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allow a block of code to be executed if and only if some bool value is True</a:t>
            </a:r>
          </a:p>
          <a:p>
            <a:r>
              <a:rPr lang="en-US" dirty="0"/>
              <a:t>See if.py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271240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CA10-BED7-41C6-AFF4-4E912196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9B37-1A10-43B4-B537-50CC791D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if-else construct allows a block of code to be executed if and only if some bool value is True</a:t>
            </a:r>
          </a:p>
          <a:p>
            <a:pPr lvl="1"/>
            <a:r>
              <a:rPr lang="en-US" dirty="0"/>
              <a:t>If it is not True, than a second block of code is executed</a:t>
            </a:r>
          </a:p>
          <a:p>
            <a:r>
              <a:rPr lang="en-US" dirty="0"/>
              <a:t>See ifelse.py for an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DA52-3210-4F44-B89C-365489A7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8000-9545-4E1D-AB7B-018D28AE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Elif</a:t>
            </a:r>
            <a:r>
              <a:rPr lang="en-US" b="1" dirty="0"/>
              <a:t>, </a:t>
            </a:r>
            <a:r>
              <a:rPr lang="en-US" dirty="0"/>
              <a:t>or else-if statements, are special statements that can be included immediately following and if statement</a:t>
            </a:r>
          </a:p>
          <a:p>
            <a:r>
              <a:rPr lang="en-US" dirty="0"/>
              <a:t>These allow additional if statements to be evaluated if an if statement’s conditional evaluated to False</a:t>
            </a:r>
          </a:p>
          <a:p>
            <a:r>
              <a:rPr lang="en-US" dirty="0"/>
              <a:t>See elif.py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358028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271-A8BB-4082-8331-6BDB14EB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9515-EEDA-4759-BB35-CE4505C7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structures can be nested within each other</a:t>
            </a:r>
          </a:p>
          <a:p>
            <a:r>
              <a:rPr lang="en-US" dirty="0"/>
              <a:t>That is, the block of code executed by an if statements can itself contain more if statements, as well as any other control structure</a:t>
            </a:r>
          </a:p>
          <a:p>
            <a:pPr lvl="1"/>
            <a:r>
              <a:rPr lang="en-US" dirty="0"/>
              <a:t>This includes loops, which we will learn about next</a:t>
            </a:r>
          </a:p>
          <a:p>
            <a:r>
              <a:rPr lang="en-US" dirty="0"/>
              <a:t>See ifif.py for an example of this</a:t>
            </a:r>
          </a:p>
        </p:txBody>
      </p:sp>
    </p:spTree>
    <p:extLst>
      <p:ext uri="{BB962C8B-B14F-4D97-AF65-F5344CB8AC3E}">
        <p14:creationId xmlns:p14="http://schemas.microsoft.com/office/powerpoint/2010/main" val="383982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94E8-3A3A-41AA-A53C-BCB406EE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45AE-B769-48A4-8838-C4F5F4C0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a special type of control structure that allows a block of code to be executed multiple times</a:t>
            </a:r>
          </a:p>
          <a:p>
            <a:r>
              <a:rPr lang="en-US" dirty="0"/>
              <a:t>There are two types of loops in Python: </a:t>
            </a:r>
            <a:r>
              <a:rPr lang="en-US" b="1" dirty="0"/>
              <a:t>while</a:t>
            </a:r>
            <a:r>
              <a:rPr lang="en-US" dirty="0"/>
              <a:t> and </a:t>
            </a:r>
            <a:r>
              <a:rPr lang="en-US" b="1" dirty="0"/>
              <a:t>for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47567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D275-FDED-4FFF-B3BD-3B4F3EF2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8014-2242-43DA-A250-881E9FB3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while </a:t>
            </a:r>
            <a:r>
              <a:rPr lang="en-US" dirty="0"/>
              <a:t>loop allows a block of code to be executed as long as some bool value is True</a:t>
            </a:r>
          </a:p>
          <a:p>
            <a:r>
              <a:rPr lang="en-US" dirty="0"/>
              <a:t>See while.py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304541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E1D-C0E1-4875-AE3C-3AC6CE88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75D1-50D2-4FC6-8FE5-42E0975E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bool</a:t>
            </a:r>
            <a:r>
              <a:rPr lang="en-US" dirty="0"/>
              <a:t>, or </a:t>
            </a:r>
            <a:r>
              <a:rPr lang="en-US" b="1" dirty="0"/>
              <a:t>Boolean</a:t>
            </a:r>
            <a:r>
              <a:rPr lang="en-US" dirty="0"/>
              <a:t>, is a data type that represents one of two values</a:t>
            </a:r>
          </a:p>
          <a:p>
            <a:r>
              <a:rPr lang="en-US" dirty="0"/>
              <a:t>In Python, these two possible values are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pPr lvl="1"/>
            <a:r>
              <a:rPr lang="en-US" dirty="0"/>
              <a:t>Note the capitalization!</a:t>
            </a:r>
          </a:p>
        </p:txBody>
      </p:sp>
    </p:spTree>
    <p:extLst>
      <p:ext uri="{BB962C8B-B14F-4D97-AF65-F5344CB8AC3E}">
        <p14:creationId xmlns:p14="http://schemas.microsoft.com/office/powerpoint/2010/main" val="282895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D783-D3CC-4C50-9C26-B045935D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D64A-60EC-468F-9B84-944CD065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for</a:t>
            </a:r>
            <a:r>
              <a:rPr lang="en-US" dirty="0"/>
              <a:t> loop allows your code to iterate over elements in a container such as a 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en-US" b="1" dirty="0"/>
              <a:t>set</a:t>
            </a:r>
            <a:r>
              <a:rPr lang="en-US" dirty="0"/>
              <a:t>, or </a:t>
            </a:r>
            <a:r>
              <a:rPr lang="en-US" b="1" dirty="0" err="1"/>
              <a:t>dict</a:t>
            </a:r>
            <a:r>
              <a:rPr lang="en-US" dirty="0"/>
              <a:t>, and run code for each element in the container</a:t>
            </a:r>
            <a:endParaRPr lang="en-US" b="1" dirty="0"/>
          </a:p>
          <a:p>
            <a:r>
              <a:rPr lang="en-US" dirty="0"/>
              <a:t>We’ll learn more about these types later</a:t>
            </a:r>
          </a:p>
          <a:p>
            <a:r>
              <a:rPr lang="en-US" dirty="0"/>
              <a:t>For now, just know that a list is an array of elements</a:t>
            </a:r>
          </a:p>
          <a:p>
            <a:r>
              <a:rPr lang="en-US" dirty="0"/>
              <a:t>See for.py for an example of a for loop using a list</a:t>
            </a:r>
          </a:p>
        </p:txBody>
      </p:sp>
    </p:spTree>
    <p:extLst>
      <p:ext uri="{BB962C8B-B14F-4D97-AF65-F5344CB8AC3E}">
        <p14:creationId xmlns:p14="http://schemas.microsoft.com/office/powerpoint/2010/main" val="296323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CF51-4B8D-462D-A57A-3CE66CF0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98D6-A9AF-4933-B87C-47C47462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the </a:t>
            </a:r>
            <a:r>
              <a:rPr lang="en-US" b="1" dirty="0"/>
              <a:t>break</a:t>
            </a:r>
            <a:r>
              <a:rPr lang="en-US" dirty="0"/>
              <a:t> and </a:t>
            </a:r>
            <a:r>
              <a:rPr lang="en-US" b="1" dirty="0"/>
              <a:t>continue</a:t>
            </a:r>
            <a:r>
              <a:rPr lang="en-US" dirty="0"/>
              <a:t> statements to give us greater control over our loops</a:t>
            </a:r>
          </a:p>
          <a:p>
            <a:r>
              <a:rPr lang="en-US" b="1" dirty="0"/>
              <a:t>break </a:t>
            </a:r>
            <a:r>
              <a:rPr lang="en-US" dirty="0"/>
              <a:t>exits the loop immediately</a:t>
            </a:r>
          </a:p>
          <a:p>
            <a:r>
              <a:rPr lang="en-US" b="1" dirty="0"/>
              <a:t>continue</a:t>
            </a:r>
            <a:r>
              <a:rPr lang="en-US" dirty="0"/>
              <a:t> ends the current iteration and begins the next one</a:t>
            </a:r>
          </a:p>
          <a:p>
            <a:r>
              <a:rPr lang="en-US" dirty="0"/>
              <a:t>See break_continue.py for examples of this</a:t>
            </a:r>
          </a:p>
        </p:txBody>
      </p:sp>
    </p:spTree>
    <p:extLst>
      <p:ext uri="{BB962C8B-B14F-4D97-AF65-F5344CB8AC3E}">
        <p14:creationId xmlns:p14="http://schemas.microsoft.com/office/powerpoint/2010/main" val="272116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50BB-B439-4F80-A7AE-6B1A84F7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741D-19F0-4336-B30B-DB819B4F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variables have a scope in which they can be used</a:t>
            </a:r>
          </a:p>
          <a:p>
            <a:r>
              <a:rPr lang="en-US" dirty="0"/>
              <a:t>See scoping.py for an example of this</a:t>
            </a:r>
          </a:p>
        </p:txBody>
      </p:sp>
    </p:spTree>
    <p:extLst>
      <p:ext uri="{BB962C8B-B14F-4D97-AF65-F5344CB8AC3E}">
        <p14:creationId xmlns:p14="http://schemas.microsoft.com/office/powerpoint/2010/main" val="2296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CDF4-78EF-4D6A-894F-AD0429C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without explicit bools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3B8F-A5C3-436F-9277-2D353E46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of other types can sometimes be used as a conditional in place of a bool</a:t>
            </a:r>
          </a:p>
          <a:p>
            <a:r>
              <a:rPr lang="en-US" dirty="0"/>
              <a:t>For example, the empty string “” is treated as False, and any nonempty string is True</a:t>
            </a:r>
          </a:p>
          <a:p>
            <a:r>
              <a:rPr lang="en-US" dirty="0"/>
              <a:t>Likewise, the integer 0 is False, and any nonzero integer is True</a:t>
            </a:r>
          </a:p>
          <a:p>
            <a:r>
              <a:rPr lang="en-US" dirty="0"/>
              <a:t>So, if x is a string or int, you can write “if x:” and it will be valid Python code</a:t>
            </a:r>
          </a:p>
        </p:txBody>
      </p:sp>
    </p:spTree>
    <p:extLst>
      <p:ext uri="{BB962C8B-B14F-4D97-AF65-F5344CB8AC3E}">
        <p14:creationId xmlns:p14="http://schemas.microsoft.com/office/powerpoint/2010/main" val="2185001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A39A-63C0-44E6-A1B2-D8F3C54A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A3BB-5661-4630-9B44-B7E06FB0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prints all numbers from 1 to 100, except…</a:t>
            </a:r>
          </a:p>
          <a:p>
            <a:r>
              <a:rPr lang="en-US" dirty="0"/>
              <a:t>If a number is a multiple of 3, print “Fizz”</a:t>
            </a:r>
          </a:p>
          <a:p>
            <a:r>
              <a:rPr lang="en-US" dirty="0"/>
              <a:t>If a number is a multiple of 5, print “Buzz”</a:t>
            </a:r>
          </a:p>
          <a:p>
            <a:r>
              <a:rPr lang="en-US" dirty="0"/>
              <a:t>If a number is a multiple of 3 and 5, print 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r>
              <a:rPr lang="en-US" dirty="0"/>
              <a:t>There are a couple ways to go about this using what you’ve learned!</a:t>
            </a:r>
          </a:p>
        </p:txBody>
      </p:sp>
    </p:spTree>
    <p:extLst>
      <p:ext uri="{BB962C8B-B14F-4D97-AF65-F5344CB8AC3E}">
        <p14:creationId xmlns:p14="http://schemas.microsoft.com/office/powerpoint/2010/main" val="338036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A570-0186-4825-BD00-8CF225E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F730-A712-4ADF-96F9-F35E8E1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Bools can be created one of two ways</a:t>
            </a:r>
          </a:p>
          <a:p>
            <a:pPr lvl="1"/>
            <a:r>
              <a:rPr lang="en-US" dirty="0"/>
              <a:t>1. Bools can be declared explicitly</a:t>
            </a:r>
          </a:p>
          <a:p>
            <a:pPr lvl="2"/>
            <a:r>
              <a:rPr lang="en-US" dirty="0"/>
              <a:t>Example: x = True</a:t>
            </a:r>
          </a:p>
          <a:p>
            <a:pPr lvl="1"/>
            <a:r>
              <a:rPr lang="en-US" dirty="0"/>
              <a:t>2. Bools can also be created via </a:t>
            </a:r>
            <a:r>
              <a:rPr lang="en-US" b="1" dirty="0"/>
              <a:t>Boolean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8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57A7-A424-4240-897E-0FC26AA5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C7C0-7503-4760-B7BF-5EFB9848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 are used to create and combine Boolean values</a:t>
            </a:r>
          </a:p>
          <a:p>
            <a:r>
              <a:rPr lang="en-US" dirty="0"/>
              <a:t>Python comes with several Boolean operators</a:t>
            </a:r>
          </a:p>
          <a:p>
            <a:pPr lvl="1"/>
            <a:r>
              <a:rPr lang="en-US" b="1" dirty="0"/>
              <a:t>and, or, not, ==, !=, &lt;, &gt;, &lt;=, &gt;=</a:t>
            </a:r>
          </a:p>
          <a:p>
            <a:r>
              <a:rPr lang="en-US" dirty="0"/>
              <a:t>There are some others specific to Python, like </a:t>
            </a:r>
            <a:r>
              <a:rPr lang="en-US" b="1" dirty="0"/>
              <a:t>is</a:t>
            </a:r>
            <a:r>
              <a:rPr lang="en-US" dirty="0"/>
              <a:t> and </a:t>
            </a:r>
            <a:r>
              <a:rPr lang="en-US" b="1" dirty="0"/>
              <a:t>in</a:t>
            </a:r>
            <a:r>
              <a:rPr lang="en-US" dirty="0"/>
              <a:t>, but we’ll worry about those later</a:t>
            </a:r>
          </a:p>
        </p:txBody>
      </p:sp>
    </p:spTree>
    <p:extLst>
      <p:ext uri="{BB962C8B-B14F-4D97-AF65-F5344CB8AC3E}">
        <p14:creationId xmlns:p14="http://schemas.microsoft.com/office/powerpoint/2010/main" val="124353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2DD2-FD9E-41EE-BED2-11461BD6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95FF-BC70-4214-B516-A1332E60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logical operators</a:t>
            </a:r>
            <a:r>
              <a:rPr lang="en-US" dirty="0"/>
              <a:t> are Boolean operators that combine existing Boolean values</a:t>
            </a:r>
          </a:p>
          <a:p>
            <a:r>
              <a:rPr lang="en-US" dirty="0"/>
              <a:t>These are </a:t>
            </a:r>
            <a:r>
              <a:rPr lang="en-US" b="1" dirty="0"/>
              <a:t>and, or</a:t>
            </a:r>
            <a:r>
              <a:rPr lang="en-US" dirty="0"/>
              <a:t>, and </a:t>
            </a:r>
            <a:r>
              <a:rPr lang="en-US" b="1" dirty="0"/>
              <a:t>not</a:t>
            </a:r>
          </a:p>
          <a:p>
            <a:r>
              <a:rPr lang="en-US" b="1" dirty="0"/>
              <a:t>and</a:t>
            </a:r>
            <a:r>
              <a:rPr lang="en-US" dirty="0"/>
              <a:t> takes two bools and returns True if and only if both are True, otherwise it returns False</a:t>
            </a:r>
          </a:p>
          <a:p>
            <a:r>
              <a:rPr lang="en-US" b="1" dirty="0"/>
              <a:t>or </a:t>
            </a:r>
            <a:r>
              <a:rPr lang="en-US" dirty="0"/>
              <a:t>takes two bools and returns True if at least one of them is True, otherwise it returns False</a:t>
            </a:r>
          </a:p>
          <a:p>
            <a:r>
              <a:rPr lang="en-US" b="1" dirty="0"/>
              <a:t>not </a:t>
            </a:r>
            <a:r>
              <a:rPr lang="en-US" dirty="0"/>
              <a:t>takes a single bool and returns True if it is False, otherwise it returns False</a:t>
            </a:r>
          </a:p>
        </p:txBody>
      </p:sp>
    </p:spTree>
    <p:extLst>
      <p:ext uri="{BB962C8B-B14F-4D97-AF65-F5344CB8AC3E}">
        <p14:creationId xmlns:p14="http://schemas.microsoft.com/office/powerpoint/2010/main" val="185981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B6E0-2238-4831-A01C-E025E77B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6089-32A9-41E0-8108-54EB9F62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= True and y = False, what do these evaluate to?</a:t>
            </a:r>
          </a:p>
          <a:p>
            <a:pPr lvl="1"/>
            <a:r>
              <a:rPr lang="en-US" dirty="0"/>
              <a:t>a = x and y</a:t>
            </a:r>
          </a:p>
          <a:p>
            <a:pPr lvl="1"/>
            <a:r>
              <a:rPr lang="en-US" dirty="0"/>
              <a:t>b = x and x</a:t>
            </a:r>
          </a:p>
          <a:p>
            <a:pPr lvl="1"/>
            <a:r>
              <a:rPr lang="en-US" dirty="0"/>
              <a:t>c = x or y</a:t>
            </a:r>
          </a:p>
          <a:p>
            <a:pPr lvl="1"/>
            <a:r>
              <a:rPr lang="en-US" dirty="0"/>
              <a:t>d = y or y</a:t>
            </a:r>
          </a:p>
          <a:p>
            <a:pPr lvl="1"/>
            <a:r>
              <a:rPr lang="en-US" dirty="0"/>
              <a:t>e = not d</a:t>
            </a:r>
          </a:p>
        </p:txBody>
      </p:sp>
    </p:spTree>
    <p:extLst>
      <p:ext uri="{BB962C8B-B14F-4D97-AF65-F5344CB8AC3E}">
        <p14:creationId xmlns:p14="http://schemas.microsoft.com/office/powerpoint/2010/main" val="17564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97CE-FD47-4CEB-8423-601247A8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DB15-910C-451E-89C8-C2234C28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can be combined to form more complex statements</a:t>
            </a:r>
          </a:p>
          <a:p>
            <a:r>
              <a:rPr lang="en-US" dirty="0"/>
              <a:t>If x = True and y = False, what do you think these evaluate to?</a:t>
            </a:r>
          </a:p>
          <a:p>
            <a:pPr lvl="1"/>
            <a:r>
              <a:rPr lang="en-US" dirty="0"/>
              <a:t>a = (x or y) and x</a:t>
            </a:r>
          </a:p>
          <a:p>
            <a:pPr lvl="1"/>
            <a:r>
              <a:rPr lang="en-US" dirty="0"/>
              <a:t>b = not (y or not y)</a:t>
            </a:r>
          </a:p>
          <a:p>
            <a:pPr lvl="1"/>
            <a:r>
              <a:rPr lang="en-US" dirty="0"/>
              <a:t>a = x and x and x and not y</a:t>
            </a:r>
          </a:p>
          <a:p>
            <a:r>
              <a:rPr lang="en-US" dirty="0"/>
              <a:t>In these statements, parentheses are not necessary, but they make the logic more clear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237A-EFE7-404A-9817-801F4910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72E9-BB84-49C0-857E-E26E6063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take two values and return a Boolean value</a:t>
            </a:r>
          </a:p>
          <a:p>
            <a:r>
              <a:rPr lang="en-US" dirty="0"/>
              <a:t>These are </a:t>
            </a:r>
            <a:r>
              <a:rPr lang="en-US" b="1" dirty="0"/>
              <a:t>==,</a:t>
            </a:r>
            <a:r>
              <a:rPr lang="en-US" dirty="0"/>
              <a:t> </a:t>
            </a:r>
            <a:r>
              <a:rPr lang="en-US" b="1" dirty="0"/>
              <a:t>!=,</a:t>
            </a:r>
            <a:r>
              <a:rPr lang="en-US" dirty="0"/>
              <a:t> </a:t>
            </a:r>
            <a:r>
              <a:rPr lang="en-US" b="1" dirty="0"/>
              <a:t>&lt;,</a:t>
            </a:r>
            <a:r>
              <a:rPr lang="en-US" dirty="0"/>
              <a:t> </a:t>
            </a:r>
            <a:r>
              <a:rPr lang="en-US" b="1" dirty="0"/>
              <a:t>&gt;,</a:t>
            </a:r>
            <a:r>
              <a:rPr lang="en-US" dirty="0"/>
              <a:t> </a:t>
            </a:r>
            <a:r>
              <a:rPr lang="en-US" b="1" dirty="0"/>
              <a:t>&lt;=,</a:t>
            </a:r>
            <a:r>
              <a:rPr lang="en-US" dirty="0"/>
              <a:t> and </a:t>
            </a:r>
            <a:r>
              <a:rPr lang="en-US" b="1" dirty="0"/>
              <a:t>&gt;=</a:t>
            </a:r>
          </a:p>
        </p:txBody>
      </p:sp>
    </p:spTree>
    <p:extLst>
      <p:ext uri="{BB962C8B-B14F-4D97-AF65-F5344CB8AC3E}">
        <p14:creationId xmlns:p14="http://schemas.microsoft.com/office/powerpoint/2010/main" val="295040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E9F9-0872-48E2-BA22-A1FF9D55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00EF-2B00-4784-94DA-F9BCD85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== </a:t>
            </a:r>
            <a:r>
              <a:rPr lang="en-US" dirty="0"/>
              <a:t>and </a:t>
            </a:r>
            <a:r>
              <a:rPr lang="en-US" b="1" dirty="0"/>
              <a:t>!=</a:t>
            </a:r>
            <a:r>
              <a:rPr lang="en-US" dirty="0"/>
              <a:t> are the </a:t>
            </a:r>
            <a:r>
              <a:rPr lang="en-US" b="1" dirty="0"/>
              <a:t>equality operators</a:t>
            </a:r>
          </a:p>
          <a:p>
            <a:r>
              <a:rPr lang="en-US" b="1" dirty="0"/>
              <a:t>== </a:t>
            </a:r>
            <a:r>
              <a:rPr lang="en-US" dirty="0"/>
              <a:t>takes two values and returns True if they are the same, False otherwise</a:t>
            </a:r>
          </a:p>
          <a:p>
            <a:r>
              <a:rPr lang="en-US" b="1" dirty="0"/>
              <a:t>!=</a:t>
            </a:r>
            <a:r>
              <a:rPr lang="en-US" dirty="0"/>
              <a:t> takes two values and returns False if they are the same, True otherwise</a:t>
            </a:r>
          </a:p>
          <a:p>
            <a:r>
              <a:rPr lang="en-US" dirty="0"/>
              <a:t>These operators will not work by default for more complex data types, but they work just fine for the primitive types that we’ve learned about so far</a:t>
            </a:r>
          </a:p>
        </p:txBody>
      </p:sp>
    </p:spTree>
    <p:extLst>
      <p:ext uri="{BB962C8B-B14F-4D97-AF65-F5344CB8AC3E}">
        <p14:creationId xmlns:p14="http://schemas.microsoft.com/office/powerpoint/2010/main" val="478703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8542</TotalTime>
  <Words>1141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Welcome to Python!</vt:lpstr>
      <vt:lpstr>Booleans</vt:lpstr>
      <vt:lpstr>Boolean initialization</vt:lpstr>
      <vt:lpstr>Boolean operators</vt:lpstr>
      <vt:lpstr>Logical operators</vt:lpstr>
      <vt:lpstr>Logical operator examples</vt:lpstr>
      <vt:lpstr>Combining logical operators</vt:lpstr>
      <vt:lpstr>Comparison operators</vt:lpstr>
      <vt:lpstr>Comparison operators</vt:lpstr>
      <vt:lpstr>Equality operator examples</vt:lpstr>
      <vt:lpstr>Comparison operators</vt:lpstr>
      <vt:lpstr>Comparison operator examples</vt:lpstr>
      <vt:lpstr>Control flow and program structure </vt:lpstr>
      <vt:lpstr>If statements</vt:lpstr>
      <vt:lpstr>If-else statements</vt:lpstr>
      <vt:lpstr>Elif statements</vt:lpstr>
      <vt:lpstr>Nesting control structures</vt:lpstr>
      <vt:lpstr>Loops</vt:lpstr>
      <vt:lpstr>While loops</vt:lpstr>
      <vt:lpstr>For loops</vt:lpstr>
      <vt:lpstr>Break and Continue</vt:lpstr>
      <vt:lpstr>Variable scoping</vt:lpstr>
      <vt:lpstr>Control flow without explicit bools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Mohsin Rizvi</dc:creator>
  <cp:lastModifiedBy>Mohsin Rizvi</cp:lastModifiedBy>
  <cp:revision>27</cp:revision>
  <dcterms:created xsi:type="dcterms:W3CDTF">2020-05-30T17:28:23Z</dcterms:created>
  <dcterms:modified xsi:type="dcterms:W3CDTF">2020-06-05T15:50:26Z</dcterms:modified>
</cp:coreProperties>
</file>