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2" r:id="rId4"/>
    <p:sldId id="273" r:id="rId5"/>
    <p:sldId id="260" r:id="rId6"/>
    <p:sldId id="257" r:id="rId7"/>
    <p:sldId id="271" r:id="rId8"/>
    <p:sldId id="267" r:id="rId9"/>
    <p:sldId id="268" r:id="rId10"/>
    <p:sldId id="269" r:id="rId11"/>
    <p:sldId id="270" r:id="rId12"/>
    <p:sldId id="258" r:id="rId13"/>
    <p:sldId id="275" r:id="rId14"/>
    <p:sldId id="276" r:id="rId15"/>
    <p:sldId id="279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Capstone\limited%20female%20decision%20corrma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Capstone\limied%20male%20decision%20corrma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Capstone\limited%20v%20extensive%20choice%20female%20decision%20barchar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Capstone\limited%20v%20extensive%20choice%20female%20decision%20barchar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Yes Decisions by Date Order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order_of_date_data!$B$1</c:f>
              <c:strCache>
                <c:ptCount val="1"/>
                <c:pt idx="0">
                  <c:v>Yes Decision Percentage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delete val="1"/>
          </c:dLbls>
          <c:val>
            <c:numRef>
              <c:f>order_of_date_data!$B$2:$B$23</c:f>
              <c:numCache>
                <c:formatCode>General</c:formatCode>
                <c:ptCount val="22"/>
                <c:pt idx="0">
                  <c:v>0.49001814882032602</c:v>
                </c:pt>
                <c:pt idx="1">
                  <c:v>0.39745916515426499</c:v>
                </c:pt>
                <c:pt idx="2">
                  <c:v>0.40834845735027198</c:v>
                </c:pt>
                <c:pt idx="3">
                  <c:v>0.44464609800362898</c:v>
                </c:pt>
                <c:pt idx="4">
                  <c:v>0.44283121597096098</c:v>
                </c:pt>
                <c:pt idx="5">
                  <c:v>0.432532347504621</c:v>
                </c:pt>
                <c:pt idx="6">
                  <c:v>0.40661478599221701</c:v>
                </c:pt>
                <c:pt idx="7">
                  <c:v>0.41338582677165298</c:v>
                </c:pt>
                <c:pt idx="8">
                  <c:v>0.45418326693227001</c:v>
                </c:pt>
                <c:pt idx="9">
                  <c:v>0.40928270042193998</c:v>
                </c:pt>
                <c:pt idx="10">
                  <c:v>0.37096774193548299</c:v>
                </c:pt>
                <c:pt idx="11">
                  <c:v>0.41397849462365499</c:v>
                </c:pt>
                <c:pt idx="12">
                  <c:v>0.42204301075268802</c:v>
                </c:pt>
                <c:pt idx="13">
                  <c:v>0.43817204301075202</c:v>
                </c:pt>
                <c:pt idx="14">
                  <c:v>0.410179640718562</c:v>
                </c:pt>
                <c:pt idx="15">
                  <c:v>0.38157894736842102</c:v>
                </c:pt>
                <c:pt idx="16">
                  <c:v>0.36758893280632399</c:v>
                </c:pt>
                <c:pt idx="17">
                  <c:v>0.375494071146245</c:v>
                </c:pt>
                <c:pt idx="18">
                  <c:v>0.449438202247191</c:v>
                </c:pt>
                <c:pt idx="19">
                  <c:v>0.40277777777777701</c:v>
                </c:pt>
                <c:pt idx="20">
                  <c:v>0.337209302325581</c:v>
                </c:pt>
                <c:pt idx="21">
                  <c:v>0.38636363636363602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36-40BF-BEE5-0830BA9D262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98619120"/>
        <c:axId val="39861420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order_of_date_data!$A$1</c15:sqref>
                        </c15:formulaRef>
                      </c:ext>
                    </c:extLst>
                    <c:strCache>
                      <c:ptCount val="1"/>
                      <c:pt idx="0">
                        <c:v>Date Order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63500" dist="38100" dir="5400000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1">
                            <a:tint val="98000"/>
                            <a:lumMod val="114000"/>
                          </a:schemeClr>
                        </a:gs>
                        <a:gs pos="100000">
                          <a:schemeClr val="accent1">
                            <a:shade val="90000"/>
                            <a:lumMod val="84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1"/>
                      </a:solidFill>
                      <a:round/>
                    </a:ln>
                    <a:effectLst>
                      <a:outerShdw blurRad="63500" dist="38100" dir="5400000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l"/>
                    </a:scene3d>
                    <a:sp3d prstMaterial="plastic">
                      <a:bevelT w="0" h="0"/>
                    </a:sp3d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order_of_date_data!$A$2:$A$23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4F36-40BF-BEE5-0830BA9D262F}"/>
                  </c:ext>
                </c:extLst>
              </c15:ser>
            </c15:filteredLineSeries>
          </c:ext>
        </c:extLst>
      </c:lineChart>
      <c:catAx>
        <c:axId val="39861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14200"/>
        <c:crosses val="autoZero"/>
        <c:auto val="1"/>
        <c:lblAlgn val="ctr"/>
        <c:lblOffset val="100"/>
        <c:noMultiLvlLbl val="0"/>
      </c:catAx>
      <c:valAx>
        <c:axId val="398614200"/>
        <c:scaling>
          <c:orientation val="minMax"/>
          <c:max val="0.5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1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Attribute Correlation for Female Decisions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95196120951305"/>
          <c:y val="0.15934509352482709"/>
          <c:w val="0.87178055314934577"/>
          <c:h val="0.598544818751593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'limited v extensive choice fema'!$A$2</c:f>
              <c:strCache>
                <c:ptCount val="1"/>
                <c:pt idx="0">
                  <c:v>Limited Decision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'limited v extensive choice fema'!$B$1:$D$1</c:f>
              <c:strCache>
                <c:ptCount val="3"/>
                <c:pt idx="0">
                  <c:v>Partner Attractiveness Rating</c:v>
                </c:pt>
                <c:pt idx="1">
                  <c:v>Partner Intelligence Rating</c:v>
                </c:pt>
                <c:pt idx="2">
                  <c:v>Partner Fun Rating</c:v>
                </c:pt>
              </c:strCache>
            </c:strRef>
          </c:cat>
          <c:val>
            <c:numRef>
              <c:f>'limited v extensive choice fema'!$B$2:$D$2</c:f>
              <c:numCache>
                <c:formatCode>0.00</c:formatCode>
                <c:ptCount val="3"/>
                <c:pt idx="0">
                  <c:v>0.412461632995761</c:v>
                </c:pt>
                <c:pt idx="1">
                  <c:v>0.21856229653486201</c:v>
                </c:pt>
                <c:pt idx="2">
                  <c:v>0.40607775333971202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56-4B4B-8F88-8E754A4DE89D}"/>
            </c:ext>
          </c:extLst>
        </c:ser>
        <c:ser>
          <c:idx val="1"/>
          <c:order val="1"/>
          <c:tx>
            <c:strRef>
              <c:f>'limited v extensive choice fema'!$A$3</c:f>
              <c:strCache>
                <c:ptCount val="1"/>
                <c:pt idx="0">
                  <c:v>Extensive Decision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'limited v extensive choice fema'!$B$1:$D$1</c:f>
              <c:strCache>
                <c:ptCount val="3"/>
                <c:pt idx="0">
                  <c:v>Partner Attractiveness Rating</c:v>
                </c:pt>
                <c:pt idx="1">
                  <c:v>Partner Intelligence Rating</c:v>
                </c:pt>
                <c:pt idx="2">
                  <c:v>Partner Fun Rating</c:v>
                </c:pt>
              </c:strCache>
            </c:strRef>
          </c:cat>
          <c:val>
            <c:numRef>
              <c:f>'limited v extensive choice fema'!$B$3:$D$3</c:f>
              <c:numCache>
                <c:formatCode>0.00</c:formatCode>
                <c:ptCount val="3"/>
                <c:pt idx="0">
                  <c:v>0.461006925592441</c:v>
                </c:pt>
                <c:pt idx="1">
                  <c:v>0.25034245578409903</c:v>
                </c:pt>
                <c:pt idx="2">
                  <c:v>0.43167956791819301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56-4B4B-8F88-8E754A4DE8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03840112"/>
        <c:axId val="403840440"/>
      </c:barChart>
      <c:catAx>
        <c:axId val="40384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40440"/>
        <c:crosses val="autoZero"/>
        <c:auto val="1"/>
        <c:lblAlgn val="ctr"/>
        <c:lblOffset val="100"/>
        <c:noMultiLvlLbl val="0"/>
      </c:catAx>
      <c:valAx>
        <c:axId val="403840440"/>
        <c:scaling>
          <c:orientation val="minMax"/>
          <c:max val="0.55000000000000004"/>
          <c:min val="0.2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4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Attribute Correlation for Male Decisions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95194150510636"/>
          <c:y val="0.1594032389967362"/>
          <c:w val="0.8717805781759832"/>
          <c:h val="0.593935484646866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'limied male decision corrmat'!$A$2</c:f>
              <c:strCache>
                <c:ptCount val="1"/>
                <c:pt idx="0">
                  <c:v>Limited Decision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'limied male decision corrmat'!$B$1:$D$1</c:f>
              <c:strCache>
                <c:ptCount val="3"/>
                <c:pt idx="0">
                  <c:v>Partner Attractiveness Rating</c:v>
                </c:pt>
                <c:pt idx="1">
                  <c:v>Partner Intelligence Rating</c:v>
                </c:pt>
                <c:pt idx="2">
                  <c:v>Partner Fun Rating</c:v>
                </c:pt>
              </c:strCache>
            </c:strRef>
          </c:cat>
          <c:val>
            <c:numRef>
              <c:f>'limied male decision corrmat'!$B$2:$D$2</c:f>
              <c:numCache>
                <c:formatCode>0.00</c:formatCode>
                <c:ptCount val="3"/>
                <c:pt idx="0">
                  <c:v>0.52887665343629797</c:v>
                </c:pt>
                <c:pt idx="1">
                  <c:v>0.230865429812951</c:v>
                </c:pt>
                <c:pt idx="2">
                  <c:v>0.44887807389980999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31-4218-B4D9-540E3E6F1299}"/>
            </c:ext>
          </c:extLst>
        </c:ser>
        <c:ser>
          <c:idx val="1"/>
          <c:order val="1"/>
          <c:tx>
            <c:strRef>
              <c:f>'limied male decision corrmat'!$A$3</c:f>
              <c:strCache>
                <c:ptCount val="1"/>
                <c:pt idx="0">
                  <c:v>Extensive Decision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'limied male decision corrmat'!$B$1:$D$1</c:f>
              <c:strCache>
                <c:ptCount val="3"/>
                <c:pt idx="0">
                  <c:v>Partner Attractiveness Rating</c:v>
                </c:pt>
                <c:pt idx="1">
                  <c:v>Partner Intelligence Rating</c:v>
                </c:pt>
                <c:pt idx="2">
                  <c:v>Partner Fun Rating</c:v>
                </c:pt>
              </c:strCache>
            </c:strRef>
          </c:cat>
          <c:val>
            <c:numRef>
              <c:f>'limied male decision corrmat'!$B$3:$D$3</c:f>
              <c:numCache>
                <c:formatCode>0.00</c:formatCode>
                <c:ptCount val="3"/>
                <c:pt idx="0">
                  <c:v>0.49525045332453299</c:v>
                </c:pt>
                <c:pt idx="1">
                  <c:v>0.20719691526056599</c:v>
                </c:pt>
                <c:pt idx="2">
                  <c:v>0.38382279056195701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31-4218-B4D9-540E3E6F1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46078184"/>
        <c:axId val="446080808"/>
      </c:barChart>
      <c:catAx>
        <c:axId val="446078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080808"/>
        <c:crosses val="autoZero"/>
        <c:auto val="1"/>
        <c:lblAlgn val="ctr"/>
        <c:lblOffset val="100"/>
        <c:noMultiLvlLbl val="0"/>
      </c:catAx>
      <c:valAx>
        <c:axId val="446080808"/>
        <c:scaling>
          <c:orientation val="minMax"/>
          <c:max val="0.55000000000000004"/>
          <c:min val="0.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078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Attribute Correlation for Female Decisions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'limited v extensive choice fema'!$A$9</c:f>
              <c:strCache>
                <c:ptCount val="1"/>
                <c:pt idx="0">
                  <c:v>Extensive Choice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'limited v extensive choice fema'!$B$8:$E$8</c:f>
              <c:strCache>
                <c:ptCount val="4"/>
                <c:pt idx="0">
                  <c:v>Partner Attractiveness Rating</c:v>
                </c:pt>
                <c:pt idx="1">
                  <c:v>Partner Shared Interest Rating</c:v>
                </c:pt>
                <c:pt idx="2">
                  <c:v>Partner Fun Rating</c:v>
                </c:pt>
                <c:pt idx="3">
                  <c:v>Partner Intelligence Rating</c:v>
                </c:pt>
              </c:strCache>
            </c:strRef>
          </c:cat>
          <c:val>
            <c:numRef>
              <c:f>'limited v extensive choice fema'!$B$9:$E$9</c:f>
              <c:numCache>
                <c:formatCode>0.00</c:formatCode>
                <c:ptCount val="4"/>
                <c:pt idx="0">
                  <c:v>0.461007</c:v>
                </c:pt>
                <c:pt idx="1">
                  <c:v>0.43925900000000001</c:v>
                </c:pt>
                <c:pt idx="2">
                  <c:v>0.43168000000000001</c:v>
                </c:pt>
                <c:pt idx="3">
                  <c:v>0.25034200000000001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2F-4510-A75B-1DD1EF6BA034}"/>
            </c:ext>
          </c:extLst>
        </c:ser>
        <c:ser>
          <c:idx val="1"/>
          <c:order val="1"/>
          <c:tx>
            <c:strRef>
              <c:f>'limited v extensive choice fema'!$A$10</c:f>
              <c:strCache>
                <c:ptCount val="1"/>
                <c:pt idx="0">
                  <c:v>Limited Choice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'limited v extensive choice fema'!$B$8:$E$8</c:f>
              <c:strCache>
                <c:ptCount val="4"/>
                <c:pt idx="0">
                  <c:v>Partner Attractiveness Rating</c:v>
                </c:pt>
                <c:pt idx="1">
                  <c:v>Partner Shared Interest Rating</c:v>
                </c:pt>
                <c:pt idx="2">
                  <c:v>Partner Fun Rating</c:v>
                </c:pt>
                <c:pt idx="3">
                  <c:v>Partner Intelligence Rating</c:v>
                </c:pt>
              </c:strCache>
            </c:strRef>
          </c:cat>
          <c:val>
            <c:numRef>
              <c:f>'limited v extensive choice fema'!$B$10:$E$10</c:f>
              <c:numCache>
                <c:formatCode>0.00</c:formatCode>
                <c:ptCount val="4"/>
                <c:pt idx="0">
                  <c:v>0.412462</c:v>
                </c:pt>
                <c:pt idx="1">
                  <c:v>0.39476499999999998</c:v>
                </c:pt>
                <c:pt idx="2">
                  <c:v>0.40607799999999999</c:v>
                </c:pt>
                <c:pt idx="3">
                  <c:v>0.21856200000000001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2F-4510-A75B-1DD1EF6BA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5488008"/>
        <c:axId val="455490632"/>
      </c:barChart>
      <c:catAx>
        <c:axId val="45548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490632"/>
        <c:crosses val="autoZero"/>
        <c:auto val="1"/>
        <c:lblAlgn val="ctr"/>
        <c:lblOffset val="100"/>
        <c:noMultiLvlLbl val="0"/>
      </c:catAx>
      <c:valAx>
        <c:axId val="455490632"/>
        <c:scaling>
          <c:orientation val="minMax"/>
          <c:max val="0.55000000000000004"/>
          <c:min val="0.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488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Attribute Correlation for Male Decisions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'limited v extensive choice  mal'!$A$9</c:f>
              <c:strCache>
                <c:ptCount val="1"/>
                <c:pt idx="0">
                  <c:v>Extensive Choice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'limited v extensive choice  mal'!$B$8:$E$8</c:f>
              <c:strCache>
                <c:ptCount val="4"/>
                <c:pt idx="0">
                  <c:v>Partner Attractiveness Rating</c:v>
                </c:pt>
                <c:pt idx="1">
                  <c:v>Partner Shared Interest Rating</c:v>
                </c:pt>
                <c:pt idx="2">
                  <c:v>Partner Fun Rating</c:v>
                </c:pt>
                <c:pt idx="3">
                  <c:v>Partner Intelligence Rating</c:v>
                </c:pt>
              </c:strCache>
            </c:strRef>
          </c:cat>
          <c:val>
            <c:numRef>
              <c:f>'limited v extensive choice  mal'!$B$9:$E$9</c:f>
              <c:numCache>
                <c:formatCode>General</c:formatCode>
                <c:ptCount val="4"/>
                <c:pt idx="0">
                  <c:v>0.49525000000000002</c:v>
                </c:pt>
                <c:pt idx="1">
                  <c:v>0.374946</c:v>
                </c:pt>
                <c:pt idx="2">
                  <c:v>0.38382300000000003</c:v>
                </c:pt>
                <c:pt idx="3">
                  <c:v>0.20719699999999999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30-4ACD-B147-0102F0D4CBC2}"/>
            </c:ext>
          </c:extLst>
        </c:ser>
        <c:ser>
          <c:idx val="1"/>
          <c:order val="1"/>
          <c:tx>
            <c:strRef>
              <c:f>'limited v extensive choice  mal'!$A$10</c:f>
              <c:strCache>
                <c:ptCount val="1"/>
                <c:pt idx="0">
                  <c:v>Limited Choice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'limited v extensive choice  mal'!$B$8:$E$8</c:f>
              <c:strCache>
                <c:ptCount val="4"/>
                <c:pt idx="0">
                  <c:v>Partner Attractiveness Rating</c:v>
                </c:pt>
                <c:pt idx="1">
                  <c:v>Partner Shared Interest Rating</c:v>
                </c:pt>
                <c:pt idx="2">
                  <c:v>Partner Fun Rating</c:v>
                </c:pt>
                <c:pt idx="3">
                  <c:v>Partner Intelligence Rating</c:v>
                </c:pt>
              </c:strCache>
            </c:strRef>
          </c:cat>
          <c:val>
            <c:numRef>
              <c:f>'limited v extensive choice  mal'!$B$10:$E$10</c:f>
              <c:numCache>
                <c:formatCode>General</c:formatCode>
                <c:ptCount val="4"/>
                <c:pt idx="0">
                  <c:v>0.52887700000000004</c:v>
                </c:pt>
                <c:pt idx="1">
                  <c:v>0.43427300000000002</c:v>
                </c:pt>
                <c:pt idx="2">
                  <c:v>0.448878</c:v>
                </c:pt>
                <c:pt idx="3">
                  <c:v>0.23086499999999999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30-4ACD-B147-0102F0D4CB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5488008"/>
        <c:axId val="455490632"/>
      </c:barChart>
      <c:catAx>
        <c:axId val="45548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490632"/>
        <c:crosses val="autoZero"/>
        <c:auto val="1"/>
        <c:lblAlgn val="ctr"/>
        <c:lblOffset val="100"/>
        <c:noMultiLvlLbl val="0"/>
      </c:catAx>
      <c:valAx>
        <c:axId val="455490632"/>
        <c:scaling>
          <c:orientation val="minMax"/>
          <c:min val="0.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488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Meeting a Mate in Four Minutes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Exploring Speed dating at Columbia university</a:t>
            </a:r>
          </a:p>
        </p:txBody>
      </p:sp>
    </p:spTree>
    <p:extLst>
      <p:ext uri="{BB962C8B-B14F-4D97-AF65-F5344CB8AC3E}">
        <p14:creationId xmlns:p14="http://schemas.microsoft.com/office/powerpoint/2010/main" val="89600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25789"/>
              </p:ext>
            </p:extLst>
          </p:nvPr>
        </p:nvGraphicFramePr>
        <p:xfrm>
          <a:off x="660400" y="1584539"/>
          <a:ext cx="10454648" cy="4247301"/>
        </p:xfrm>
        <a:graphic>
          <a:graphicData uri="http://schemas.openxmlformats.org/drawingml/2006/table">
            <a:tbl>
              <a:tblPr/>
              <a:tblGrid>
                <a:gridCol w="2568948">
                  <a:extLst>
                    <a:ext uri="{9D8B030D-6E8A-4147-A177-3AD203B41FA5}">
                      <a16:colId xmlns:a16="http://schemas.microsoft.com/office/drawing/2014/main" val="410571615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00018376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629749694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56209291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27252559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28977339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844480171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97656747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3835477955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966218987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199556316"/>
                    </a:ext>
                  </a:extLst>
                </a:gridCol>
              </a:tblGrid>
              <a:tr h="639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38" marR="5038" marT="50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27197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Matches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22863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Rated Attractiveness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84935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Attractiveness Rating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36483"/>
                  </a:ext>
                </a:extLst>
              </a:tr>
            </a:tbl>
          </a:graphicData>
        </a:graphic>
      </p:graphicFrame>
      <p:sp>
        <p:nvSpPr>
          <p:cNvPr id="3" name="Rectangle: Rounded Corners 2"/>
          <p:cNvSpPr/>
          <p:nvPr/>
        </p:nvSpPr>
        <p:spPr>
          <a:xfrm>
            <a:off x="660400" y="3373120"/>
            <a:ext cx="10454648" cy="2458720"/>
          </a:xfrm>
          <a:prstGeom prst="roundRect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9280" y="751840"/>
            <a:ext cx="959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K-Means Classification by Self Rated Attractiveness</a:t>
            </a:r>
          </a:p>
        </p:txBody>
      </p:sp>
    </p:spTree>
    <p:extLst>
      <p:ext uri="{BB962C8B-B14F-4D97-AF65-F5344CB8AC3E}">
        <p14:creationId xmlns:p14="http://schemas.microsoft.com/office/powerpoint/2010/main" val="37186164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271" y="2606638"/>
            <a:ext cx="10235249" cy="2046642"/>
          </a:xfrm>
        </p:spPr>
        <p:txBody>
          <a:bodyPr/>
          <a:lstStyle/>
          <a:p>
            <a:pPr algn="ctr"/>
            <a:r>
              <a:rPr lang="en-US" b="1" dirty="0"/>
              <a:t>Using K-Means to Classify by Average Partner Rating of Attractiveness</a:t>
            </a:r>
          </a:p>
        </p:txBody>
      </p:sp>
    </p:spTree>
    <p:extLst>
      <p:ext uri="{BB962C8B-B14F-4D97-AF65-F5344CB8AC3E}">
        <p14:creationId xmlns:p14="http://schemas.microsoft.com/office/powerpoint/2010/main" val="370933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720" y="772160"/>
            <a:ext cx="10546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K-Means Classification by Partner Rated Attractiveness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626741"/>
              </p:ext>
            </p:extLst>
          </p:nvPr>
        </p:nvGraphicFramePr>
        <p:xfrm>
          <a:off x="696420" y="1573660"/>
          <a:ext cx="10454648" cy="4247301"/>
        </p:xfrm>
        <a:graphic>
          <a:graphicData uri="http://schemas.openxmlformats.org/drawingml/2006/table">
            <a:tbl>
              <a:tblPr/>
              <a:tblGrid>
                <a:gridCol w="2568948">
                  <a:extLst>
                    <a:ext uri="{9D8B030D-6E8A-4147-A177-3AD203B41FA5}">
                      <a16:colId xmlns:a16="http://schemas.microsoft.com/office/drawing/2014/main" val="410571615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00018376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629749694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56209291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27252559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28977339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844480171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97656747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3835477955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966218987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199556316"/>
                    </a:ext>
                  </a:extLst>
                </a:gridCol>
              </a:tblGrid>
              <a:tr h="639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38" marR="5038" marT="50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27197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Matches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22863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Rated Attractiveness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84935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Attractiveness Rating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36483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 rot="5582581">
            <a:off x="6180395" y="2438135"/>
            <a:ext cx="1208029" cy="80153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 rot="5582581">
            <a:off x="3067942" y="2438136"/>
            <a:ext cx="1208029" cy="80153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 rot="5582581">
            <a:off x="10157385" y="2438135"/>
            <a:ext cx="1208029" cy="801536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 rot="5582581">
            <a:off x="7008843" y="2438135"/>
            <a:ext cx="1208029" cy="801536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391" y="2667598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Building a better model using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80306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Random Forest 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992" y="2415874"/>
            <a:ext cx="3204528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Predicting Matches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b="1" dirty="0"/>
              <a:t>F rating of Partner Shared Interests</a:t>
            </a:r>
          </a:p>
          <a:p>
            <a:r>
              <a:rPr lang="en-US" b="1" dirty="0"/>
              <a:t>M rating of partner Attractiveness</a:t>
            </a:r>
          </a:p>
          <a:p>
            <a:r>
              <a:rPr lang="en-US" b="1" dirty="0"/>
              <a:t>Female Age</a:t>
            </a:r>
          </a:p>
          <a:p>
            <a:r>
              <a:rPr lang="en-US" b="1" dirty="0"/>
              <a:t>F rating of Partner Fun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60752" y="2415875"/>
            <a:ext cx="3204528" cy="307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b="1" dirty="0"/>
              <a:t>Predicting Male Decisions</a:t>
            </a:r>
          </a:p>
          <a:p>
            <a:r>
              <a:rPr lang="en-US" b="1" dirty="0"/>
              <a:t>Attractiveness</a:t>
            </a:r>
          </a:p>
          <a:p>
            <a:r>
              <a:rPr lang="en-US" b="1" dirty="0"/>
              <a:t>Shared Interests</a:t>
            </a:r>
          </a:p>
          <a:p>
            <a:r>
              <a:rPr lang="en-US" b="1" dirty="0"/>
              <a:t>Fun</a:t>
            </a:r>
          </a:p>
          <a:p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94872" y="2415875"/>
            <a:ext cx="320452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b="1" dirty="0"/>
              <a:t>Predicting Female Decisions</a:t>
            </a:r>
          </a:p>
          <a:p>
            <a:r>
              <a:rPr lang="en-US" b="1" dirty="0"/>
              <a:t>Shared Interests</a:t>
            </a:r>
          </a:p>
          <a:p>
            <a:r>
              <a:rPr lang="en-US" b="1" dirty="0"/>
              <a:t>Fun</a:t>
            </a:r>
          </a:p>
          <a:p>
            <a:r>
              <a:rPr lang="en-US" b="1" dirty="0"/>
              <a:t>Attractiveness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173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Optimizing the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300" b="1" dirty="0"/>
              <a:t>Accuracy Score: Over 80%</a:t>
            </a:r>
          </a:p>
          <a:p>
            <a:endParaRPr lang="en-US" b="1" dirty="0"/>
          </a:p>
          <a:p>
            <a:r>
              <a:rPr lang="en-US" b="1" dirty="0"/>
              <a:t>Features used:</a:t>
            </a:r>
          </a:p>
          <a:p>
            <a:pPr lvl="1"/>
            <a:r>
              <a:rPr lang="en-US" b="1" dirty="0"/>
              <a:t>      Female Age </a:t>
            </a:r>
          </a:p>
          <a:p>
            <a:pPr lvl="1"/>
            <a:r>
              <a:rPr lang="en-US" b="1" dirty="0"/>
              <a:t>      F rating of partner attractiveness</a:t>
            </a:r>
          </a:p>
          <a:p>
            <a:pPr lvl="1"/>
            <a:r>
              <a:rPr lang="en-US" b="1" dirty="0"/>
              <a:t>      M rating of partner attractiveness</a:t>
            </a:r>
          </a:p>
          <a:p>
            <a:pPr lvl="1"/>
            <a:r>
              <a:rPr lang="en-US" b="1" dirty="0"/>
              <a:t>      F rating of partner fun</a:t>
            </a:r>
          </a:p>
          <a:p>
            <a:pPr lvl="1"/>
            <a:r>
              <a:rPr lang="en-US" b="1" dirty="0"/>
              <a:t>      M rating of partner fun</a:t>
            </a:r>
          </a:p>
          <a:p>
            <a:pPr lvl="1"/>
            <a:r>
              <a:rPr lang="en-US" b="1" dirty="0"/>
              <a:t>      F rating of partner shared interests</a:t>
            </a:r>
          </a:p>
          <a:p>
            <a:pPr lvl="1"/>
            <a:r>
              <a:rPr lang="en-US" b="1" dirty="0"/>
              <a:t>      M rating of partner shared interests</a:t>
            </a:r>
          </a:p>
          <a:p>
            <a:pPr lvl="1"/>
            <a:r>
              <a:rPr lang="en-US" b="1" dirty="0"/>
              <a:t>      Order</a:t>
            </a:r>
          </a:p>
          <a:p>
            <a:pPr lvl="1"/>
            <a:r>
              <a:rPr lang="en-US" b="1" dirty="0"/>
              <a:t>      Age Difference</a:t>
            </a:r>
          </a:p>
        </p:txBody>
      </p:sp>
    </p:spTree>
    <p:extLst>
      <p:ext uri="{BB962C8B-B14F-4D97-AF65-F5344CB8AC3E}">
        <p14:creationId xmlns:p14="http://schemas.microsoft.com/office/powerpoint/2010/main" val="250897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51" y="2438400"/>
            <a:ext cx="10682289" cy="2448560"/>
          </a:xfrm>
        </p:spPr>
        <p:txBody>
          <a:bodyPr/>
          <a:lstStyle/>
          <a:p>
            <a:pPr algn="ctr"/>
            <a:r>
              <a:rPr lang="en-US" b="1" dirty="0"/>
              <a:t>How does attribute correlation with decision vary as choices become limited?</a:t>
            </a:r>
          </a:p>
        </p:txBody>
      </p:sp>
    </p:spTree>
    <p:extLst>
      <p:ext uri="{BB962C8B-B14F-4D97-AF65-F5344CB8AC3E}">
        <p14:creationId xmlns:p14="http://schemas.microsoft.com/office/powerpoint/2010/main" val="122638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626C058-D341-4A3B-A858-CE1063613A75}"/>
              </a:ext>
            </a:extLst>
          </p:cNvPr>
          <p:cNvGraphicFramePr>
            <a:graphicFrameLocks/>
          </p:cNvGraphicFramePr>
          <p:nvPr/>
        </p:nvGraphicFramePr>
        <p:xfrm>
          <a:off x="469038" y="1142273"/>
          <a:ext cx="5123318" cy="440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E62A4C6-AB5B-476D-BF28-382B708E6320}"/>
              </a:ext>
            </a:extLst>
          </p:cNvPr>
          <p:cNvGraphicFramePr>
            <a:graphicFrameLocks/>
          </p:cNvGraphicFramePr>
          <p:nvPr/>
        </p:nvGraphicFramePr>
        <p:xfrm>
          <a:off x="6636158" y="1142272"/>
          <a:ext cx="5123319" cy="440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82DA2F0-1EF5-4457-AD0C-0740476CE8C0}"/>
              </a:ext>
            </a:extLst>
          </p:cNvPr>
          <p:cNvGraphicFramePr>
            <a:graphicFrameLocks/>
          </p:cNvGraphicFramePr>
          <p:nvPr/>
        </p:nvGraphicFramePr>
        <p:xfrm>
          <a:off x="469038" y="1142271"/>
          <a:ext cx="5123318" cy="440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3AA87C5-979E-40FB-810C-5C2981A8421F}"/>
              </a:ext>
            </a:extLst>
          </p:cNvPr>
          <p:cNvGraphicFramePr>
            <a:graphicFrameLocks/>
          </p:cNvGraphicFramePr>
          <p:nvPr/>
        </p:nvGraphicFramePr>
        <p:xfrm>
          <a:off x="6636157" y="1142270"/>
          <a:ext cx="5123319" cy="440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7473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25570"/>
          </a:xfrm>
        </p:spPr>
        <p:txBody>
          <a:bodyPr/>
          <a:lstStyle/>
          <a:p>
            <a:r>
              <a:rPr lang="en-US" b="1" dirty="0"/>
              <a:t>Database Breakdown of </a:t>
            </a:r>
            <a:r>
              <a:rPr lang="en-US" b="1" dirty="0" err="1"/>
              <a:t>Kaggle</a:t>
            </a:r>
            <a:r>
              <a:rPr lang="en-US" b="1" dirty="0"/>
              <a:t> Dataset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8400" y="2678112"/>
            <a:ext cx="262128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Kaggle</a:t>
            </a:r>
            <a:r>
              <a:rPr lang="en-US" b="1" dirty="0"/>
              <a:t> Dataset</a:t>
            </a:r>
          </a:p>
        </p:txBody>
      </p:sp>
      <p:sp>
        <p:nvSpPr>
          <p:cNvPr id="8" name="Arrow: Right 7"/>
          <p:cNvSpPr/>
          <p:nvPr/>
        </p:nvSpPr>
        <p:spPr>
          <a:xfrm rot="20894317">
            <a:off x="4153194" y="2012207"/>
            <a:ext cx="3731250" cy="711200"/>
          </a:xfrm>
          <a:prstGeom prst="rightArrow">
            <a:avLst/>
          </a:prstGeom>
          <a:gradFill flip="none" rotWithShape="1">
            <a:gsLst>
              <a:gs pos="0">
                <a:schemeClr val="dk1">
                  <a:tint val="64000"/>
                  <a:lumMod val="118000"/>
                </a:schemeClr>
              </a:gs>
              <a:gs pos="100000">
                <a:schemeClr val="dk1">
                  <a:tint val="92000"/>
                  <a:alpha val="100000"/>
                  <a:lumMod val="1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 rot="21380052">
            <a:off x="4287473" y="2973882"/>
            <a:ext cx="3731250" cy="711200"/>
          </a:xfrm>
          <a:prstGeom prst="rightArrow">
            <a:avLst/>
          </a:prstGeom>
          <a:gradFill flip="none" rotWithShape="1">
            <a:gsLst>
              <a:gs pos="0">
                <a:schemeClr val="dk1">
                  <a:tint val="64000"/>
                  <a:lumMod val="118000"/>
                </a:schemeClr>
              </a:gs>
              <a:gs pos="100000">
                <a:schemeClr val="dk1">
                  <a:tint val="92000"/>
                  <a:alpha val="100000"/>
                  <a:lumMod val="1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 rot="863399">
            <a:off x="4156667" y="4819073"/>
            <a:ext cx="3731250" cy="711200"/>
          </a:xfrm>
          <a:prstGeom prst="rightArrow">
            <a:avLst/>
          </a:prstGeom>
          <a:gradFill flip="none" rotWithShape="1">
            <a:gsLst>
              <a:gs pos="0">
                <a:schemeClr val="dk1">
                  <a:tint val="64000"/>
                  <a:lumMod val="118000"/>
                </a:schemeClr>
              </a:gs>
              <a:gs pos="100000">
                <a:schemeClr val="dk1">
                  <a:tint val="92000"/>
                  <a:alpha val="100000"/>
                  <a:lumMod val="1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 rot="243238">
            <a:off x="4287473" y="3861258"/>
            <a:ext cx="3731250" cy="711200"/>
          </a:xfrm>
          <a:prstGeom prst="rightArrow">
            <a:avLst/>
          </a:prstGeom>
          <a:gradFill flip="none" rotWithShape="1">
            <a:gsLst>
              <a:gs pos="0">
                <a:schemeClr val="dk1">
                  <a:tint val="64000"/>
                  <a:lumMod val="118000"/>
                </a:schemeClr>
              </a:gs>
              <a:gs pos="100000">
                <a:schemeClr val="dk1">
                  <a:tint val="92000"/>
                  <a:alpha val="100000"/>
                  <a:lumMod val="1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166678" y="1667542"/>
            <a:ext cx="3056585" cy="7002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Participants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166676" y="5282498"/>
            <a:ext cx="3056585" cy="7002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Average Rating of Attributes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86318" y="2829260"/>
            <a:ext cx="3056585" cy="7002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86318" y="4067674"/>
            <a:ext cx="3056585" cy="7002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Self Rated Attributes</a:t>
            </a:r>
          </a:p>
        </p:txBody>
      </p:sp>
    </p:spTree>
    <p:extLst>
      <p:ext uri="{BB962C8B-B14F-4D97-AF65-F5344CB8AC3E}">
        <p14:creationId xmlns:p14="http://schemas.microsoft.com/office/powerpoint/2010/main" val="12441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84642"/>
          </a:xfrm>
        </p:spPr>
        <p:txBody>
          <a:bodyPr/>
          <a:lstStyle/>
          <a:p>
            <a:r>
              <a:rPr lang="en-US" b="1" dirty="0"/>
              <a:t>Speed Date Event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9695"/>
            <a:ext cx="8946541" cy="4835791"/>
          </a:xfrm>
        </p:spPr>
        <p:txBody>
          <a:bodyPr>
            <a:noAutofit/>
          </a:bodyPr>
          <a:lstStyle/>
          <a:p>
            <a:r>
              <a:rPr lang="en-US" b="1" dirty="0"/>
              <a:t>6-22 dates</a:t>
            </a:r>
          </a:p>
          <a:p>
            <a:endParaRPr lang="en-US" b="1" dirty="0"/>
          </a:p>
          <a:p>
            <a:r>
              <a:rPr lang="en-US" b="1" dirty="0"/>
              <a:t>Break halfway through the event</a:t>
            </a:r>
          </a:p>
          <a:p>
            <a:endParaRPr lang="en-US" b="1" dirty="0"/>
          </a:p>
          <a:p>
            <a:r>
              <a:rPr lang="en-US" b="1" dirty="0"/>
              <a:t>Rate each partner on 6 attributes</a:t>
            </a:r>
          </a:p>
          <a:p>
            <a:endParaRPr lang="en-US" b="1" dirty="0"/>
          </a:p>
          <a:p>
            <a:r>
              <a:rPr lang="en-US" b="1" dirty="0"/>
              <a:t>Give a ‘yes’ or ‘no’ decision for each partner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Two scenarios:</a:t>
            </a:r>
          </a:p>
          <a:p>
            <a:pPr lvl="1"/>
            <a:r>
              <a:rPr lang="en-US" sz="2000" b="1" dirty="0"/>
              <a:t>1) Give a ‘yes’ decision to as many partners as you wish</a:t>
            </a:r>
          </a:p>
          <a:p>
            <a:pPr lvl="1"/>
            <a:r>
              <a:rPr lang="en-US" sz="2000" b="1" dirty="0"/>
              <a:t>2) Limited to ‘yes’ decision for half of the partners you meet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315686" y="3479869"/>
            <a:ext cx="248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/>
              <a:t>Attributes</a:t>
            </a:r>
          </a:p>
          <a:p>
            <a:pPr algn="ctr"/>
            <a:endParaRPr lang="en-US" sz="20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Attractiveness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Sincerity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Ambition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Shared Interests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Fun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302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51" y="2438400"/>
            <a:ext cx="10682289" cy="1879600"/>
          </a:xfrm>
        </p:spPr>
        <p:txBody>
          <a:bodyPr/>
          <a:lstStyle/>
          <a:p>
            <a:pPr algn="ctr"/>
            <a:r>
              <a:rPr lang="en-US" b="1" dirty="0"/>
              <a:t>How does the order of a speed date affect your decision?</a:t>
            </a:r>
          </a:p>
        </p:txBody>
      </p:sp>
    </p:spTree>
    <p:extLst>
      <p:ext uri="{BB962C8B-B14F-4D97-AF65-F5344CB8AC3E}">
        <p14:creationId xmlns:p14="http://schemas.microsoft.com/office/powerpoint/2010/main" val="150948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62" y="322090"/>
            <a:ext cx="10422483" cy="853567"/>
          </a:xfrm>
        </p:spPr>
        <p:txBody>
          <a:bodyPr/>
          <a:lstStyle/>
          <a:p>
            <a:r>
              <a:rPr lang="en-US" dirty="0"/>
              <a:t>Average Yes Decisions by Date Order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5063" y="2257756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Key Take </a:t>
            </a:r>
            <a:r>
              <a:rPr lang="en-US" b="1" dirty="0" err="1">
                <a:solidFill>
                  <a:srgbClr val="EBEBEB"/>
                </a:solidFill>
              </a:rPr>
              <a:t>Aways</a:t>
            </a:r>
            <a:r>
              <a:rPr lang="en-US" b="1" dirty="0">
                <a:solidFill>
                  <a:srgbClr val="EBEBEB"/>
                </a:solidFill>
              </a:rPr>
              <a:t>:</a:t>
            </a:r>
          </a:p>
          <a:p>
            <a:endParaRPr lang="en-US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BEBEB"/>
                </a:solidFill>
              </a:rPr>
              <a:t>First dates are by far the most likely to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BEBEB"/>
                </a:solidFill>
              </a:rPr>
              <a:t>Peaks in ‘yes’ decisions align with post-break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BEBEB"/>
                </a:solidFill>
              </a:rPr>
              <a:t>Downward trend as event progresses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33" y="1541416"/>
            <a:ext cx="7476103" cy="4781006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44CAA37-DDAE-4DD8-B210-05257434E2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696565"/>
              </p:ext>
            </p:extLst>
          </p:nvPr>
        </p:nvGraphicFramePr>
        <p:xfrm>
          <a:off x="567733" y="1541416"/>
          <a:ext cx="7476103" cy="4781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367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and Baselining a Logistic Regression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Random guessing provides a 50% accuracy score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A basic logistic regression using just one feature predicted both matches and decisions with over 70% accuracy</a:t>
            </a:r>
          </a:p>
          <a:p>
            <a:pPr lvl="1"/>
            <a:r>
              <a:rPr lang="en-US" b="1" dirty="0"/>
              <a:t>How attractive a participant was rated by their </a:t>
            </a:r>
            <a:r>
              <a:rPr lang="en-US" b="1" dirty="0" err="1"/>
              <a:t>parnter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932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271" y="2606638"/>
            <a:ext cx="10235249" cy="2046642"/>
          </a:xfrm>
        </p:spPr>
        <p:txBody>
          <a:bodyPr/>
          <a:lstStyle/>
          <a:p>
            <a:pPr algn="ctr"/>
            <a:r>
              <a:rPr lang="en-US" b="1" dirty="0"/>
              <a:t>Using K-Means to Classify by            Self Rating of Attractiveness</a:t>
            </a:r>
          </a:p>
        </p:txBody>
      </p:sp>
    </p:spTree>
    <p:extLst>
      <p:ext uri="{BB962C8B-B14F-4D97-AF65-F5344CB8AC3E}">
        <p14:creationId xmlns:p14="http://schemas.microsoft.com/office/powerpoint/2010/main" val="405980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35832"/>
              </p:ext>
            </p:extLst>
          </p:nvPr>
        </p:nvGraphicFramePr>
        <p:xfrm>
          <a:off x="660400" y="1584539"/>
          <a:ext cx="10454648" cy="4247301"/>
        </p:xfrm>
        <a:graphic>
          <a:graphicData uri="http://schemas.openxmlformats.org/drawingml/2006/table">
            <a:tbl>
              <a:tblPr/>
              <a:tblGrid>
                <a:gridCol w="2568948">
                  <a:extLst>
                    <a:ext uri="{9D8B030D-6E8A-4147-A177-3AD203B41FA5}">
                      <a16:colId xmlns:a16="http://schemas.microsoft.com/office/drawing/2014/main" val="410571615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00018376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629749694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56209291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27252559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28977339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844480171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97656747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3835477955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966218987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199556316"/>
                    </a:ext>
                  </a:extLst>
                </a:gridCol>
              </a:tblGrid>
              <a:tr h="639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38" marR="5038" marT="50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27197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Matches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22863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Rated Attractiveness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84935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Attractiveness Rating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36483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 rot="5582581">
            <a:off x="10127024" y="3622976"/>
            <a:ext cx="1208029" cy="80153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 rot="5582581">
            <a:off x="6999465" y="2413523"/>
            <a:ext cx="1208029" cy="801536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9280" y="751840"/>
            <a:ext cx="959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K-Means Classification by Self Rated Attractiveness</a:t>
            </a:r>
          </a:p>
        </p:txBody>
      </p:sp>
      <p:sp>
        <p:nvSpPr>
          <p:cNvPr id="22" name="Oval 21"/>
          <p:cNvSpPr/>
          <p:nvPr/>
        </p:nvSpPr>
        <p:spPr>
          <a:xfrm rot="5582581">
            <a:off x="6999465" y="3590367"/>
            <a:ext cx="1208029" cy="801536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 rot="5582581">
            <a:off x="10133455" y="2413523"/>
            <a:ext cx="1208029" cy="80153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 rot="5582581">
            <a:off x="6193417" y="2413523"/>
            <a:ext cx="1208029" cy="80153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 rot="5582581">
            <a:off x="3052996" y="2446132"/>
            <a:ext cx="1208029" cy="801536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86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6635"/>
              </p:ext>
            </p:extLst>
          </p:nvPr>
        </p:nvGraphicFramePr>
        <p:xfrm>
          <a:off x="660400" y="1584539"/>
          <a:ext cx="10454648" cy="4247301"/>
        </p:xfrm>
        <a:graphic>
          <a:graphicData uri="http://schemas.openxmlformats.org/drawingml/2006/table">
            <a:tbl>
              <a:tblPr/>
              <a:tblGrid>
                <a:gridCol w="2568948">
                  <a:extLst>
                    <a:ext uri="{9D8B030D-6E8A-4147-A177-3AD203B41FA5}">
                      <a16:colId xmlns:a16="http://schemas.microsoft.com/office/drawing/2014/main" val="410571615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00018376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629749694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56209291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27252559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28977339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844480171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97656747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3835477955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966218987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199556316"/>
                    </a:ext>
                  </a:extLst>
                </a:gridCol>
              </a:tblGrid>
              <a:tr h="639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38" marR="5038" marT="50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27197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Matches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22863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Rated Attractiveness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84935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Attractiveness Rating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36483"/>
                  </a:ext>
                </a:extLst>
              </a:tr>
            </a:tbl>
          </a:graphicData>
        </a:graphic>
      </p:graphicFrame>
      <p:sp>
        <p:nvSpPr>
          <p:cNvPr id="2" name="Rectangle: Rounded Corners 1"/>
          <p:cNvSpPr/>
          <p:nvPr/>
        </p:nvSpPr>
        <p:spPr>
          <a:xfrm>
            <a:off x="3190240" y="2265680"/>
            <a:ext cx="3992880" cy="1087120"/>
          </a:xfrm>
          <a:prstGeom prst="roundRect">
            <a:avLst/>
          </a:prstGeom>
          <a:noFill/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9280" y="751840"/>
            <a:ext cx="959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K-Means Classification by Self Rated Attractiveness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7152644" y="2265680"/>
            <a:ext cx="3992880" cy="1087120"/>
          </a:xfrm>
          <a:prstGeom prst="roundRect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1531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1679</TotalTime>
  <Words>536</Words>
  <Application>Microsoft Office PowerPoint</Application>
  <PresentationFormat>Widescreen</PresentationFormat>
  <Paragraphs>229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Meeting a Mate in Four Minutes</vt:lpstr>
      <vt:lpstr>Database Breakdown of Kaggle Dataset</vt:lpstr>
      <vt:lpstr>Speed Date Event Format</vt:lpstr>
      <vt:lpstr>How does the order of a speed date affect your decision?</vt:lpstr>
      <vt:lpstr>Average Yes Decisions by Date Order</vt:lpstr>
      <vt:lpstr>Building and Baselining a Logistic Regression</vt:lpstr>
      <vt:lpstr>Using K-Means to Classify by            Self Rating of Attractiveness</vt:lpstr>
      <vt:lpstr>PowerPoint Presentation</vt:lpstr>
      <vt:lpstr>PowerPoint Presentation</vt:lpstr>
      <vt:lpstr>PowerPoint Presentation</vt:lpstr>
      <vt:lpstr>Using K-Means to Classify by Average Partner Rating of Attractiveness</vt:lpstr>
      <vt:lpstr>PowerPoint Presentation</vt:lpstr>
      <vt:lpstr>Building a better model using Random Forest</vt:lpstr>
      <vt:lpstr>Random Forest Feature Importance</vt:lpstr>
      <vt:lpstr>Optimizing the Random Forest</vt:lpstr>
      <vt:lpstr>How does attribute correlation with decision vary as choices become limited?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Wedell</dc:creator>
  <cp:lastModifiedBy>James Wedell</cp:lastModifiedBy>
  <cp:revision>44</cp:revision>
  <dcterms:created xsi:type="dcterms:W3CDTF">2017-02-23T02:52:44Z</dcterms:created>
  <dcterms:modified xsi:type="dcterms:W3CDTF">2017-02-24T06:52:34Z</dcterms:modified>
</cp:coreProperties>
</file>