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p:cViewPr varScale="1">
        <p:scale>
          <a:sx n="76" d="100"/>
          <a:sy n="76" d="100"/>
        </p:scale>
        <p:origin x="27"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EE88D-54F0-4ACC-A9EC-3CA167FBFB6B}" type="datetimeFigureOut">
              <a:rPr lang="en-US" smtClean="0"/>
              <a:t>2/24/2017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E788F-C647-4961-B1F1-765B571894EF}" type="slidenum">
              <a:rPr lang="en-US" smtClean="0"/>
              <a:t>‹#›</a:t>
            </a:fld>
            <a:endParaRPr lang="en-US"/>
          </a:p>
        </p:txBody>
      </p:sp>
    </p:spTree>
    <p:extLst>
      <p:ext uri="{BB962C8B-B14F-4D97-AF65-F5344CB8AC3E}">
        <p14:creationId xmlns:p14="http://schemas.microsoft.com/office/powerpoint/2010/main" val="3993533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E788F-C647-4961-B1F1-765B571894EF}" type="slidenum">
              <a:rPr lang="en-US" smtClean="0"/>
              <a:t>8</a:t>
            </a:fld>
            <a:endParaRPr lang="en-US"/>
          </a:p>
        </p:txBody>
      </p:sp>
    </p:spTree>
    <p:extLst>
      <p:ext uri="{BB962C8B-B14F-4D97-AF65-F5344CB8AC3E}">
        <p14:creationId xmlns:p14="http://schemas.microsoft.com/office/powerpoint/2010/main" val="3208324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E788F-C647-4961-B1F1-765B571894EF}" type="slidenum">
              <a:rPr lang="en-US" smtClean="0"/>
              <a:t>11</a:t>
            </a:fld>
            <a:endParaRPr lang="en-US"/>
          </a:p>
        </p:txBody>
      </p:sp>
    </p:spTree>
    <p:extLst>
      <p:ext uri="{BB962C8B-B14F-4D97-AF65-F5344CB8AC3E}">
        <p14:creationId xmlns:p14="http://schemas.microsoft.com/office/powerpoint/2010/main" val="2395742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D76BFC-E0A1-4B75-B71D-978CCAC4E669}"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2035964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D76BFC-E0A1-4B75-B71D-978CCAC4E669}"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274156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D76BFC-E0A1-4B75-B71D-978CCAC4E669}"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274924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D76BFC-E0A1-4B75-B71D-978CCAC4E669}"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416C54D-8C38-44DC-8644-65B64ACDCE0D}"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97646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D76BFC-E0A1-4B75-B71D-978CCAC4E669}"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4196388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6D76BFC-E0A1-4B75-B71D-978CCAC4E669}" type="datetimeFigureOut">
              <a:rPr lang="en-US" smtClean="0"/>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3635373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6D76BFC-E0A1-4B75-B71D-978CCAC4E669}" type="datetimeFigureOut">
              <a:rPr lang="en-US" smtClean="0"/>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1765446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76BFC-E0A1-4B75-B71D-978CCAC4E669}"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44398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6D76BFC-E0A1-4B75-B71D-978CCAC4E669}" type="datetimeFigureOut">
              <a:rPr lang="en-US" smtClean="0"/>
              <a:t>2/24/2017</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416C54D-8C38-44DC-8644-65B64ACDCE0D}" type="slidenum">
              <a:rPr lang="en-US" smtClean="0"/>
              <a:t>‹#›</a:t>
            </a:fld>
            <a:endParaRPr lang="en-US"/>
          </a:p>
        </p:txBody>
      </p:sp>
    </p:spTree>
    <p:extLst>
      <p:ext uri="{BB962C8B-B14F-4D97-AF65-F5344CB8AC3E}">
        <p14:creationId xmlns:p14="http://schemas.microsoft.com/office/powerpoint/2010/main" val="72788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76BFC-E0A1-4B75-B71D-978CCAC4E669}"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206778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D76BFC-E0A1-4B75-B71D-978CCAC4E669}"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263744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D76BFC-E0A1-4B75-B71D-978CCAC4E669}"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273302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76BFC-E0A1-4B75-B71D-978CCAC4E669}" type="datetimeFigureOut">
              <a:rPr lang="en-US" smtClean="0"/>
              <a:t>2/24/2017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8458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76BFC-E0A1-4B75-B71D-978CCAC4E669}" type="datetimeFigureOut">
              <a:rPr lang="en-US" smtClean="0"/>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342537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6D76BFC-E0A1-4B75-B71D-978CCAC4E669}" type="datetimeFigureOut">
              <a:rPr lang="en-US" smtClean="0"/>
              <a:t>2/24/2017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61604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D76BFC-E0A1-4B75-B71D-978CCAC4E669}"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398694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D76BFC-E0A1-4B75-B71D-978CCAC4E669}"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16C54D-8C38-44DC-8644-65B64ACDCE0D}" type="slidenum">
              <a:rPr lang="en-US" smtClean="0"/>
              <a:t>‹#›</a:t>
            </a:fld>
            <a:endParaRPr lang="en-US"/>
          </a:p>
        </p:txBody>
      </p:sp>
    </p:spTree>
    <p:extLst>
      <p:ext uri="{BB962C8B-B14F-4D97-AF65-F5344CB8AC3E}">
        <p14:creationId xmlns:p14="http://schemas.microsoft.com/office/powerpoint/2010/main" val="188256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D76BFC-E0A1-4B75-B71D-978CCAC4E669}" type="datetimeFigureOut">
              <a:rPr lang="en-US" smtClean="0"/>
              <a:t>2/24/2017</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416C54D-8C38-44DC-8644-65B64ACDCE0D}" type="slidenum">
              <a:rPr lang="en-US" smtClean="0"/>
              <a:t>‹#›</a:t>
            </a:fld>
            <a:endParaRPr lang="en-US"/>
          </a:p>
        </p:txBody>
      </p:sp>
    </p:spTree>
    <p:extLst>
      <p:ext uri="{BB962C8B-B14F-4D97-AF65-F5344CB8AC3E}">
        <p14:creationId xmlns:p14="http://schemas.microsoft.com/office/powerpoint/2010/main" val="258797194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Mushroom Classification</a:t>
            </a:r>
          </a:p>
        </p:txBody>
      </p:sp>
      <p:sp>
        <p:nvSpPr>
          <p:cNvPr id="3" name="Subtitle 2"/>
          <p:cNvSpPr>
            <a:spLocks noGrp="1"/>
          </p:cNvSpPr>
          <p:nvPr>
            <p:ph type="subTitle" idx="1"/>
          </p:nvPr>
        </p:nvSpPr>
        <p:spPr>
          <a:xfrm>
            <a:off x="680322" y="4752621"/>
            <a:ext cx="10555443" cy="1779657"/>
          </a:xfrm>
        </p:spPr>
        <p:txBody>
          <a:bodyPr>
            <a:normAutofit/>
          </a:bodyPr>
          <a:lstStyle/>
          <a:p>
            <a:pPr algn="ctr"/>
            <a:r>
              <a:rPr lang="en-US" sz="4000" i="1" dirty="0"/>
              <a:t>To eat, or not to eat? That is the question!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394" y="237440"/>
            <a:ext cx="2882554" cy="2159133"/>
          </a:xfrm>
          <a:prstGeom prst="rect">
            <a:avLst/>
          </a:prstGeom>
        </p:spPr>
      </p:pic>
      <p:sp>
        <p:nvSpPr>
          <p:cNvPr id="5" name="TextBox 4"/>
          <p:cNvSpPr txBox="1"/>
          <p:nvPr/>
        </p:nvSpPr>
        <p:spPr>
          <a:xfrm>
            <a:off x="6902824" y="5787316"/>
            <a:ext cx="4868034" cy="646331"/>
          </a:xfrm>
          <a:prstGeom prst="rect">
            <a:avLst/>
          </a:prstGeom>
          <a:noFill/>
        </p:spPr>
        <p:txBody>
          <a:bodyPr wrap="square" rtlCol="0">
            <a:spAutoFit/>
          </a:bodyPr>
          <a:lstStyle/>
          <a:p>
            <a:r>
              <a:rPr lang="en-US" dirty="0"/>
              <a:t>Patrick Parker-Roach</a:t>
            </a:r>
          </a:p>
          <a:p>
            <a:r>
              <a:rPr lang="en-US" dirty="0"/>
              <a:t>General Assembly</a:t>
            </a:r>
          </a:p>
        </p:txBody>
      </p:sp>
    </p:spTree>
    <p:extLst>
      <p:ext uri="{BB962C8B-B14F-4D97-AF65-F5344CB8AC3E}">
        <p14:creationId xmlns:p14="http://schemas.microsoft.com/office/powerpoint/2010/main" val="122606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fontScale="70000" lnSpcReduction="20000"/>
          </a:bodyPr>
          <a:lstStyle/>
          <a:p>
            <a:r>
              <a:rPr lang="en-US" dirty="0"/>
              <a:t>Create a front end to this program which, at run time, will allow the user to first pick a model to run, and once selected, ask the user to select parameter/value pairs to run. Perhaps this could be in the form of an interactive matrix which the user could select models/parameters/values and the output would be in a form for easy comparison.</a:t>
            </a:r>
          </a:p>
          <a:p>
            <a:r>
              <a:rPr lang="en-US" dirty="0"/>
              <a:t>Geographical region that a mushroom is native to is a very powerful attribute for identifying a particular mushroom. It would be very interesting to have that data added to see if it would be helpful in identifying a mushroom's edibility.</a:t>
            </a:r>
          </a:p>
          <a:p>
            <a:r>
              <a:rPr lang="en-US" dirty="0"/>
              <a:t>The rules provided with the dataset provide a very powerful mechanism for classifying the edibility of a mushroom. I spent a decade of my earlier career as a Knowledge Engineer building rule-based expert systems. From what I have learned in the execution of this project I believe that an expert systems approach would be very helpful in identifying a specific mushroom, and hence its edibility. I believe that a small rule set could be constructed to make a very accurate identification (see cautions above) and specific mushroom data could be added to expert systems working memory (database) as one collected mushrooms in </a:t>
            </a:r>
            <a:r>
              <a:rPr lang="en-US" dirty="0" err="1"/>
              <a:t>thier</a:t>
            </a:r>
            <a:r>
              <a:rPr lang="en-US" dirty="0"/>
              <a:t> local. Just a thought to think!</a:t>
            </a:r>
          </a:p>
        </p:txBody>
      </p:sp>
    </p:spTree>
    <p:extLst>
      <p:ext uri="{BB962C8B-B14F-4D97-AF65-F5344CB8AC3E}">
        <p14:creationId xmlns:p14="http://schemas.microsoft.com/office/powerpoint/2010/main" val="247452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Productization</a:t>
            </a:r>
          </a:p>
        </p:txBody>
      </p:sp>
      <p:sp>
        <p:nvSpPr>
          <p:cNvPr id="3" name="Content Placeholder 2"/>
          <p:cNvSpPr>
            <a:spLocks noGrp="1"/>
          </p:cNvSpPr>
          <p:nvPr>
            <p:ph idx="1"/>
          </p:nvPr>
        </p:nvSpPr>
        <p:spPr/>
        <p:txBody>
          <a:bodyPr>
            <a:normAutofit/>
          </a:bodyPr>
          <a:lstStyle/>
          <a:p>
            <a:r>
              <a:rPr lang="en-US" dirty="0"/>
              <a:t>Mobile App</a:t>
            </a:r>
          </a:p>
          <a:p>
            <a:r>
              <a:rPr lang="en-US" dirty="0"/>
              <a:t>Hybrid Expert System/Machine Learning</a:t>
            </a:r>
          </a:p>
          <a:p>
            <a:pPr lvl="1"/>
            <a:r>
              <a:rPr lang="en-US" dirty="0"/>
              <a:t>Expert System to identify a particular mushroom</a:t>
            </a:r>
          </a:p>
          <a:p>
            <a:pPr lvl="1"/>
            <a:r>
              <a:rPr lang="en-US" dirty="0"/>
              <a:t>Machine Learning to double check edibility potential</a:t>
            </a:r>
          </a:p>
          <a:p>
            <a:r>
              <a:rPr lang="en-US" dirty="0"/>
              <a:t>The Expert System starts with rules and a few mushrooms in its database – User Extensible</a:t>
            </a:r>
          </a:p>
          <a:p>
            <a:pPr lvl="1"/>
            <a:r>
              <a:rPr lang="en-US" dirty="0"/>
              <a:t>Private Extensible</a:t>
            </a:r>
          </a:p>
          <a:p>
            <a:pPr lvl="1"/>
            <a:r>
              <a:rPr lang="en-US" dirty="0"/>
              <a:t>Public Extensible</a:t>
            </a:r>
          </a:p>
          <a:p>
            <a:r>
              <a:rPr lang="en-US" dirty="0"/>
              <a:t>Add GPS coordinates to found mushrooms</a:t>
            </a:r>
          </a:p>
        </p:txBody>
      </p:sp>
    </p:spTree>
    <p:extLst>
      <p:ext uri="{BB962C8B-B14F-4D97-AF65-F5344CB8AC3E}">
        <p14:creationId xmlns:p14="http://schemas.microsoft.com/office/powerpoint/2010/main" val="28390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a:t>
            </a:r>
          </a:p>
        </p:txBody>
      </p:sp>
      <p:sp>
        <p:nvSpPr>
          <p:cNvPr id="3" name="Content Placeholder 2"/>
          <p:cNvSpPr>
            <a:spLocks noGrp="1"/>
          </p:cNvSpPr>
          <p:nvPr>
            <p:ph idx="1"/>
          </p:nvPr>
        </p:nvSpPr>
        <p:spPr/>
        <p:txBody>
          <a:bodyPr>
            <a:normAutofit/>
          </a:bodyPr>
          <a:lstStyle/>
          <a:p>
            <a:pPr marL="0" indent="0" algn="ctr">
              <a:buNone/>
            </a:pPr>
            <a:r>
              <a:rPr lang="en-US" dirty="0"/>
              <a:t>“There are old mushroom hunters and bold mushroom hunters, but very few old, bold mushroom hunters!</a:t>
            </a:r>
          </a:p>
        </p:txBody>
      </p:sp>
      <p:sp>
        <p:nvSpPr>
          <p:cNvPr id="5" name="TextBox 4"/>
          <p:cNvSpPr txBox="1"/>
          <p:nvPr/>
        </p:nvSpPr>
        <p:spPr>
          <a:xfrm>
            <a:off x="5578600" y="5746421"/>
            <a:ext cx="6640505" cy="1015663"/>
          </a:xfrm>
          <a:prstGeom prst="rect">
            <a:avLst/>
          </a:prstGeom>
          <a:noFill/>
        </p:spPr>
        <p:txBody>
          <a:bodyPr wrap="square" rtlCol="0">
            <a:spAutoFit/>
          </a:bodyPr>
          <a:lstStyle/>
          <a:p>
            <a:pPr algn="ctr"/>
            <a:r>
              <a:rPr lang="en-US" sz="6000" b="1" dirty="0">
                <a:solidFill>
                  <a:srgbClr val="FFFF00"/>
                </a:solidFill>
              </a:rPr>
              <a:t>Take Precautions</a:t>
            </a:r>
          </a:p>
        </p:txBody>
      </p:sp>
      <p:pic>
        <p:nvPicPr>
          <p:cNvPr id="6" name="Picture 5"/>
          <p:cNvPicPr>
            <a:picLocks noChangeAspect="1"/>
          </p:cNvPicPr>
          <p:nvPr/>
        </p:nvPicPr>
        <p:blipFill>
          <a:blip r:embed="rId2"/>
          <a:stretch>
            <a:fillRect/>
          </a:stretch>
        </p:blipFill>
        <p:spPr>
          <a:xfrm>
            <a:off x="588972" y="3083889"/>
            <a:ext cx="4898279" cy="3678195"/>
          </a:xfrm>
          <a:prstGeom prst="rect">
            <a:avLst/>
          </a:prstGeom>
        </p:spPr>
      </p:pic>
    </p:spTree>
    <p:extLst>
      <p:ext uri="{BB962C8B-B14F-4D97-AF65-F5344CB8AC3E}">
        <p14:creationId xmlns:p14="http://schemas.microsoft.com/office/powerpoint/2010/main" val="106966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General Assembly Data Science Immersion Program Capstone Project</a:t>
            </a:r>
          </a:p>
          <a:p>
            <a:r>
              <a:rPr lang="en-US" dirty="0"/>
              <a:t>Problem taken from the </a:t>
            </a:r>
            <a:r>
              <a:rPr lang="en-US" dirty="0" err="1"/>
              <a:t>Kaggle</a:t>
            </a:r>
            <a:r>
              <a:rPr lang="en-US" dirty="0"/>
              <a:t> Data Science Competition website</a:t>
            </a:r>
          </a:p>
          <a:p>
            <a:r>
              <a:rPr lang="en-US" dirty="0"/>
              <a:t>The project is based upon a 30 year old dataset containing physical characteristics of mushrooms and whether each sample is poisonous or edible.</a:t>
            </a:r>
          </a:p>
          <a:p>
            <a:pPr marL="0" indent="0" algn="ctr">
              <a:buNone/>
            </a:pPr>
            <a:r>
              <a:rPr lang="en-US" sz="3600" b="1" dirty="0"/>
              <a:t>Goal</a:t>
            </a:r>
          </a:p>
          <a:p>
            <a:r>
              <a:rPr lang="en-US" dirty="0"/>
              <a:t>Given a new set of characteristics, predict whether a mushroom is poisonous or edible to a high degree of confidence.</a:t>
            </a:r>
          </a:p>
          <a:p>
            <a:endParaRPr lang="en-US" dirty="0"/>
          </a:p>
        </p:txBody>
      </p:sp>
    </p:spTree>
    <p:extLst>
      <p:ext uri="{BB962C8B-B14F-4D97-AF65-F5344CB8AC3E}">
        <p14:creationId xmlns:p14="http://schemas.microsoft.com/office/powerpoint/2010/main" val="149235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a:t>
            </a:r>
          </a:p>
        </p:txBody>
      </p:sp>
      <p:sp>
        <p:nvSpPr>
          <p:cNvPr id="3" name="Content Placeholder 2"/>
          <p:cNvSpPr>
            <a:spLocks noGrp="1"/>
          </p:cNvSpPr>
          <p:nvPr>
            <p:ph idx="1"/>
          </p:nvPr>
        </p:nvSpPr>
        <p:spPr>
          <a:xfrm>
            <a:off x="614584" y="2336873"/>
            <a:ext cx="9613861" cy="3599316"/>
          </a:xfrm>
        </p:spPr>
        <p:txBody>
          <a:bodyPr>
            <a:normAutofit/>
          </a:bodyPr>
          <a:lstStyle/>
          <a:p>
            <a:pPr marL="0" indent="0" algn="ctr">
              <a:buNone/>
            </a:pPr>
            <a:r>
              <a:rPr lang="en-US" sz="4800" dirty="0"/>
              <a:t>“There are old mushroom hunters and bold mushroom hunters, but very few old, bold mushroom hunters!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9691" y="4351767"/>
            <a:ext cx="2988982" cy="2391186"/>
          </a:xfrm>
          <a:prstGeom prst="rect">
            <a:avLst/>
          </a:prstGeom>
        </p:spPr>
      </p:pic>
    </p:spTree>
    <p:extLst>
      <p:ext uri="{BB962C8B-B14F-4D97-AF65-F5344CB8AC3E}">
        <p14:creationId xmlns:p14="http://schemas.microsoft.com/office/powerpoint/2010/main" val="1522581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fontScale="92500" lnSpcReduction="20000"/>
          </a:bodyPr>
          <a:lstStyle/>
          <a:p>
            <a:r>
              <a:rPr lang="en-US" dirty="0"/>
              <a:t>Sources: (a) Mushroom records drawn from The Audubon Society Field Guide to North American Mushrooms (1981 Date: 27 April 1987</a:t>
            </a:r>
          </a:p>
          <a:p>
            <a:r>
              <a:rPr lang="en-US" dirty="0"/>
              <a:t>Relevant Information: This data set includes descriptions of hypothetical samples corresponding to 23 species of gilled mushrooms in the </a:t>
            </a:r>
            <a:r>
              <a:rPr lang="en-US" dirty="0" err="1"/>
              <a:t>Agaricus</a:t>
            </a:r>
            <a:r>
              <a:rPr lang="en-US" dirty="0"/>
              <a:t> and </a:t>
            </a:r>
            <a:r>
              <a:rPr lang="en-US" dirty="0" err="1"/>
              <a:t>Lepiota</a:t>
            </a:r>
            <a:r>
              <a:rPr lang="en-US" dirty="0"/>
              <a:t> Family (pp. 500-525). Each species is identified as definitely edible, definitely poisonous, or of unknown edibility and not recommended. This latter class was combined with the poisonous one. The Guide clearly states that there is no simple rule for determining the edibility of a mushroom; no rule like "leaflets three, let it be" for Poisonous Oak and Ivy.</a:t>
            </a:r>
          </a:p>
          <a:p>
            <a:r>
              <a:rPr lang="en-US" dirty="0"/>
              <a:t>Number of Instances: 8124</a:t>
            </a:r>
          </a:p>
          <a:p>
            <a:r>
              <a:rPr lang="en-US" dirty="0"/>
              <a:t>Number of Attributes: 22 (all nominally valued)</a:t>
            </a:r>
          </a:p>
          <a:p>
            <a:endParaRPr lang="en-US" dirty="0"/>
          </a:p>
        </p:txBody>
      </p:sp>
    </p:spTree>
    <p:extLst>
      <p:ext uri="{BB962C8B-B14F-4D97-AF65-F5344CB8AC3E}">
        <p14:creationId xmlns:p14="http://schemas.microsoft.com/office/powerpoint/2010/main" val="271408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(continued)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0586" y="2635622"/>
            <a:ext cx="4793475" cy="3598863"/>
          </a:xfrm>
        </p:spPr>
      </p:pic>
      <p:sp>
        <p:nvSpPr>
          <p:cNvPr id="5" name="TextBox 4"/>
          <p:cNvSpPr txBox="1"/>
          <p:nvPr/>
        </p:nvSpPr>
        <p:spPr>
          <a:xfrm>
            <a:off x="1392513" y="2691504"/>
            <a:ext cx="3657600" cy="2308324"/>
          </a:xfrm>
          <a:prstGeom prst="rect">
            <a:avLst/>
          </a:prstGeom>
          <a:noFill/>
        </p:spPr>
        <p:txBody>
          <a:bodyPr wrap="square" rtlCol="0">
            <a:spAutoFit/>
          </a:bodyPr>
          <a:lstStyle/>
          <a:p>
            <a:pPr algn="ctr"/>
            <a:r>
              <a:rPr lang="en-US" sz="3600" dirty="0"/>
              <a:t>22 attributes relating to the anatomy of a mushroom </a:t>
            </a:r>
          </a:p>
        </p:txBody>
      </p:sp>
    </p:spTree>
    <p:extLst>
      <p:ext uri="{BB962C8B-B14F-4D97-AF65-F5344CB8AC3E}">
        <p14:creationId xmlns:p14="http://schemas.microsoft.com/office/powerpoint/2010/main" val="6163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 (continued)</a:t>
            </a:r>
          </a:p>
        </p:txBody>
      </p:sp>
      <p:sp>
        <p:nvSpPr>
          <p:cNvPr id="3" name="Content Placeholder 2"/>
          <p:cNvSpPr>
            <a:spLocks noGrp="1"/>
          </p:cNvSpPr>
          <p:nvPr>
            <p:ph idx="1"/>
          </p:nvPr>
        </p:nvSpPr>
        <p:spPr/>
        <p:txBody>
          <a:bodyPr>
            <a:normAutofit/>
          </a:bodyPr>
          <a:lstStyle/>
          <a:p>
            <a:r>
              <a:rPr lang="en-US" dirty="0"/>
              <a:t>The dataset included some rule information</a:t>
            </a:r>
          </a:p>
          <a:p>
            <a:endParaRPr lang="en-US" dirty="0"/>
          </a:p>
          <a:p>
            <a:pPr marL="0" indent="0">
              <a:buNone/>
            </a:pPr>
            <a:r>
              <a:rPr lang="en-US" dirty="0"/>
              <a:t>With this information in mind I constructed</a:t>
            </a:r>
          </a:p>
          <a:p>
            <a:pPr marL="0" indent="0">
              <a:buNone/>
            </a:pPr>
            <a:r>
              <a:rPr lang="en-US" dirty="0"/>
              <a:t> 4 datasets</a:t>
            </a:r>
          </a:p>
          <a:p>
            <a:pPr lvl="1"/>
            <a:r>
              <a:rPr lang="en-US" dirty="0"/>
              <a:t>Original data</a:t>
            </a:r>
          </a:p>
          <a:p>
            <a:pPr lvl="1"/>
            <a:r>
              <a:rPr lang="en-US" dirty="0"/>
              <a:t>Original data with relevant features from rules</a:t>
            </a:r>
          </a:p>
          <a:p>
            <a:pPr lvl="1"/>
            <a:r>
              <a:rPr lang="en-US" dirty="0"/>
              <a:t>“Dummy Category” data with all features</a:t>
            </a:r>
          </a:p>
          <a:p>
            <a:pPr lvl="1"/>
            <a:r>
              <a:rPr lang="en-US" dirty="0"/>
              <a:t>“Dummy Category” data with only relevant </a:t>
            </a:r>
            <a:br>
              <a:rPr lang="en-US" dirty="0"/>
            </a:br>
            <a:r>
              <a:rPr lang="en-US" dirty="0"/>
              <a:t>features from rules</a:t>
            </a:r>
          </a:p>
        </p:txBody>
      </p:sp>
      <p:sp>
        <p:nvSpPr>
          <p:cNvPr id="8" name="Rectangle 1"/>
          <p:cNvSpPr>
            <a:spLocks noChangeArrowheads="1"/>
          </p:cNvSpPr>
          <p:nvPr/>
        </p:nvSpPr>
        <p:spPr bwMode="auto">
          <a:xfrm>
            <a:off x="6956613" y="3662160"/>
            <a:ext cx="5145741" cy="2782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rPr>
              <a:t>P_1) odor=NOT(</a:t>
            </a:r>
            <a:r>
              <a:rPr lang="en-US" altLang="en-US" sz="1000" dirty="0" err="1">
                <a:solidFill>
                  <a:srgbClr val="000000"/>
                </a:solidFill>
                <a:latin typeface="Courier New" panose="02070309020205020404" pitchFamily="49" charset="0"/>
              </a:rPr>
              <a:t>almond.OR.anise.OR.none</a:t>
            </a:r>
            <a:endParaRPr lang="en-US" altLang="en-US" sz="1000" dirty="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rPr>
              <a:t>     120 poisonous cases missed, 98.52% </a:t>
            </a:r>
            <a:r>
              <a:rPr lang="en-US" altLang="en-US" sz="1000" dirty="0" err="1">
                <a:solidFill>
                  <a:srgbClr val="000000"/>
                </a:solidFill>
                <a:latin typeface="Courier New" panose="02070309020205020404" pitchFamily="49" charset="0"/>
              </a:rPr>
              <a:t>accu</a:t>
            </a:r>
            <a:endParaRPr lang="en-US" altLang="en-US" sz="1000" dirty="0">
              <a:solidFill>
                <a:srgbClr val="000000"/>
              </a:solidFill>
              <a:latin typeface="Courier New" panose="02070309020205020404" pitchFamily="49" charset="0"/>
            </a:endParaRPr>
          </a:p>
          <a:p>
            <a:pPr lvl="0" defTabSz="914400" eaLnBrk="0" fontAlgn="base" hangingPunct="0">
              <a:spcBef>
                <a:spcPct val="0"/>
              </a:spcBef>
              <a:spcAft>
                <a:spcPct val="0"/>
              </a:spcAft>
            </a:pPr>
            <a:endParaRPr lang="en-US" altLang="en-US" sz="1000" dirty="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rPr>
              <a:t>P_2) spore-print-color=green</a:t>
            </a:r>
          </a:p>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rPr>
              <a:t>     48 cases missed, 99.41% accuracy</a:t>
            </a:r>
          </a:p>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rPr>
              <a:t>         </a:t>
            </a:r>
          </a:p>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rPr>
              <a:t>P_3) odor=</a:t>
            </a:r>
            <a:r>
              <a:rPr lang="en-US" altLang="en-US" sz="1000" dirty="0" err="1">
                <a:solidFill>
                  <a:srgbClr val="000000"/>
                </a:solidFill>
                <a:latin typeface="Courier New" panose="02070309020205020404" pitchFamily="49" charset="0"/>
              </a:rPr>
              <a:t>none.AND.stalk</a:t>
            </a:r>
            <a:r>
              <a:rPr lang="en-US" altLang="en-US" sz="1000" dirty="0">
                <a:solidFill>
                  <a:srgbClr val="000000"/>
                </a:solidFill>
                <a:latin typeface="Courier New" panose="02070309020205020404" pitchFamily="49" charset="0"/>
              </a:rPr>
              <a:t>-surface-below-ring=</a:t>
            </a:r>
            <a:r>
              <a:rPr lang="en-US" altLang="en-US" sz="1000" dirty="0" err="1">
                <a:solidFill>
                  <a:srgbClr val="000000"/>
                </a:solidFill>
                <a:latin typeface="Courier New" panose="02070309020205020404" pitchFamily="49" charset="0"/>
              </a:rPr>
              <a:t>scaly.AND</a:t>
            </a:r>
            <a:r>
              <a:rPr lang="en-US" altLang="en-US" sz="1000" dirty="0">
                <a:solidFill>
                  <a:srgbClr val="000000"/>
                </a:solidFill>
                <a:latin typeface="Courier New" panose="02070309020205020404" pitchFamily="49" charset="0"/>
              </a:rPr>
              <a:t>.</a:t>
            </a:r>
          </a:p>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rPr>
              <a:t>     (stalk-color-above-ring=</a:t>
            </a:r>
            <a:r>
              <a:rPr lang="en-US" altLang="en-US" sz="1000" dirty="0" err="1">
                <a:solidFill>
                  <a:srgbClr val="000000"/>
                </a:solidFill>
                <a:latin typeface="Courier New" panose="02070309020205020404" pitchFamily="49" charset="0"/>
              </a:rPr>
              <a:t>NOT.brown</a:t>
            </a:r>
            <a:r>
              <a:rPr lang="en-US" altLang="en-US" sz="1000" dirty="0">
                <a:solidFill>
                  <a:srgbClr val="000000"/>
                </a:solidFill>
                <a:latin typeface="Courier New" panose="02070309020205020404" pitchFamily="49" charset="0"/>
              </a:rPr>
              <a:t>) </a:t>
            </a:r>
          </a:p>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rPr>
              <a:t>	     8 cases missed, 99.90% accuracy</a:t>
            </a:r>
          </a:p>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rPr>
              <a:t>         </a:t>
            </a:r>
          </a:p>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rPr>
              <a:t>P_4) habitat=</a:t>
            </a:r>
            <a:r>
              <a:rPr lang="en-US" altLang="en-US" sz="1000" dirty="0" err="1">
                <a:solidFill>
                  <a:srgbClr val="000000"/>
                </a:solidFill>
                <a:latin typeface="Courier New" panose="02070309020205020404" pitchFamily="49" charset="0"/>
              </a:rPr>
              <a:t>leaves.AND.cap</a:t>
            </a:r>
            <a:r>
              <a:rPr lang="en-US" altLang="en-US" sz="1000" dirty="0">
                <a:solidFill>
                  <a:srgbClr val="000000"/>
                </a:solidFill>
                <a:latin typeface="Courier New" panose="02070309020205020404" pitchFamily="49" charset="0"/>
              </a:rPr>
              <a:t>-color=white</a:t>
            </a:r>
          </a:p>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rPr>
              <a:t>	         100% accuracy     </a:t>
            </a:r>
          </a:p>
          <a:p>
            <a:pPr lvl="0" defTabSz="914400" eaLnBrk="0" fontAlgn="base" hangingPunct="0">
              <a:spcBef>
                <a:spcPct val="0"/>
              </a:spcBef>
              <a:spcAft>
                <a:spcPct val="0"/>
              </a:spcAft>
            </a:pPr>
            <a:endParaRPr lang="en-US" altLang="en-US" sz="1000" dirty="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rPr>
              <a:t>Rule P_4) may also be</a:t>
            </a:r>
          </a:p>
          <a:p>
            <a:pPr lvl="0" defTabSz="914400" eaLnBrk="0" fontAlgn="base" hangingPunct="0">
              <a:spcBef>
                <a:spcPct val="0"/>
              </a:spcBef>
              <a:spcAft>
                <a:spcPct val="0"/>
              </a:spcAft>
            </a:pPr>
            <a:endParaRPr lang="en-US" altLang="en-US" sz="1000" dirty="0">
              <a:solidFill>
                <a:srgbClr val="000000"/>
              </a:solidFill>
              <a:latin typeface="Courier New" panose="02070309020205020404" pitchFamily="49" charset="0"/>
            </a:endParaRPr>
          </a:p>
          <a:p>
            <a:pPr lvl="0" defTabSz="914400" eaLnBrk="0" fontAlgn="base" hangingPunct="0">
              <a:spcBef>
                <a:spcPct val="0"/>
              </a:spcBef>
              <a:spcAft>
                <a:spcPct val="0"/>
              </a:spcAft>
            </a:pPr>
            <a:r>
              <a:rPr lang="en-US" altLang="en-US" sz="1000" dirty="0">
                <a:solidFill>
                  <a:srgbClr val="000000"/>
                </a:solidFill>
                <a:latin typeface="Courier New" panose="02070309020205020404" pitchFamily="49" charset="0"/>
              </a:rPr>
              <a:t>P_4') population=</a:t>
            </a:r>
            <a:r>
              <a:rPr lang="en-US" altLang="en-US" sz="1000" dirty="0" err="1">
                <a:solidFill>
                  <a:srgbClr val="000000"/>
                </a:solidFill>
                <a:latin typeface="Courier New" panose="02070309020205020404" pitchFamily="49" charset="0"/>
              </a:rPr>
              <a:t>clustered.AND.cap_color</a:t>
            </a:r>
            <a:r>
              <a:rPr lang="en-US" altLang="en-US" sz="1000" dirty="0">
                <a:solidFill>
                  <a:srgbClr val="000000"/>
                </a:solidFill>
                <a:latin typeface="Courier New" panose="02070309020205020404" pitchFamily="49" charset="0"/>
              </a:rPr>
              <a:t>=white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901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 Resulted in 100% Accuracy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045" y="2199341"/>
            <a:ext cx="7136903" cy="4449634"/>
          </a:xfrm>
        </p:spPr>
      </p:pic>
    </p:spTree>
    <p:extLst>
      <p:ext uri="{BB962C8B-B14F-4D97-AF65-F5344CB8AC3E}">
        <p14:creationId xmlns:p14="http://schemas.microsoft.com/office/powerpoint/2010/main" val="271135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Expanded Approach</a:t>
            </a:r>
          </a:p>
        </p:txBody>
      </p:sp>
      <p:sp>
        <p:nvSpPr>
          <p:cNvPr id="3" name="Content Placeholder 2"/>
          <p:cNvSpPr>
            <a:spLocks noGrp="1"/>
          </p:cNvSpPr>
          <p:nvPr>
            <p:ph idx="1"/>
          </p:nvPr>
        </p:nvSpPr>
        <p:spPr>
          <a:xfrm>
            <a:off x="743383" y="2283085"/>
            <a:ext cx="9613861" cy="3599316"/>
          </a:xfrm>
        </p:spPr>
        <p:txBody>
          <a:bodyPr>
            <a:normAutofit/>
          </a:bodyPr>
          <a:lstStyle/>
          <a:p>
            <a:r>
              <a:rPr lang="en-US" dirty="0"/>
              <a:t>Ran the 4 datasets over 10 Machine Learning Classification Algorithms</a:t>
            </a:r>
          </a:p>
        </p:txBody>
      </p:sp>
      <p:pic>
        <p:nvPicPr>
          <p:cNvPr id="5" name="Picture 4"/>
          <p:cNvPicPr>
            <a:picLocks noChangeAspect="1"/>
          </p:cNvPicPr>
          <p:nvPr/>
        </p:nvPicPr>
        <p:blipFill>
          <a:blip r:embed="rId3"/>
          <a:stretch>
            <a:fillRect/>
          </a:stretch>
        </p:blipFill>
        <p:spPr>
          <a:xfrm>
            <a:off x="2790165" y="2903906"/>
            <a:ext cx="5951147" cy="3651395"/>
          </a:xfrm>
          <a:prstGeom prst="rect">
            <a:avLst/>
          </a:prstGeom>
        </p:spPr>
      </p:pic>
    </p:spTree>
    <p:extLst>
      <p:ext uri="{BB962C8B-B14F-4D97-AF65-F5344CB8AC3E}">
        <p14:creationId xmlns:p14="http://schemas.microsoft.com/office/powerpoint/2010/main" val="316671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p>
        </p:txBody>
      </p:sp>
      <p:sp>
        <p:nvSpPr>
          <p:cNvPr id="3" name="Content Placeholder 2"/>
          <p:cNvSpPr>
            <a:spLocks noGrp="1"/>
          </p:cNvSpPr>
          <p:nvPr>
            <p:ph idx="1"/>
          </p:nvPr>
        </p:nvSpPr>
        <p:spPr/>
        <p:txBody>
          <a:bodyPr>
            <a:normAutofit/>
          </a:bodyPr>
          <a:lstStyle/>
          <a:p>
            <a:r>
              <a:rPr lang="en-US" dirty="0"/>
              <a:t>Some models produced better than others but they all did pretty well with most scoring 100% Accuracy</a:t>
            </a:r>
          </a:p>
        </p:txBody>
      </p:sp>
      <p:sp>
        <p:nvSpPr>
          <p:cNvPr id="4" name="AutoShape 2" descr="http://localhost:8888/notebooks/Documents/DSI-BOS-students/pparker-roach/capstone/conmat.pn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671" y="3577032"/>
            <a:ext cx="2304293" cy="235915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4992" y="3198035"/>
            <a:ext cx="4974346" cy="3593599"/>
          </a:xfrm>
          <a:prstGeom prst="rect">
            <a:avLst/>
          </a:prstGeom>
        </p:spPr>
      </p:pic>
    </p:spTree>
    <p:extLst>
      <p:ext uri="{BB962C8B-B14F-4D97-AF65-F5344CB8AC3E}">
        <p14:creationId xmlns:p14="http://schemas.microsoft.com/office/powerpoint/2010/main" val="5395552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262</TotalTime>
  <Words>719</Words>
  <Application>Microsoft Office PowerPoint</Application>
  <PresentationFormat>Widescreen</PresentationFormat>
  <Paragraphs>67</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Trebuchet MS</vt:lpstr>
      <vt:lpstr>Berlin</vt:lpstr>
      <vt:lpstr>Mushroom Classification</vt:lpstr>
      <vt:lpstr>Executive Summary </vt:lpstr>
      <vt:lpstr>Remember…</vt:lpstr>
      <vt:lpstr>Data Description</vt:lpstr>
      <vt:lpstr>Data Description (continued)</vt:lpstr>
      <vt:lpstr>Data Description (continued)</vt:lpstr>
      <vt:lpstr>Approach – Resulted in 100% Accuracy</vt:lpstr>
      <vt:lpstr>Expanded Approach</vt:lpstr>
      <vt:lpstr>Results </vt:lpstr>
      <vt:lpstr>Next Steps</vt:lpstr>
      <vt:lpstr>Potential Productization</vt:lpstr>
      <vt:lpstr>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 Parker-Roach</dc:creator>
  <cp:lastModifiedBy>Pat Parker-Roach</cp:lastModifiedBy>
  <cp:revision>13</cp:revision>
  <dcterms:created xsi:type="dcterms:W3CDTF">2017-02-24T09:31:36Z</dcterms:created>
  <dcterms:modified xsi:type="dcterms:W3CDTF">2017-02-24T13:57:52Z</dcterms:modified>
</cp:coreProperties>
</file>