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C91C-CC44-4384-8B90-94ACB7A96ED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550B1-BEFC-48C4-843C-2F8132EE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69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FDD20-8157-462B-9691-892C92B9E39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5C8C-0FA1-4F44-B607-B0403840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199315" cy="71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1814828" cy="7199314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6108" y="1178222"/>
            <a:ext cx="5191379" cy="2506427"/>
          </a:xfrm>
        </p:spPr>
        <p:txBody>
          <a:bodyPr anchor="b">
            <a:normAutofit/>
          </a:bodyPr>
          <a:lstStyle>
            <a:lvl1pPr algn="l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6108" y="3781306"/>
            <a:ext cx="5191379" cy="1738167"/>
          </a:xfrm>
        </p:spPr>
        <p:txBody>
          <a:bodyPr>
            <a:normAutofit/>
          </a:bodyPr>
          <a:lstStyle>
            <a:lvl1pPr marL="0" indent="0" algn="l">
              <a:buNone/>
              <a:defRPr sz="1575" cap="all" baseline="0">
                <a:solidFill>
                  <a:schemeClr val="tx2"/>
                </a:solidFill>
              </a:defRPr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7322" y="5679461"/>
            <a:ext cx="1619845" cy="383297"/>
          </a:xfrm>
        </p:spPr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6107" y="5679461"/>
            <a:ext cx="3026219" cy="38329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32164" y="5679458"/>
            <a:ext cx="455324" cy="383297"/>
          </a:xfrm>
        </p:spPr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97" y="4518903"/>
            <a:ext cx="5853194" cy="860133"/>
          </a:xfrm>
        </p:spPr>
        <p:txBody>
          <a:bodyPr anchor="b">
            <a:normAutofit/>
          </a:bodyPr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997" y="636607"/>
            <a:ext cx="5853194" cy="3464003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519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70" y="5379035"/>
            <a:ext cx="5852311" cy="716438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025" y="639939"/>
            <a:ext cx="5849415" cy="3599657"/>
          </a:xfrm>
        </p:spPr>
        <p:txBody>
          <a:bodyPr anchor="ctr">
            <a:normAutofit/>
          </a:bodyPr>
          <a:lstStyle>
            <a:lvl1pPr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97" y="4639558"/>
            <a:ext cx="5848532" cy="1439862"/>
          </a:xfrm>
        </p:spPr>
        <p:txBody>
          <a:bodyPr anchor="ctr">
            <a:normAutofit/>
          </a:bodyPr>
          <a:lstStyle>
            <a:lvl1pPr marL="0" indent="0">
              <a:buNone/>
              <a:defRPr sz="1417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19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1" y="639940"/>
            <a:ext cx="5493227" cy="2885214"/>
          </a:xfrm>
        </p:spPr>
        <p:txBody>
          <a:bodyPr anchor="ctr">
            <a:normAutofit/>
          </a:bodyPr>
          <a:lstStyle>
            <a:lvl1pPr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16032" y="3533056"/>
            <a:ext cx="5168187" cy="576289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97" y="4524418"/>
            <a:ext cx="5849443" cy="1563626"/>
          </a:xfrm>
        </p:spPr>
        <p:txBody>
          <a:bodyPr anchor="ctr">
            <a:normAutofit/>
          </a:bodyPr>
          <a:lstStyle>
            <a:lvl1pPr marL="0" indent="0">
              <a:buNone/>
              <a:defRPr sz="1417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48435" y="754215"/>
            <a:ext cx="359966" cy="613879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54903" y="2902581"/>
            <a:ext cx="359966" cy="613879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360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97" y="2240251"/>
            <a:ext cx="5849443" cy="2636845"/>
          </a:xfrm>
        </p:spPr>
        <p:txBody>
          <a:bodyPr anchor="b">
            <a:normAutofit/>
          </a:bodyPr>
          <a:lstStyle>
            <a:lvl1pPr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70" y="4889460"/>
            <a:ext cx="5848559" cy="1197412"/>
          </a:xfrm>
        </p:spPr>
        <p:txBody>
          <a:bodyPr anchor="t">
            <a:normAutofit/>
          </a:bodyPr>
          <a:lstStyle>
            <a:lvl1pPr marL="0" indent="0">
              <a:buNone/>
              <a:defRPr sz="1417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0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73999" y="639939"/>
            <a:ext cx="5849441" cy="19998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73997" y="2807567"/>
            <a:ext cx="1887752" cy="71993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75" b="0" cap="all" baseline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3998" y="3527499"/>
            <a:ext cx="1886774" cy="2551920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5947" y="2810897"/>
            <a:ext cx="1880363" cy="71993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75" b="0" cap="all" baseline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665946" y="3530829"/>
            <a:ext cx="1880890" cy="2551920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6827" y="2807567"/>
            <a:ext cx="1886612" cy="71993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75" b="0" cap="all" baseline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36827" y="3527499"/>
            <a:ext cx="1886612" cy="2551920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9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73998" y="639939"/>
            <a:ext cx="5849441" cy="19998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73999" y="4623806"/>
            <a:ext cx="1886773" cy="60494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75" b="0" cap="all" baseline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73999" y="2799731"/>
            <a:ext cx="1886773" cy="159984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17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3999" y="5228750"/>
            <a:ext cx="1886773" cy="858546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50763" y="4623806"/>
            <a:ext cx="1889820" cy="60494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75" b="0" cap="all" baseline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650763" y="2799731"/>
            <a:ext cx="1888958" cy="159984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17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49901" y="5228747"/>
            <a:ext cx="1889820" cy="85067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6901" y="4623805"/>
            <a:ext cx="1884116" cy="60494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75" b="0" cap="all" baseline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636827" y="2799731"/>
            <a:ext cx="1886613" cy="159984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17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36827" y="5228746"/>
            <a:ext cx="1886612" cy="850675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9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39491" y="639939"/>
            <a:ext cx="1183948" cy="54394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997" y="639939"/>
            <a:ext cx="4575503" cy="543948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673999" y="649301"/>
            <a:ext cx="5849441" cy="1552156"/>
          </a:xfrm>
        </p:spPr>
        <p:txBody>
          <a:bodyPr>
            <a:noAutofit/>
          </a:bodyPr>
          <a:lstStyle>
            <a:lvl1pPr algn="r">
              <a:defRPr sz="8800" b="1">
                <a:cs typeface="B Nazanin" panose="00000400000000000000" pitchFamily="2" charset="-78"/>
              </a:defRPr>
            </a:lvl1pPr>
          </a:lstStyle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673999" y="2361441"/>
            <a:ext cx="5849441" cy="371798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403274" y="6176080"/>
            <a:ext cx="1619845" cy="383297"/>
          </a:xfrm>
        </p:spPr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3998" y="6176079"/>
            <a:ext cx="3684280" cy="383297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8115" y="6176078"/>
            <a:ext cx="455324" cy="383297"/>
          </a:xfrm>
        </p:spPr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3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97" y="1489860"/>
            <a:ext cx="5849442" cy="2994714"/>
          </a:xfrm>
        </p:spPr>
        <p:txBody>
          <a:bodyPr anchor="b">
            <a:normAutofit/>
          </a:bodyPr>
          <a:lstStyle>
            <a:lvl1pPr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997" y="4644556"/>
            <a:ext cx="5849442" cy="1443197"/>
          </a:xfrm>
        </p:spPr>
        <p:txBody>
          <a:bodyPr>
            <a:normAutofit/>
          </a:bodyPr>
          <a:lstStyle>
            <a:lvl1pPr marL="0" indent="0">
              <a:buNone/>
              <a:defRPr sz="1417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997" y="2361440"/>
            <a:ext cx="2880664" cy="3717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2361440"/>
            <a:ext cx="2878787" cy="3717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97" y="649941"/>
            <a:ext cx="5849442" cy="1551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448" y="2361440"/>
            <a:ext cx="2705214" cy="86491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90" b="0" cap="all" baseline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998" y="3226357"/>
            <a:ext cx="2880664" cy="2853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0102" y="2361439"/>
            <a:ext cx="2703337" cy="86491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90" b="0" cap="all" baseline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226357"/>
            <a:ext cx="2878787" cy="2853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24" y="639940"/>
            <a:ext cx="2276970" cy="172149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710" y="622162"/>
            <a:ext cx="3478729" cy="5457258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24" y="2361440"/>
            <a:ext cx="2276970" cy="371798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7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99" y="639939"/>
            <a:ext cx="2955594" cy="172150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5043" y="639939"/>
            <a:ext cx="2718397" cy="5439483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519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98" y="2361440"/>
            <a:ext cx="2955595" cy="371798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199315" cy="71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1249" y="1"/>
            <a:ext cx="7118828" cy="7199314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999" y="649301"/>
            <a:ext cx="5849441" cy="155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999" y="2361441"/>
            <a:ext cx="5849441" cy="3717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3274" y="6176080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7959-A8DF-4375-8936-0BCE00D1B6F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998" y="6176079"/>
            <a:ext cx="368428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115" y="6176078"/>
            <a:ext cx="45532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18C6-5531-4DFB-815C-BA883D92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9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2834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120000"/>
        </a:lnSpc>
        <a:spcBef>
          <a:spcPts val="787"/>
        </a:spcBef>
        <a:buSzPct val="125000"/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120000"/>
        </a:lnSpc>
        <a:spcBef>
          <a:spcPts val="394"/>
        </a:spcBef>
        <a:buSzPct val="125000"/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120000"/>
        </a:lnSpc>
        <a:spcBef>
          <a:spcPts val="394"/>
        </a:spcBef>
        <a:buSzPct val="125000"/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120000"/>
        </a:lnSpc>
        <a:spcBef>
          <a:spcPts val="394"/>
        </a:spcBef>
        <a:buSzPct val="125000"/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120000"/>
        </a:lnSpc>
        <a:spcBef>
          <a:spcPts val="394"/>
        </a:spcBef>
        <a:buSzPct val="125000"/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120000"/>
        </a:lnSpc>
        <a:spcBef>
          <a:spcPts val="394"/>
        </a:spcBef>
        <a:buSzPct val="125000"/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120000"/>
        </a:lnSpc>
        <a:spcBef>
          <a:spcPts val="394"/>
        </a:spcBef>
        <a:buSzPct val="125000"/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120000"/>
        </a:lnSpc>
        <a:spcBef>
          <a:spcPts val="394"/>
        </a:spcBef>
        <a:buSzPct val="125000"/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120000"/>
        </a:lnSpc>
        <a:spcBef>
          <a:spcPts val="394"/>
        </a:spcBef>
        <a:buSzPct val="125000"/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/default.asp" TargetMode="External"/><Relationship Id="rId2" Type="http://schemas.openxmlformats.org/officeDocument/2006/relationships/hyperlink" Target="https://www.w3schools.com/cpp/defaul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8800" b="1" dirty="0" smtClean="0">
                <a:cs typeface="B Nazanin" panose="00000400000000000000" pitchFamily="2" charset="-78"/>
              </a:rPr>
              <a:t>آموزش جاوا</a:t>
            </a:r>
            <a:br>
              <a:rPr lang="fa-IR" sz="8800" b="1" dirty="0" smtClean="0">
                <a:cs typeface="B Nazanin" panose="00000400000000000000" pitchFamily="2" charset="-78"/>
              </a:rPr>
            </a:br>
            <a:r>
              <a:rPr lang="en-US" sz="8800" b="1" dirty="0" smtClean="0">
                <a:cs typeface="B Nazanin" panose="00000400000000000000" pitchFamily="2" charset="-78"/>
              </a:rPr>
              <a:t>JAVA</a:t>
            </a:r>
            <a:endParaRPr lang="en-US" sz="8800" b="1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fa-IR" sz="2800" dirty="0" smtClean="0">
                <a:cs typeface="B Nazanin" panose="00000400000000000000" pitchFamily="2" charset="-78"/>
              </a:rPr>
              <a:t>در نوژین</a:t>
            </a:r>
          </a:p>
          <a:p>
            <a:pPr algn="ctr"/>
            <a:r>
              <a:rPr lang="en-US" sz="2800" dirty="0" smtClean="0">
                <a:cs typeface="B Nazanin" panose="00000400000000000000" pitchFamily="2" charset="-78"/>
              </a:rPr>
              <a:t>Nuzheen.com</a:t>
            </a:r>
          </a:p>
          <a:p>
            <a:pPr algn="ctr"/>
            <a:r>
              <a:rPr lang="en-US" sz="2800" dirty="0" smtClean="0">
                <a:cs typeface="B Nazanin" panose="00000400000000000000" pitchFamily="2" charset="-78"/>
              </a:rPr>
              <a:t>Instagram: </a:t>
            </a:r>
            <a:r>
              <a:rPr lang="en-US" sz="2800" dirty="0" err="1" smtClean="0">
                <a:cs typeface="B Nazanin" panose="00000400000000000000" pitchFamily="2" charset="-78"/>
              </a:rPr>
              <a:t>NUzeencom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13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8800" b="1" dirty="0">
                <a:cs typeface="B Nazanin" panose="00000400000000000000" pitchFamily="2" charset="-78"/>
              </a:rPr>
              <a:t>جاوا چیست</a:t>
            </a:r>
            <a:r>
              <a:rPr lang="fa-IR" sz="8800" b="1" dirty="0" smtClean="0">
                <a:cs typeface="B Nazanin" panose="00000400000000000000" pitchFamily="2" charset="-78"/>
              </a:rPr>
              <a:t>؟</a:t>
            </a:r>
            <a:endParaRPr lang="en-US" sz="88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جاوا یک زبان برنامه نویسی محبوب است که در سال 1995 </a:t>
            </a:r>
            <a:r>
              <a:rPr lang="fa-IR" sz="2000" dirty="0">
                <a:cs typeface="B Nazanin" panose="00000400000000000000" pitchFamily="2" charset="-78"/>
              </a:rPr>
              <a:t>ایجاد</a:t>
            </a:r>
            <a:r>
              <a:rPr lang="fa-IR" dirty="0">
                <a:cs typeface="B Nazanin" panose="00000400000000000000" pitchFamily="2" charset="-78"/>
              </a:rPr>
              <a:t> شد.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متعلق به اوراکل است و بیش از </a:t>
            </a:r>
            <a:r>
              <a:rPr lang="fa-IR" b="1" dirty="0">
                <a:cs typeface="B Nazanin" panose="00000400000000000000" pitchFamily="2" charset="-78"/>
              </a:rPr>
              <a:t>3 میلیارد</a:t>
            </a:r>
            <a:r>
              <a:rPr lang="fa-IR" dirty="0">
                <a:cs typeface="B Nazanin" panose="00000400000000000000" pitchFamily="2" charset="-78"/>
              </a:rPr>
              <a:t> دستگاه جاوا را اجرا می کنند.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استفاده می شود برای: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برنامه های موبایل (مخصوصا برنامه های اندروید)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برنامه های دسکتاپ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برنامه های کاربردی وب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وب سرورها و سرورهای برنامه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بازی ها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اتصال به پایگاه داده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و خیلی خیلی بیشتر!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9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z="5100" dirty="0"/>
              <a:t>چرا از جاوا استفاده کنیم</a:t>
            </a:r>
            <a:r>
              <a:rPr lang="fa-IR" sz="5100" dirty="0" smtClean="0"/>
              <a:t>؟</a:t>
            </a:r>
            <a:endParaRPr lang="en-US" sz="5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جاوا بر روی پلتفرم های مختلف (ویندوز، مک، لینوکس، رزبری پای و غیره) کار می کند.</a:t>
            </a:r>
          </a:p>
          <a:p>
            <a:pPr algn="r" rtl="1"/>
            <a:r>
              <a:rPr lang="fa-IR" sz="1600" dirty="0" smtClean="0">
                <a:cs typeface="B Nazanin" panose="00000400000000000000" pitchFamily="2" charset="-78"/>
              </a:rPr>
              <a:t>یکی </a:t>
            </a:r>
            <a:r>
              <a:rPr lang="fa-IR" sz="1600" dirty="0">
                <a:cs typeface="B Nazanin" panose="00000400000000000000" pitchFamily="2" charset="-78"/>
              </a:rPr>
              <a:t>از محبوب ترین زبان های برنامه نویسی در جهان </a:t>
            </a:r>
            <a:r>
              <a:rPr lang="fa-IR" sz="1600" dirty="0" smtClean="0">
                <a:cs typeface="B Nazanin" panose="00000400000000000000" pitchFamily="2" charset="-78"/>
              </a:rPr>
              <a:t>است</a:t>
            </a:r>
            <a:r>
              <a:rPr lang="en-US" sz="1600" dirty="0" smtClean="0">
                <a:cs typeface="B Nazanin" panose="00000400000000000000" pitchFamily="2" charset="-78"/>
              </a:rPr>
              <a:t>.</a:t>
            </a:r>
            <a:endParaRPr lang="fa-IR" sz="1600" dirty="0">
              <a:cs typeface="B Nazanin" panose="00000400000000000000" pitchFamily="2" charset="-78"/>
            </a:endParaRP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در بازار کار فعلی تقاضای زیادی </a:t>
            </a:r>
            <a:r>
              <a:rPr lang="fa-IR" sz="1600" dirty="0" smtClean="0">
                <a:cs typeface="B Nazanin" panose="00000400000000000000" pitchFamily="2" charset="-78"/>
              </a:rPr>
              <a:t>دارد</a:t>
            </a:r>
            <a:r>
              <a:rPr lang="en-US" sz="1600" dirty="0" smtClean="0">
                <a:cs typeface="B Nazanin" panose="00000400000000000000" pitchFamily="2" charset="-78"/>
              </a:rPr>
              <a:t>.</a:t>
            </a:r>
            <a:endParaRPr lang="fa-IR" sz="1600" dirty="0">
              <a:cs typeface="B Nazanin" panose="00000400000000000000" pitchFamily="2" charset="-78"/>
            </a:endParaRP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یادگیری آن آسان و استفاده از آن ساده </a:t>
            </a:r>
            <a:r>
              <a:rPr lang="fa-IR" sz="1600" dirty="0" smtClean="0">
                <a:cs typeface="B Nazanin" panose="00000400000000000000" pitchFamily="2" charset="-78"/>
              </a:rPr>
              <a:t>است</a:t>
            </a:r>
            <a:r>
              <a:rPr lang="en-US" sz="1600" dirty="0" smtClean="0">
                <a:cs typeface="B Nazanin" panose="00000400000000000000" pitchFamily="2" charset="-78"/>
              </a:rPr>
              <a:t>.</a:t>
            </a:r>
            <a:endParaRPr lang="fa-IR" sz="1600" dirty="0">
              <a:cs typeface="B Nazanin" panose="00000400000000000000" pitchFamily="2" charset="-78"/>
            </a:endParaRP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منبع باز و رایگان </a:t>
            </a:r>
            <a:r>
              <a:rPr lang="fa-IR" sz="1600" dirty="0" smtClean="0">
                <a:cs typeface="B Nazanin" panose="00000400000000000000" pitchFamily="2" charset="-78"/>
              </a:rPr>
              <a:t>است</a:t>
            </a:r>
            <a:r>
              <a:rPr lang="en-US" sz="1600" dirty="0" smtClean="0">
                <a:cs typeface="B Nazanin" panose="00000400000000000000" pitchFamily="2" charset="-78"/>
              </a:rPr>
              <a:t>.</a:t>
            </a:r>
            <a:endParaRPr lang="fa-IR" sz="1600" dirty="0">
              <a:cs typeface="B Nazanin" panose="00000400000000000000" pitchFamily="2" charset="-78"/>
            </a:endParaRP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ایمن، سریع و قدرتمند </a:t>
            </a:r>
            <a:r>
              <a:rPr lang="fa-IR" sz="1600" dirty="0" smtClean="0">
                <a:cs typeface="B Nazanin" panose="00000400000000000000" pitchFamily="2" charset="-78"/>
              </a:rPr>
              <a:t>است</a:t>
            </a:r>
            <a:r>
              <a:rPr lang="en-US" sz="1600" dirty="0" smtClean="0">
                <a:cs typeface="B Nazanin" panose="00000400000000000000" pitchFamily="2" charset="-78"/>
              </a:rPr>
              <a:t>.</a:t>
            </a:r>
            <a:endParaRPr lang="fa-IR" sz="1600" dirty="0">
              <a:cs typeface="B Nazanin" panose="00000400000000000000" pitchFamily="2" charset="-78"/>
            </a:endParaRP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پشتیبانی اجتماعی عظیمی </a:t>
            </a:r>
            <a:r>
              <a:rPr lang="fa-IR" sz="1600" dirty="0" smtClean="0">
                <a:cs typeface="B Nazanin" panose="00000400000000000000" pitchFamily="2" charset="-78"/>
              </a:rPr>
              <a:t>دارد</a:t>
            </a:r>
            <a:r>
              <a:rPr lang="en-US" sz="1600" dirty="0" smtClean="0">
                <a:cs typeface="B Nazanin" panose="00000400000000000000" pitchFamily="2" charset="-78"/>
              </a:rPr>
              <a:t>.</a:t>
            </a:r>
            <a:r>
              <a:rPr lang="fa-IR" sz="1600" dirty="0" smtClean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(ده ها میلیون توسعه دهنده)</a:t>
            </a: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جاوا یک زبان شی گرا است که ساختاری واضح به برنامه ها می دهد و امکان استفاده مجدد از کد را فراهم می کند و هزینه های توسعه را کاهش می دهد.</a:t>
            </a: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از آنجایی که جاوا به </a:t>
            </a:r>
            <a:r>
              <a:rPr lang="en-US" sz="1600" dirty="0">
                <a:cs typeface="B Nazanin" panose="00000400000000000000" pitchFamily="2" charset="-78"/>
                <a:hlinkClick r:id="rId2"/>
              </a:rPr>
              <a:t>C</a:t>
            </a:r>
            <a:r>
              <a:rPr lang="en-US" sz="1600" dirty="0" smtClean="0">
                <a:cs typeface="B Nazanin" panose="00000400000000000000" pitchFamily="2" charset="-78"/>
                <a:hlinkClick r:id="rId2"/>
              </a:rPr>
              <a:t>++</a:t>
            </a:r>
            <a:r>
              <a:rPr lang="en-US" sz="1600" dirty="0">
                <a:cs typeface="B Nazanin" panose="00000400000000000000" pitchFamily="2" charset="-78"/>
              </a:rPr>
              <a:t> </a:t>
            </a:r>
            <a:r>
              <a:rPr lang="fa-IR" sz="1600" dirty="0">
                <a:cs typeface="B Nazanin" panose="00000400000000000000" pitchFamily="2" charset="-78"/>
              </a:rPr>
              <a:t> و </a:t>
            </a:r>
            <a:r>
              <a:rPr lang="en-US" sz="1600" dirty="0">
                <a:cs typeface="B Nazanin" panose="00000400000000000000" pitchFamily="2" charset="-78"/>
                <a:hlinkClick r:id="rId3"/>
              </a:rPr>
              <a:t>C#</a:t>
            </a:r>
            <a:r>
              <a:rPr lang="en-US" sz="1600" dirty="0">
                <a:cs typeface="B Nazanin" panose="00000400000000000000" pitchFamily="2" charset="-78"/>
              </a:rPr>
              <a:t> </a:t>
            </a:r>
            <a:r>
              <a:rPr lang="fa-IR" sz="1600" dirty="0" smtClean="0">
                <a:cs typeface="B Nazanin" panose="00000400000000000000" pitchFamily="2" charset="-78"/>
              </a:rPr>
              <a:t> نزدیک است، </a:t>
            </a:r>
            <a:r>
              <a:rPr lang="fa-IR" sz="1600" dirty="0">
                <a:cs typeface="B Nazanin" panose="00000400000000000000" pitchFamily="2" charset="-78"/>
              </a:rPr>
              <a:t>جاوا را برای برنامه نویسان آسان می کند یا بالعکس</a:t>
            </a:r>
            <a:r>
              <a:rPr lang="fa-IR" sz="1600" dirty="0" smtClean="0">
                <a:cs typeface="B Nazanin" panose="00000400000000000000" pitchFamily="2" charset="-78"/>
              </a:rPr>
              <a:t>.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917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z="6600" dirty="0" smtClean="0"/>
              <a:t>قواعد نوشتاری جاوا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a-IR" dirty="0" smtClean="0"/>
              <a:t>نام فایل: </a:t>
            </a:r>
            <a:r>
              <a:rPr lang="en-US" dirty="0" smtClean="0"/>
              <a:t>Main.java</a:t>
            </a:r>
            <a:endParaRPr lang="en-US" dirty="0"/>
          </a:p>
          <a:p>
            <a:pPr marL="0" indent="0" algn="l">
              <a:buNone/>
            </a:pPr>
            <a:r>
              <a:rPr lang="en-US" dirty="0" smtClean="0"/>
              <a:t>public </a:t>
            </a:r>
            <a:r>
              <a:rPr lang="en-US" dirty="0"/>
              <a:t>class Main {</a:t>
            </a:r>
          </a:p>
          <a:p>
            <a:pPr marL="0" indent="0" algn="l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("Hello World");</a:t>
            </a:r>
          </a:p>
          <a:p>
            <a:pPr marL="0" indent="0" algn="l">
              <a:buNone/>
            </a:pPr>
            <a:r>
              <a:rPr lang="en-US" dirty="0"/>
              <a:t>  }</a:t>
            </a:r>
          </a:p>
          <a:p>
            <a:pPr marL="0" indent="0" algn="l">
              <a:buNone/>
            </a:pPr>
            <a:r>
              <a:rPr lang="en-US" dirty="0" smtClean="0"/>
              <a:t>}</a:t>
            </a:r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نکات:</a:t>
            </a:r>
          </a:p>
          <a:p>
            <a:r>
              <a:rPr lang="fa-IR" dirty="0" smtClean="0"/>
              <a:t>هر خط کد که در جاوا اجرا می شود باید درون یک کلاس باشد.</a:t>
            </a:r>
          </a:p>
          <a:p>
            <a:r>
              <a:rPr lang="fa-IR" dirty="0" smtClean="0"/>
              <a:t>نام </a:t>
            </a:r>
            <a:r>
              <a:rPr lang="fa-IR" dirty="0"/>
              <a:t>فایل جاوا </a:t>
            </a:r>
            <a:r>
              <a:rPr lang="fa-IR" b="1" dirty="0"/>
              <a:t>باید با</a:t>
            </a:r>
            <a:r>
              <a:rPr lang="fa-IR" dirty="0"/>
              <a:t> نام کلاس مطابقت داشته باشد</a:t>
            </a:r>
            <a:r>
              <a:rPr lang="fa-IR" dirty="0" smtClean="0"/>
              <a:t>.</a:t>
            </a:r>
          </a:p>
          <a:p>
            <a:r>
              <a:rPr lang="fa-IR" dirty="0"/>
              <a:t>جاوا به حروف کوچک و بزرگ حساس </a:t>
            </a:r>
            <a:r>
              <a:rPr lang="fa-IR" dirty="0" smtClean="0"/>
              <a:t>است.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main</a:t>
            </a:r>
            <a:r>
              <a:rPr lang="en-US" dirty="0" smtClean="0"/>
              <a:t> </a:t>
            </a:r>
            <a:r>
              <a:rPr lang="fa-IR" dirty="0" smtClean="0"/>
              <a:t>متد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 smtClean="0"/>
              <a:t>)</a:t>
            </a:r>
            <a:endParaRPr lang="fa-IR" dirty="0" smtClean="0"/>
          </a:p>
          <a:p>
            <a:pPr marL="0" indent="0" algn="l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نکات:</a:t>
            </a:r>
          </a:p>
          <a:p>
            <a:r>
              <a:rPr lang="fa-IR" dirty="0" smtClean="0"/>
              <a:t>کدهای داخل متد </a:t>
            </a:r>
            <a:r>
              <a:rPr lang="en-US" dirty="0" smtClean="0"/>
              <a:t>main</a:t>
            </a:r>
            <a:r>
              <a:rPr lang="fa-IR" dirty="0" smtClean="0"/>
              <a:t> اجرا خواهند شد. فعلا در مورد کلمات قبل و بعد از این متد اضطراب نداشته باشید. در این آموزش تمامی موارد توضیح داده خواهد شد.</a:t>
            </a:r>
          </a:p>
          <a:p>
            <a:r>
              <a:rPr lang="fa-IR" dirty="0" smtClean="0"/>
              <a:t>هر برنامه جاوا حاوی یک کلاس است که با نام فایل مطابقت دارد و همچنین حاوی یک متد </a:t>
            </a:r>
            <a:r>
              <a:rPr lang="en-US" dirty="0" smtClean="0"/>
              <a:t>main</a:t>
            </a:r>
            <a:r>
              <a:rPr lang="fa-IR" dirty="0" smtClean="0"/>
              <a:t> می باشد.</a:t>
            </a:r>
          </a:p>
        </p:txBody>
      </p:sp>
    </p:spTree>
    <p:extLst>
      <p:ext uri="{BB962C8B-B14F-4D97-AF65-F5344CB8AC3E}">
        <p14:creationId xmlns:p14="http://schemas.microsoft.com/office/powerpoint/2010/main" val="93462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cap="none" dirty="0" err="1" smtClean="0"/>
              <a:t>System.out.println</a:t>
            </a:r>
            <a:r>
              <a:rPr lang="en-US" sz="5400" dirty="0" smtClean="0"/>
              <a:t>()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/>
              <a:t>public class Main {</a:t>
            </a:r>
          </a:p>
          <a:p>
            <a:pPr marL="0" indent="0" algn="l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("Hello World");</a:t>
            </a:r>
          </a:p>
          <a:p>
            <a:pPr marL="0" indent="0" algn="l">
              <a:buNone/>
            </a:pPr>
            <a:r>
              <a:rPr lang="en-US" dirty="0"/>
              <a:t>  }</a:t>
            </a:r>
          </a:p>
          <a:p>
            <a:pPr marL="0" indent="0" algn="l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fa-IR" dirty="0" smtClean="0"/>
              <a:t>نکات:</a:t>
            </a:r>
          </a:p>
          <a:p>
            <a:r>
              <a:rPr lang="fa-IR" dirty="0" smtClean="0"/>
              <a:t>متدی جهت چاپ متن داخل پرانتز در یک خط.</a:t>
            </a:r>
          </a:p>
          <a:p>
            <a:r>
              <a:rPr lang="en-US" dirty="0" smtClean="0"/>
              <a:t>System</a:t>
            </a:r>
            <a:r>
              <a:rPr lang="fa-IR" dirty="0" smtClean="0"/>
              <a:t> یک کلاس داخلی جاوا است که شامل اعضاء مفیدی نظیر </a:t>
            </a:r>
            <a:r>
              <a:rPr lang="en-US" dirty="0" smtClean="0"/>
              <a:t>out</a:t>
            </a:r>
            <a:r>
              <a:rPr lang="fa-IR" dirty="0" smtClean="0"/>
              <a:t> می باشد (</a:t>
            </a:r>
            <a:r>
              <a:rPr lang="en-US" dirty="0" smtClean="0"/>
              <a:t>out</a:t>
            </a:r>
            <a:r>
              <a:rPr lang="fa-IR" dirty="0" smtClean="0"/>
              <a:t> مخفف </a:t>
            </a:r>
            <a:r>
              <a:rPr lang="en-US" dirty="0" smtClean="0"/>
              <a:t>output</a:t>
            </a:r>
            <a:r>
              <a:rPr lang="fa-IR" dirty="0" smtClean="0"/>
              <a:t> خروجی است). متد </a:t>
            </a:r>
            <a:r>
              <a:rPr lang="en-US" dirty="0" err="1" smtClean="0"/>
              <a:t>println</a:t>
            </a:r>
            <a:r>
              <a:rPr lang="en-US" dirty="0" smtClean="0"/>
              <a:t>()</a:t>
            </a:r>
            <a:r>
              <a:rPr lang="fa-IR" dirty="0"/>
              <a:t> </a:t>
            </a:r>
            <a:r>
              <a:rPr lang="fa-IR" dirty="0" smtClean="0"/>
              <a:t>(مخفف </a:t>
            </a:r>
            <a:r>
              <a:rPr lang="en-US" dirty="0" smtClean="0"/>
              <a:t>print line </a:t>
            </a:r>
            <a:r>
              <a:rPr lang="fa-IR" dirty="0" smtClean="0"/>
              <a:t>) برای چاپ یک متغیر یا ثابت استفاده می گردد.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7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cap="none" dirty="0" err="1" smtClean="0"/>
              <a:t>println</a:t>
            </a:r>
            <a:r>
              <a:rPr lang="en-US" sz="4000" cap="none" dirty="0" smtClean="0"/>
              <a:t>()</a:t>
            </a:r>
            <a:r>
              <a:rPr lang="fa-IR" sz="4000" cap="none" dirty="0" smtClean="0"/>
              <a:t> </a:t>
            </a:r>
            <a:r>
              <a:rPr lang="fa-IR" sz="4000" dirty="0" smtClean="0"/>
              <a:t>نکات بیشتر در مورد</a:t>
            </a:r>
            <a:br>
              <a:rPr lang="fa-IR" sz="4000" dirty="0" smtClean="0"/>
            </a:br>
            <a:r>
              <a:rPr lang="fa-IR" sz="4000" dirty="0" smtClean="0"/>
              <a:t>(قسمت اول: متن)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متن باید حتما داخل یک جفت " باشد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err="1" smtClean="0"/>
              <a:t>System.out.println</a:t>
            </a:r>
            <a:r>
              <a:rPr lang="en-US" dirty="0"/>
              <a:t>("This sentence will work</a:t>
            </a:r>
            <a:r>
              <a:rPr lang="en-US" dirty="0" smtClean="0"/>
              <a:t>!");               </a:t>
            </a:r>
            <a:endParaRPr lang="en-US" dirty="0"/>
          </a:p>
          <a:p>
            <a:pPr algn="l">
              <a:buFont typeface="Tw Cen MT" panose="020B0602020104020603" pitchFamily="34" charset="0"/>
              <a:buChar char="×"/>
            </a:pPr>
            <a:r>
              <a:rPr lang="en-US" dirty="0" err="1"/>
              <a:t>System.out.println</a:t>
            </a:r>
            <a:r>
              <a:rPr lang="en-US" dirty="0"/>
              <a:t>(This sentence will produce an error</a:t>
            </a:r>
            <a:r>
              <a:rPr lang="en-US" dirty="0" smtClean="0"/>
              <a:t>); </a:t>
            </a:r>
          </a:p>
          <a:p>
            <a:endParaRPr lang="fa-IR" dirty="0" smtClean="0"/>
          </a:p>
          <a:p>
            <a:r>
              <a:rPr lang="fa-IR" dirty="0" smtClean="0"/>
              <a:t>هر متن تنها در یک سطر چاپ می گردد. برای چاپ چند متن در یک سطر از متد </a:t>
            </a:r>
            <a:r>
              <a:rPr lang="en-US" dirty="0" smtClean="0"/>
              <a:t>print()</a:t>
            </a:r>
            <a:r>
              <a:rPr lang="fa-IR" dirty="0" smtClean="0"/>
              <a:t> استفاده شود.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cap="none" dirty="0" err="1"/>
              <a:t>println</a:t>
            </a:r>
            <a:r>
              <a:rPr lang="en-US" sz="4000" cap="none" dirty="0"/>
              <a:t>()</a:t>
            </a:r>
            <a:r>
              <a:rPr lang="fa-IR" sz="4000" cap="none" dirty="0"/>
              <a:t> </a:t>
            </a:r>
            <a:r>
              <a:rPr lang="fa-IR" sz="4000" dirty="0"/>
              <a:t>نکات بیشتر در مورد</a:t>
            </a:r>
            <a:br>
              <a:rPr lang="fa-IR" sz="4000" dirty="0"/>
            </a:br>
            <a:r>
              <a:rPr lang="fa-IR" sz="4000" dirty="0"/>
              <a:t>(قسمت </a:t>
            </a:r>
            <a:r>
              <a:rPr lang="fa-IR" sz="4000" dirty="0" smtClean="0"/>
              <a:t>دوم: عدد)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اعداد در این متد باید خارج " قرار گیرد. به مثال های زیر توجه نمایید:</a:t>
            </a:r>
          </a:p>
          <a:p>
            <a:pPr marL="0" indent="0" algn="l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(3);</a:t>
            </a:r>
            <a:endParaRPr lang="en-US" dirty="0"/>
          </a:p>
          <a:p>
            <a:pPr marL="0" indent="0" algn="l">
              <a:buNone/>
            </a:pPr>
            <a:r>
              <a:rPr lang="en-US" dirty="0" err="1"/>
              <a:t>System.out.println</a:t>
            </a:r>
            <a:r>
              <a:rPr lang="en-US" dirty="0"/>
              <a:t>(358);</a:t>
            </a:r>
          </a:p>
          <a:p>
            <a:pPr marL="0" indent="0" algn="l">
              <a:buNone/>
            </a:pPr>
            <a:r>
              <a:rPr lang="en-US" dirty="0" err="1"/>
              <a:t>System.out.println</a:t>
            </a:r>
            <a:r>
              <a:rPr lang="en-US" dirty="0"/>
              <a:t>(50000</a:t>
            </a:r>
            <a:r>
              <a:rPr lang="en-US" dirty="0" smtClean="0"/>
              <a:t>);</a:t>
            </a:r>
            <a:endParaRPr lang="fa-IR" dirty="0" smtClean="0"/>
          </a:p>
          <a:p>
            <a:pPr marL="0" indent="0" algn="l">
              <a:buNone/>
            </a:pPr>
            <a:r>
              <a:rPr lang="en-US" dirty="0" err="1"/>
              <a:t>System.out.println</a:t>
            </a:r>
            <a:r>
              <a:rPr lang="en-US" dirty="0"/>
              <a:t>(3 + 3</a:t>
            </a:r>
            <a:r>
              <a:rPr lang="en-US" dirty="0" smtClean="0"/>
              <a:t>);</a:t>
            </a:r>
            <a:endParaRPr lang="fa-IR" dirty="0" smtClean="0"/>
          </a:p>
          <a:p>
            <a:pPr marL="0" indent="0" algn="l">
              <a:buNone/>
            </a:pPr>
            <a:r>
              <a:rPr lang="en-US" dirty="0" err="1"/>
              <a:t>System.out.println</a:t>
            </a:r>
            <a:r>
              <a:rPr lang="en-US" dirty="0"/>
              <a:t>(2 * 5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9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7200" dirty="0" smtClean="0"/>
              <a:t>توضیحات در جاوا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a-IR" dirty="0" smtClean="0"/>
              <a:t>توضیحات کد جاوای شما را خواناتر کرده و اجرا نمی گردند. در جاوا دو نوع توضیحات تک خطی و چند خطی داریم:</a:t>
            </a:r>
          </a:p>
          <a:p>
            <a:r>
              <a:rPr lang="fa-IR" dirty="0" smtClean="0"/>
              <a:t>توضیحات تک خطی:</a:t>
            </a:r>
          </a:p>
          <a:p>
            <a:pPr marL="0" indent="0" algn="l">
              <a:buNone/>
            </a:pPr>
            <a:r>
              <a:rPr lang="en-US" dirty="0"/>
              <a:t>// This is a comment</a:t>
            </a:r>
          </a:p>
          <a:p>
            <a:pPr marL="0" indent="0" algn="l">
              <a:buNone/>
            </a:pPr>
            <a:r>
              <a:rPr lang="en-US" dirty="0" err="1"/>
              <a:t>System.out.println</a:t>
            </a:r>
            <a:r>
              <a:rPr lang="en-US" dirty="0"/>
              <a:t>("Hello World</a:t>
            </a:r>
            <a:r>
              <a:rPr lang="en-US" dirty="0" smtClean="0"/>
              <a:t>");</a:t>
            </a:r>
            <a:endParaRPr lang="fa-IR" dirty="0" smtClean="0"/>
          </a:p>
          <a:p>
            <a:pPr marL="0" indent="0" algn="l">
              <a:buNone/>
            </a:pPr>
            <a:r>
              <a:rPr lang="en-US" dirty="0" err="1"/>
              <a:t>System.out.println</a:t>
            </a:r>
            <a:r>
              <a:rPr lang="en-US" dirty="0"/>
              <a:t>("Hello World"); // This is a comment</a:t>
            </a:r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توضیحات چند خطی:</a:t>
            </a:r>
          </a:p>
          <a:p>
            <a:pPr marL="0" indent="0" algn="l">
              <a:buNone/>
            </a:pPr>
            <a:r>
              <a:rPr lang="en-US" dirty="0"/>
              <a:t>/* The code below will print the words Hello World</a:t>
            </a:r>
          </a:p>
          <a:p>
            <a:pPr marL="0" indent="0" algn="l">
              <a:buNone/>
            </a:pPr>
            <a:r>
              <a:rPr lang="en-US" dirty="0"/>
              <a:t>to the screen, and it is amazing */</a:t>
            </a:r>
          </a:p>
          <a:p>
            <a:pPr marL="0" indent="0" algn="l">
              <a:buNone/>
            </a:pPr>
            <a:r>
              <a:rPr lang="en-US" dirty="0" err="1"/>
              <a:t>System.out.println</a:t>
            </a:r>
            <a:r>
              <a:rPr lang="en-US" dirty="0"/>
              <a:t>("Hello World");</a:t>
            </a:r>
          </a:p>
        </p:txBody>
      </p:sp>
    </p:spTree>
    <p:extLst>
      <p:ext uri="{BB962C8B-B14F-4D97-AF65-F5344CB8AC3E}">
        <p14:creationId xmlns:p14="http://schemas.microsoft.com/office/powerpoint/2010/main" val="3217627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301</TotalTime>
  <Words>619</Words>
  <Application>Microsoft Office PowerPoint</Application>
  <PresentationFormat>Custom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 Nazanin</vt:lpstr>
      <vt:lpstr>Calibri</vt:lpstr>
      <vt:lpstr>Trebuchet MS</vt:lpstr>
      <vt:lpstr>Tw Cen MT</vt:lpstr>
      <vt:lpstr>Wingdings</vt:lpstr>
      <vt:lpstr>Circuit</vt:lpstr>
      <vt:lpstr>آموزش جاوا JAVA</vt:lpstr>
      <vt:lpstr>جاوا چیست؟</vt:lpstr>
      <vt:lpstr>چرا از جاوا استفاده کنیم؟</vt:lpstr>
      <vt:lpstr>قواعد نوشتاری جاوا</vt:lpstr>
      <vt:lpstr>main متد</vt:lpstr>
      <vt:lpstr>System.out.println()</vt:lpstr>
      <vt:lpstr>println() نکات بیشتر در مورد (قسمت اول: متن)</vt:lpstr>
      <vt:lpstr>println() نکات بیشتر در مورد (قسمت دوم: عدد)</vt:lpstr>
      <vt:lpstr>توضیحات در جاوا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آموزش جاوا JAVA</dc:title>
  <dc:creator>mohtashami</dc:creator>
  <cp:lastModifiedBy>mohtashami</cp:lastModifiedBy>
  <cp:revision>19</cp:revision>
  <dcterms:created xsi:type="dcterms:W3CDTF">2024-03-05T07:25:23Z</dcterms:created>
  <dcterms:modified xsi:type="dcterms:W3CDTF">2024-03-05T12:28:06Z</dcterms:modified>
</cp:coreProperties>
</file>