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57" r:id="rId9"/>
    <p:sldId id="258" r:id="rId10"/>
    <p:sldId id="25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B7DD-CA7C-4B55-B008-20457907BEDA}" type="datetimeFigureOut">
              <a:rPr lang="en-US" smtClean="0"/>
              <a:t>08/11/2023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AEB2-8CCD-43A1-92B7-86EC2D6E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3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B7DD-CA7C-4B55-B008-20457907BEDA}" type="datetimeFigureOut">
              <a:rPr lang="en-US" smtClean="0"/>
              <a:t>08/11/2023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AEB2-8CCD-43A1-92B7-86EC2D6E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B7DD-CA7C-4B55-B008-20457907BEDA}" type="datetimeFigureOut">
              <a:rPr lang="en-US" smtClean="0"/>
              <a:t>08/11/2023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AEB2-8CCD-43A1-92B7-86EC2D6E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6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B7DD-CA7C-4B55-B008-20457907BEDA}" type="datetimeFigureOut">
              <a:rPr lang="en-US" smtClean="0"/>
              <a:t>08/11/2023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AEB2-8CCD-43A1-92B7-86EC2D6E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2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B7DD-CA7C-4B55-B008-20457907BEDA}" type="datetimeFigureOut">
              <a:rPr lang="en-US" smtClean="0"/>
              <a:t>08/11/2023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AEB2-8CCD-43A1-92B7-86EC2D6E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4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B7DD-CA7C-4B55-B008-20457907BEDA}" type="datetimeFigureOut">
              <a:rPr lang="en-US" smtClean="0"/>
              <a:t>08/11/2023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AEB2-8CCD-43A1-92B7-86EC2D6E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4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B7DD-CA7C-4B55-B008-20457907BEDA}" type="datetimeFigureOut">
              <a:rPr lang="en-US" smtClean="0"/>
              <a:t>08/11/2023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AEB2-8CCD-43A1-92B7-86EC2D6E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4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B7DD-CA7C-4B55-B008-20457907BEDA}" type="datetimeFigureOut">
              <a:rPr lang="en-US" smtClean="0"/>
              <a:t>08/11/2023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AEB2-8CCD-43A1-92B7-86EC2D6E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5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B7DD-CA7C-4B55-B008-20457907BEDA}" type="datetimeFigureOut">
              <a:rPr lang="en-US" smtClean="0"/>
              <a:t>08/11/2023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AEB2-8CCD-43A1-92B7-86EC2D6E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B7DD-CA7C-4B55-B008-20457907BEDA}" type="datetimeFigureOut">
              <a:rPr lang="en-US" smtClean="0"/>
              <a:t>08/11/2023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AEB2-8CCD-43A1-92B7-86EC2D6E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2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B7DD-CA7C-4B55-B008-20457907BEDA}" type="datetimeFigureOut">
              <a:rPr lang="en-US" smtClean="0"/>
              <a:t>08/11/2023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AEB2-8CCD-43A1-92B7-86EC2D6E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1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EB7DD-CA7C-4B55-B008-20457907BEDA}" type="datetimeFigureOut">
              <a:rPr lang="en-US" smtClean="0"/>
              <a:t>08/11/2023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AEB2-8CCD-43A1-92B7-86EC2D6E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8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75848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Introduction to VBA Language and </a:t>
            </a:r>
          </a:p>
          <a:p>
            <a:pPr algn="ctr"/>
            <a:r>
              <a:rPr lang="en-US" sz="4000" b="1" dirty="0" smtClean="0"/>
              <a:t>Programming Structure</a:t>
            </a:r>
          </a:p>
          <a:p>
            <a:pPr algn="ctr"/>
            <a:r>
              <a:rPr lang="en-US" sz="4000" b="1" dirty="0" smtClean="0"/>
              <a:t>BSEN 6250</a:t>
            </a:r>
            <a:endParaRPr lang="en-US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19400"/>
            <a:ext cx="5451253" cy="368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03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99138"/>
            <a:ext cx="32606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VBA Principles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76881" y="1416909"/>
            <a:ext cx="88036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Add comments in the code using </a:t>
            </a:r>
            <a:r>
              <a:rPr lang="en-US" sz="2800" dirty="0" smtClean="0"/>
              <a:t>apostrophe</a:t>
            </a:r>
            <a:endParaRPr lang="en-US" sz="2800" dirty="0" smtClean="0">
              <a:solidFill>
                <a:schemeClr val="accent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 comments to define sections of the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Add variable list at beginning or end of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Indent lines of code between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Next</a:t>
            </a:r>
            <a:r>
              <a:rPr lang="en-US" sz="2800" dirty="0" smtClean="0"/>
              <a:t> statements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Initialize all variables!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793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3650" y="228600"/>
            <a:ext cx="4732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Read in Model Inputs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VBA uses the </a:t>
            </a:r>
            <a:r>
              <a:rPr lang="en-US" sz="2800" b="1" dirty="0" smtClean="0">
                <a:solidFill>
                  <a:srgbClr val="0000FF"/>
                </a:solidFill>
              </a:rPr>
              <a:t>Range</a:t>
            </a:r>
            <a:r>
              <a:rPr lang="en-US" sz="2800" dirty="0" smtClean="0"/>
              <a:t> command to read values from Excel and assign them to model variables, and to place model variable values back into excel spreadsheet cells</a:t>
            </a:r>
            <a:endParaRPr lang="en-US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095" y="3437138"/>
            <a:ext cx="6597639" cy="27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19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304800"/>
            <a:ext cx="6518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Debug the Code Step By Step!</a:t>
            </a:r>
            <a:endParaRPr lang="en-US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36" y="1447800"/>
            <a:ext cx="52673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6236" y="27432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There are icons on the ribbon to run the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Press the “F8” key to step through the code line by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Move the cursor over each variable to see the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 terminate the debug, press the Icon </a:t>
            </a:r>
            <a:endParaRPr lang="en-US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36" y="5410200"/>
            <a:ext cx="613014" cy="61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724400"/>
            <a:ext cx="54428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63083" y="4768334"/>
            <a:ext cx="369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Runs the program without debugging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0637" y="5540406"/>
            <a:ext cx="191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Stops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23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52400"/>
            <a:ext cx="5299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Create Summation Loop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066800"/>
            <a:ext cx="78485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For Next </a:t>
            </a:r>
            <a:r>
              <a:rPr lang="en-US" sz="2400" dirty="0" smtClean="0"/>
              <a:t>loops are the most common loop to sum up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Loops contain an index that counts through spreadsheet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Index can be real or integer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state variable in this problem is the depth of water in the tank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this loop, we need to read the daily rainfall, then add it to tank and subtract daily evaporation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 also need to write the depth to the tank back to the </a:t>
            </a:r>
            <a:r>
              <a:rPr lang="en-US" sz="2400" dirty="0" err="1" smtClean="0"/>
              <a:t>spreadsheeet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5332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304800"/>
            <a:ext cx="6494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Format of For-Next-Step Loop</a:t>
            </a:r>
            <a:endParaRPr lang="en-US" sz="4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893" y="1447800"/>
            <a:ext cx="6634716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8367" y="3657600"/>
            <a:ext cx="8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Index </a:t>
            </a:r>
            <a:r>
              <a:rPr lang="en-US" sz="2400" dirty="0" err="1" smtClean="0"/>
              <a:t>i</a:t>
            </a:r>
            <a:r>
              <a:rPr lang="en-US" sz="2400" dirty="0" smtClean="0"/>
              <a:t> is the loop counter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Code between For and Next is implemented 15 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Index </a:t>
            </a:r>
            <a:r>
              <a:rPr lang="en-US" sz="2400" dirty="0" err="1" smtClean="0"/>
              <a:t>i</a:t>
            </a:r>
            <a:r>
              <a:rPr lang="en-US" sz="2400" dirty="0" smtClean="0"/>
              <a:t> is incremented by the value of Step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When index </a:t>
            </a:r>
            <a:r>
              <a:rPr lang="en-US" sz="2400" dirty="0" err="1" smtClean="0"/>
              <a:t>i</a:t>
            </a:r>
            <a:r>
              <a:rPr lang="en-US" sz="2400" dirty="0" smtClean="0"/>
              <a:t> reaches the value of 15, the loop is terminated and program moves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Step can be integer or real number (</a:t>
            </a:r>
            <a:r>
              <a:rPr lang="en-US" sz="2400" dirty="0" err="1" smtClean="0"/>
              <a:t>ie</a:t>
            </a:r>
            <a:r>
              <a:rPr lang="en-US" sz="2400" dirty="0" smtClean="0"/>
              <a:t>. 0.1)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This loop conducts depth balance of water in the tank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215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88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How to Read In Column of Data from Excel into VBA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1794" y="1084893"/>
            <a:ext cx="777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Define a group of cells in Excel as a “Name”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You can then reference the relative cell location by “Name” rather than traditional cell reference (</a:t>
            </a:r>
            <a:r>
              <a:rPr lang="en-US" sz="2000" dirty="0" err="1" smtClean="0"/>
              <a:t>ie</a:t>
            </a:r>
            <a:r>
              <a:rPr lang="en-US" sz="2000" dirty="0" smtClean="0"/>
              <a:t>. A1 or B30) in the VBA </a:t>
            </a:r>
            <a:r>
              <a:rPr lang="en-US" sz="2000" b="1" dirty="0" smtClean="0">
                <a:solidFill>
                  <a:srgbClr val="0000FF"/>
                </a:solidFill>
              </a:rPr>
              <a:t>Range </a:t>
            </a:r>
            <a:r>
              <a:rPr lang="en-US" sz="2000" dirty="0" smtClean="0"/>
              <a:t>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Define Names command is in the &gt;Formulas &gt;Define Name menu option in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Name Manager in the Formulas tab shows what range of cells have been linked to each defined name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53759"/>
            <a:ext cx="30480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757474"/>
            <a:ext cx="3649100" cy="2869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812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2400"/>
            <a:ext cx="8515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Referring to Cells in a Named Range of Cells</a:t>
            </a:r>
            <a:endParaRPr lang="en-US" sz="3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022468"/>
              </p:ext>
            </p:extLst>
          </p:nvPr>
        </p:nvGraphicFramePr>
        <p:xfrm>
          <a:off x="1362721" y="1905000"/>
          <a:ext cx="1816100" cy="3225165"/>
        </p:xfrm>
        <a:graphic>
          <a:graphicData uri="http://schemas.openxmlformats.org/drawingml/2006/table">
            <a:tbl>
              <a:tblPr/>
              <a:tblGrid>
                <a:gridCol w="660400"/>
                <a:gridCol w="1155700"/>
              </a:tblGrid>
              <a:tr h="148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Rain, 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Depth in Tank, 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 rot="16200000">
            <a:off x="-452337" y="324151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Named “Rain”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829321" y="2286000"/>
            <a:ext cx="457200" cy="28956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0800000">
            <a:off x="3209273" y="2286000"/>
            <a:ext cx="457200" cy="28956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3073990" y="3549134"/>
            <a:ext cx="168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Named “Depth”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592048"/>
              </p:ext>
            </p:extLst>
          </p:nvPr>
        </p:nvGraphicFramePr>
        <p:xfrm>
          <a:off x="6400800" y="1967817"/>
          <a:ext cx="1905000" cy="3469146"/>
        </p:xfrm>
        <a:graphic>
          <a:graphicData uri="http://schemas.openxmlformats.org/drawingml/2006/table">
            <a:tbl>
              <a:tblPr/>
              <a:tblGrid>
                <a:gridCol w="692727"/>
                <a:gridCol w="1212273"/>
              </a:tblGrid>
              <a:tr h="6345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Rain, 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Depth in Tank, 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Cell(1)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Cell(1)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Cell(2)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Cell(2)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Cell(3)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Cell(3)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Cell(4)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Cell(4)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Cell(5)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Cell(5)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Cell(6)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Cell(6)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Cell(7)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Cell(7)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Cell(8)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Cell(8)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Cell(9)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Cell(9)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Cell(10)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Cell(10)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Cell(11)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Cell(11)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Cell(12)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Cell(12)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Cell(13)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Cell(13)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Cell(14)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Cell(14)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Cell(15)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Cell(15)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72200" y="1152007"/>
            <a:ext cx="241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reference using “Range” command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11182" y="1066800"/>
            <a:ext cx="2470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Groups of Cells Defined by “Name” in Excel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5562600"/>
            <a:ext cx="7747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Rain = Range(“Rain”).Cells(2).value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sets the variable Rain to a value of 2 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index of a For-Next loop can be used to reference a cell in a Named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22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250370"/>
            <a:ext cx="4295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For-Next-Step Loop</a:t>
            </a:r>
            <a:endParaRPr lang="en-US" sz="40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36758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3886199"/>
            <a:ext cx="75803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Steps through 15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Reads in daily rainfall from cells defined as “Rain”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Computes daily depth of water in tank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Outputs daily depth back to spreadsheet in cells defined as “Depth”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142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304800"/>
            <a:ext cx="3187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Program Logic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5260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Program executes lines of code step by step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Think about logic and sequence of calculations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Read in variables from Excel before they are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Initialize all variables to 0 or an initial condition before using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output is daily, output statements need to be in loops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Debug after every new concept/equation is created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breakpoints to stop the program and start debugging using F8 key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08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152400"/>
            <a:ext cx="2842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Break Points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2842" y="1066800"/>
            <a:ext cx="807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break point stops the program at that line of code to allow you to evaluate variable values at that point</a:t>
            </a:r>
          </a:p>
          <a:p>
            <a:endParaRPr lang="en-US" dirty="0"/>
          </a:p>
          <a:p>
            <a:r>
              <a:rPr lang="en-US" dirty="0" smtClean="0"/>
              <a:t>At a breakpoint, you can use the “F8” key to step through the code line by line for debugging the program</a:t>
            </a:r>
          </a:p>
          <a:p>
            <a:endParaRPr lang="en-US" dirty="0" smtClean="0"/>
          </a:p>
          <a:p>
            <a:r>
              <a:rPr lang="en-US" dirty="0" smtClean="0"/>
              <a:t>Insert a breakpoint by clicking in the grey column in front of the line of code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00400"/>
            <a:ext cx="6191250" cy="321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990600" y="4807459"/>
            <a:ext cx="381000" cy="29794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16200000">
            <a:off x="212173" y="4622793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7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381000"/>
            <a:ext cx="6157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Visual Basic for Applications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660825"/>
            <a:ext cx="74934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Form of BASIC computer programming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Sits inside Microsoft Excel and other Microsoft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Can be used to write programs that interface with Excel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Turned off by default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Go to File&gt;Options&gt;Customize Ribbon to turn on VBA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1349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1977" y="228600"/>
            <a:ext cx="3455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Watch Window</a:t>
            </a:r>
            <a:endParaRPr lang="en-US" sz="40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86150"/>
            <a:ext cx="6214303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1371600"/>
            <a:ext cx="8002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Right click on any variable in the program to “Add to Watch”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Variable shows up at bottom of screen with it’s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Very helpful when stepping through program and debugging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971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6238875" cy="569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4343400" y="4724400"/>
            <a:ext cx="1143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73825" y="1447800"/>
            <a:ext cx="175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Turn on Developer in the Customized Ribbon to activate VBA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5207" y="152400"/>
            <a:ext cx="7841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VBA On Developer Tab of Customized Ribbon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9941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152400"/>
            <a:ext cx="50876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VBA is a Macro in Excel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5128" y="1066799"/>
            <a:ext cx="85564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Run VBA programs, you must change security settings in Excel</a:t>
            </a:r>
          </a:p>
          <a:p>
            <a:endParaRPr lang="en-US" sz="2000" dirty="0" smtClean="0"/>
          </a:p>
          <a:p>
            <a:r>
              <a:rPr lang="en-US" sz="2000" dirty="0" smtClean="0"/>
              <a:t>File&gt;Options&gt;Trust Center &gt; Trust Center Settings&gt;Macro Settings</a:t>
            </a:r>
          </a:p>
          <a:p>
            <a:endParaRPr lang="en-US" sz="2000" dirty="0"/>
          </a:p>
          <a:p>
            <a:r>
              <a:rPr lang="en-US" sz="2000" dirty="0" smtClean="0"/>
              <a:t>Select “Enable all macros” option</a:t>
            </a:r>
          </a:p>
          <a:p>
            <a:endParaRPr lang="en-US" sz="2000" dirty="0"/>
          </a:p>
          <a:p>
            <a:r>
              <a:rPr lang="en-US" sz="2000" dirty="0" smtClean="0"/>
              <a:t>Because VBA is a Macro, you must save your Excel file with an XLSM extension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05200"/>
            <a:ext cx="56001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39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152400"/>
            <a:ext cx="5636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Give the Program a Name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3627" y="1219200"/>
            <a:ext cx="845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VBA, a program is called a subroutine.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Click the Developer tab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Click Visual Basic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Double-Click the Excel worksheet you want to attach the program 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This will open a new blank page that you write the program 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00FF"/>
                </a:solidFill>
              </a:rPr>
              <a:t>Sub</a:t>
            </a:r>
            <a:r>
              <a:rPr lang="en-US" sz="2400" dirty="0" smtClean="0"/>
              <a:t> command tells VBA where the subroutine starts and the </a:t>
            </a:r>
            <a:r>
              <a:rPr lang="en-US" sz="2400" b="1" dirty="0" smtClean="0">
                <a:solidFill>
                  <a:srgbClr val="0000FF"/>
                </a:solidFill>
              </a:rPr>
              <a:t>End Sub </a:t>
            </a:r>
            <a:r>
              <a:rPr lang="en-US" sz="2400" dirty="0" smtClean="0"/>
              <a:t>command tells VBA where the subroutine 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You can have many different subroutines on this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Each new subroutine starts with the </a:t>
            </a:r>
            <a:r>
              <a:rPr lang="en-US" sz="2400" b="1" dirty="0" smtClean="0">
                <a:solidFill>
                  <a:srgbClr val="0000FF"/>
                </a:solidFill>
              </a:rPr>
              <a:t>Sub {name} </a:t>
            </a:r>
            <a:r>
              <a:rPr lang="en-US" sz="2400" dirty="0" smtClean="0"/>
              <a:t>and ends with </a:t>
            </a:r>
            <a:r>
              <a:rPr lang="en-US" sz="2400" b="1" dirty="0" smtClean="0">
                <a:solidFill>
                  <a:srgbClr val="0000FF"/>
                </a:solidFill>
              </a:rPr>
              <a:t>End Sub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Type “Sub Water” and press enter to create a subroutine called “Water”</a:t>
            </a:r>
          </a:p>
        </p:txBody>
      </p:sp>
    </p:spTree>
    <p:extLst>
      <p:ext uri="{BB962C8B-B14F-4D97-AF65-F5344CB8AC3E}">
        <p14:creationId xmlns:p14="http://schemas.microsoft.com/office/powerpoint/2010/main" val="151319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304800"/>
            <a:ext cx="6851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Simple Rainfall Harvesting Tank</a:t>
            </a:r>
            <a:endParaRPr lang="en-US" sz="4000" b="1" dirty="0"/>
          </a:p>
        </p:txBody>
      </p:sp>
      <p:sp>
        <p:nvSpPr>
          <p:cNvPr id="3" name="Can 2"/>
          <p:cNvSpPr/>
          <p:nvPr/>
        </p:nvSpPr>
        <p:spPr>
          <a:xfrm>
            <a:off x="838200" y="4343400"/>
            <a:ext cx="2740106" cy="213360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78112" y="3657600"/>
            <a:ext cx="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5400000">
            <a:off x="721595" y="2406134"/>
            <a:ext cx="187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Daily Rainfall, mm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90800" y="3725091"/>
            <a:ext cx="0" cy="7794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1441094" y="2210725"/>
            <a:ext cx="229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Daily Evaporation, mm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86200" y="1371600"/>
            <a:ext cx="365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Write a VBA program to compute daily height of water in tank</a:t>
            </a:r>
            <a:endParaRPr lang="en-US" sz="2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0383"/>
              </p:ext>
            </p:extLst>
          </p:nvPr>
        </p:nvGraphicFramePr>
        <p:xfrm>
          <a:off x="4267200" y="3048000"/>
          <a:ext cx="2578100" cy="3238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660400"/>
                <a:gridCol w="1155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Day of Year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Rain, mm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Depth in Tank, mm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25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04800"/>
            <a:ext cx="5656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Structure of VBA Program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84808" y="1447800"/>
            <a:ext cx="67964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Dimension major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Read in model inputs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Set initial value for other variables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 loops to make time series calculations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Write output back to screen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5127" y="5334000"/>
            <a:ext cx="8603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/>
              <a:t>Add many comments to your code</a:t>
            </a:r>
          </a:p>
          <a:p>
            <a:r>
              <a:rPr lang="en-US" sz="2800" b="1" i="1" dirty="0" smtClean="0"/>
              <a:t>Define all variables and units using comment statements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75356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9729" y="228600"/>
            <a:ext cx="8419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VBA Principles-Dimensioning Variables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417" y="1295400"/>
            <a:ext cx="72024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Dimension all variables using the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DIM</a:t>
            </a:r>
            <a:r>
              <a:rPr lang="en-US" sz="2800" dirty="0" smtClean="0"/>
              <a:t> command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Dim</a:t>
            </a:r>
            <a:r>
              <a:rPr lang="en-US" sz="2800" dirty="0" smtClean="0"/>
              <a:t> x, y, z as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Double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33" y="2717173"/>
            <a:ext cx="6467893" cy="37987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95416" y="3583459"/>
            <a:ext cx="518984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95416" y="4996248"/>
            <a:ext cx="518984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8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8419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VBA Principles-Dimensioning Variables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417" y="1404029"/>
            <a:ext cx="72024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Dimension all variables using the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DIM</a:t>
            </a:r>
            <a:r>
              <a:rPr lang="en-US" sz="2800" dirty="0" smtClean="0"/>
              <a:t> command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Dim</a:t>
            </a:r>
            <a:r>
              <a:rPr lang="en-US" sz="2800" dirty="0" smtClean="0"/>
              <a:t> x, y, z as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Integer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Dim </a:t>
            </a:r>
            <a:r>
              <a:rPr lang="en-US" sz="2800" dirty="0" smtClean="0"/>
              <a:t>Name as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95416" y="3415901"/>
            <a:ext cx="518984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95416" y="3892378"/>
            <a:ext cx="518984" cy="222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89023"/>
            <a:ext cx="7536656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5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1116</Words>
  <Application>Microsoft Office PowerPoint</Application>
  <PresentationFormat>On-screen Show (4:3)</PresentationFormat>
  <Paragraphs>237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wdb0007</dc:creator>
  <cp:lastModifiedBy>wdb0007</cp:lastModifiedBy>
  <cp:revision>22</cp:revision>
  <dcterms:created xsi:type="dcterms:W3CDTF">2023-08-12T03:08:20Z</dcterms:created>
  <dcterms:modified xsi:type="dcterms:W3CDTF">2023-08-12T06:47:32Z</dcterms:modified>
</cp:coreProperties>
</file>