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89FA-21D6-41F6-844D-C269AE818030}" type="datetimeFigureOut">
              <a:rPr lang="en-US" smtClean="0"/>
              <a:t>08/28/2024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31A2-2843-4A06-9623-00F875E1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86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Laboratory 1</a:t>
            </a:r>
          </a:p>
          <a:p>
            <a:pPr algn="ctr"/>
            <a:r>
              <a:rPr lang="en-US" sz="3600" b="1" dirty="0" smtClean="0"/>
              <a:t>Introduction to Visual Basic for Application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495800" cy="475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717634"/>
            <a:ext cx="624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i</a:t>
            </a:r>
            <a:r>
              <a:rPr lang="en-US" sz="2400" dirty="0"/>
              <a:t> is the concentration of the molecule in the cell, moles/liter</a:t>
            </a:r>
          </a:p>
          <a:p>
            <a:endParaRPr lang="en-US" sz="2400" dirty="0" smtClean="0"/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 </a:t>
            </a:r>
            <a:r>
              <a:rPr lang="en-US" sz="2400" dirty="0"/>
              <a:t>is the concentration of the molecule outside the cell, moles/liter</a:t>
            </a:r>
          </a:p>
          <a:p>
            <a:endParaRPr lang="en-US" sz="2400" dirty="0" smtClean="0"/>
          </a:p>
          <a:p>
            <a:r>
              <a:rPr lang="en-US" sz="2400" dirty="0" smtClean="0"/>
              <a:t>k </a:t>
            </a:r>
            <a:r>
              <a:rPr lang="en-US" sz="2400" dirty="0"/>
              <a:t>is the diffusion constant, 1/minute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36356"/>
              </p:ext>
            </p:extLst>
          </p:nvPr>
        </p:nvGraphicFramePr>
        <p:xfrm>
          <a:off x="838200" y="1577032"/>
          <a:ext cx="3581400" cy="11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294838" imgH="406224" progId="Equation.3">
                  <p:embed/>
                </p:oleObj>
              </mc:Choice>
              <mc:Fallback>
                <p:oleObj name="Equation" r:id="rId3" imgW="1294838" imgH="4062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77032"/>
                        <a:ext cx="3581400" cy="1132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9800" y="255657"/>
            <a:ext cx="413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Diffusion Equation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143000"/>
            <a:ext cx="4450478" cy="24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53360"/>
              </p:ext>
            </p:extLst>
          </p:nvPr>
        </p:nvGraphicFramePr>
        <p:xfrm>
          <a:off x="1012349" y="1447800"/>
          <a:ext cx="622495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688367" imgH="241195" progId="Equation.3">
                  <p:embed/>
                </p:oleObj>
              </mc:Choice>
              <mc:Fallback>
                <p:oleObj name="Equation" r:id="rId3" imgW="168836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349" y="1447800"/>
                        <a:ext cx="6224954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87133" y="168766"/>
            <a:ext cx="4185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Analytical Solution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447800" y="2902058"/>
            <a:ext cx="647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i</a:t>
            </a:r>
            <a:r>
              <a:rPr lang="en-US" sz="2800" dirty="0"/>
              <a:t>(t) = concentration inside the cell at time t, moles/liter</a:t>
            </a:r>
          </a:p>
          <a:p>
            <a:endParaRPr lang="en-US" sz="2800" dirty="0" smtClean="0"/>
          </a:p>
          <a:p>
            <a:r>
              <a:rPr lang="en-US" sz="2800" dirty="0" smtClean="0"/>
              <a:t>t </a:t>
            </a:r>
            <a:r>
              <a:rPr lang="en-US" sz="2800" dirty="0"/>
              <a:t>= time, minutes</a:t>
            </a:r>
          </a:p>
        </p:txBody>
      </p:sp>
    </p:spTree>
    <p:extLst>
      <p:ext uri="{BB962C8B-B14F-4D97-AF65-F5344CB8AC3E}">
        <p14:creationId xmlns:p14="http://schemas.microsoft.com/office/powerpoint/2010/main" val="1061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548" y="46733"/>
            <a:ext cx="4266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Numerical Solution</a:t>
            </a:r>
            <a:endParaRPr lang="en-US" sz="4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931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Pick a time step, </a:t>
            </a:r>
            <a:r>
              <a:rPr lang="el-GR" sz="2800" dirty="0" smtClean="0"/>
              <a:t>Δ</a:t>
            </a:r>
            <a:r>
              <a:rPr lang="en-US" sz="2800" dirty="0" smtClean="0"/>
              <a:t>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 initial value for C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at time t=0 (initial condition)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Compute C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for each time step, beginning at 0+</a:t>
            </a:r>
            <a:r>
              <a:rPr lang="el-GR" sz="2800" dirty="0" smtClean="0"/>
              <a:t>Δ</a:t>
            </a:r>
            <a:r>
              <a:rPr lang="en-US" sz="2800" dirty="0" smtClean="0"/>
              <a:t>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32287"/>
              </p:ext>
            </p:extLst>
          </p:nvPr>
        </p:nvGraphicFramePr>
        <p:xfrm>
          <a:off x="685800" y="973785"/>
          <a:ext cx="3581400" cy="113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294838" imgH="406224" progId="Equation.3">
                  <p:embed/>
                </p:oleObj>
              </mc:Choice>
              <mc:Fallback>
                <p:oleObj name="Equation" r:id="rId3" imgW="1294838" imgH="406224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73785"/>
                        <a:ext cx="3581400" cy="1132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7858" y="2494900"/>
                <a:ext cx="6403322" cy="8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 smtClean="0"/>
                  <a:t> = - k [C</a:t>
                </a:r>
                <a:r>
                  <a:rPr lang="en-US" sz="3600" baseline="-25000" dirty="0" smtClean="0"/>
                  <a:t>i</a:t>
                </a:r>
                <a:r>
                  <a:rPr lang="en-US" sz="3600" dirty="0" smtClean="0"/>
                  <a:t> (t) – C</a:t>
                </a:r>
                <a:r>
                  <a:rPr lang="en-US" sz="3600" baseline="-25000" dirty="0" smtClean="0"/>
                  <a:t>o</a:t>
                </a:r>
                <a:r>
                  <a:rPr lang="en-US" sz="3600" dirty="0" smtClean="0"/>
                  <a:t>(t)]</a:t>
                </a:r>
                <a:endParaRPr lang="en-US" sz="3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58" y="2494900"/>
                <a:ext cx="6403322" cy="835422"/>
              </a:xfrm>
              <a:prstGeom prst="rect">
                <a:avLst/>
              </a:prstGeom>
              <a:blipFill>
                <a:blip r:embed="rId5"/>
                <a:stretch>
                  <a:fillRect b="-18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9600" y="3856596"/>
                <a:ext cx="67027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– C</a:t>
                </a:r>
                <a:r>
                  <a:rPr lang="en-US" sz="3200" baseline="-25000" dirty="0" smtClean="0"/>
                  <a:t>o</a:t>
                </a:r>
                <a:r>
                  <a:rPr lang="en-US" sz="3200" dirty="0" smtClean="0"/>
                  <a:t>(t)] </a:t>
                </a:r>
                <a:r>
                  <a:rPr lang="en-US" sz="3200" dirty="0" err="1" smtClean="0"/>
                  <a:t>dt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56596"/>
                <a:ext cx="6702797" cy="492443"/>
              </a:xfrm>
              <a:prstGeom prst="rect">
                <a:avLst/>
              </a:prstGeom>
              <a:blipFill>
                <a:blip r:embed="rId6"/>
                <a:stretch>
                  <a:fillRect t="-25000" r="-1182" b="-5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11646"/>
            <a:ext cx="725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Activate VBA and Macros in Excel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70745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Turn on VBA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 Files/Options/Customize Ribbon/ in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Activate VBA</a:t>
            </a:r>
          </a:p>
          <a:p>
            <a:endParaRPr lang="en-US" sz="2400" dirty="0" smtClean="0"/>
          </a:p>
          <a:p>
            <a:r>
              <a:rPr lang="en-US" sz="2400" b="1" dirty="0" smtClean="0"/>
              <a:t>Allow Macros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 Files/Options/Trust Center/ in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Click on the Trust Center Settings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Enable all macros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Check Trust access to the VBA project object module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908" y="5606534"/>
            <a:ext cx="801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Excel files will now have a *.</a:t>
            </a:r>
            <a:r>
              <a:rPr lang="en-US" sz="2400" b="1" i="1" dirty="0" err="1" smtClean="0"/>
              <a:t>xlsm</a:t>
            </a:r>
            <a:r>
              <a:rPr lang="en-US" sz="2400" b="1" i="1" dirty="0" smtClean="0"/>
              <a:t> (macro enabled) extension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01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211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bbatch</dc:creator>
  <cp:lastModifiedBy>William Batchelor</cp:lastModifiedBy>
  <cp:revision>12</cp:revision>
  <dcterms:created xsi:type="dcterms:W3CDTF">2021-08-19T02:07:18Z</dcterms:created>
  <dcterms:modified xsi:type="dcterms:W3CDTF">2024-08-28T15:13:32Z</dcterms:modified>
</cp:coreProperties>
</file>