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3"/>
  </p:handoutMasterIdLst>
  <p:sldIdLst>
    <p:sldId id="256" r:id="rId2"/>
    <p:sldId id="257" r:id="rId3"/>
    <p:sldId id="259" r:id="rId4"/>
    <p:sldId id="273" r:id="rId5"/>
    <p:sldId id="269" r:id="rId6"/>
    <p:sldId id="285" r:id="rId7"/>
    <p:sldId id="271" r:id="rId8"/>
    <p:sldId id="272" r:id="rId9"/>
    <p:sldId id="275" r:id="rId10"/>
    <p:sldId id="274" r:id="rId11"/>
    <p:sldId id="276" r:id="rId12"/>
    <p:sldId id="303" r:id="rId13"/>
    <p:sldId id="304" r:id="rId14"/>
    <p:sldId id="305" r:id="rId15"/>
    <p:sldId id="263" r:id="rId16"/>
    <p:sldId id="260" r:id="rId17"/>
    <p:sldId id="279" r:id="rId18"/>
    <p:sldId id="286" r:id="rId19"/>
    <p:sldId id="261" r:id="rId20"/>
    <p:sldId id="278" r:id="rId21"/>
    <p:sldId id="282" r:id="rId22"/>
    <p:sldId id="289" r:id="rId23"/>
    <p:sldId id="283" r:id="rId24"/>
    <p:sldId id="288" r:id="rId25"/>
    <p:sldId id="284" r:id="rId26"/>
    <p:sldId id="290" r:id="rId27"/>
    <p:sldId id="291" r:id="rId28"/>
    <p:sldId id="293" r:id="rId29"/>
    <p:sldId id="294" r:id="rId30"/>
    <p:sldId id="295" r:id="rId31"/>
    <p:sldId id="292" r:id="rId32"/>
    <p:sldId id="297" r:id="rId33"/>
    <p:sldId id="296" r:id="rId34"/>
    <p:sldId id="298" r:id="rId35"/>
    <p:sldId id="299" r:id="rId36"/>
    <p:sldId id="308" r:id="rId37"/>
    <p:sldId id="300" r:id="rId38"/>
    <p:sldId id="301" r:id="rId39"/>
    <p:sldId id="302" r:id="rId40"/>
    <p:sldId id="306" r:id="rId41"/>
    <p:sldId id="307" r:id="rId4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26B0016-06FD-4C6C-A82A-3D6101D558A2}" type="datetimeFigureOut">
              <a:rPr lang="en-US" smtClean="0"/>
              <a:t>11/04/2022</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FA3AEB7B-2457-43BC-A80A-9B740D5211B2}" type="slidenum">
              <a:rPr lang="en-US" smtClean="0"/>
              <a:t>‹#›</a:t>
            </a:fld>
            <a:endParaRPr lang="en-US"/>
          </a:p>
        </p:txBody>
      </p:sp>
    </p:spTree>
    <p:extLst>
      <p:ext uri="{BB962C8B-B14F-4D97-AF65-F5344CB8AC3E}">
        <p14:creationId xmlns:p14="http://schemas.microsoft.com/office/powerpoint/2010/main" val="4351840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6A90CF-024C-4F65-922E-D4F6093E8C72}"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70218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A90CF-024C-4F65-922E-D4F6093E8C72}"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425463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A90CF-024C-4F65-922E-D4F6093E8C72}"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17839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A90CF-024C-4F65-922E-D4F6093E8C72}"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14439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6A90CF-024C-4F65-922E-D4F6093E8C72}" type="datetimeFigureOut">
              <a:rPr lang="en-US" smtClean="0"/>
              <a:t>11/04/2022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389437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6A90CF-024C-4F65-922E-D4F6093E8C72}" type="datetimeFigureOut">
              <a:rPr lang="en-US" smtClean="0"/>
              <a:t>11/04/2022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6522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6A90CF-024C-4F65-922E-D4F6093E8C72}" type="datetimeFigureOut">
              <a:rPr lang="en-US" smtClean="0"/>
              <a:t>11/04/2022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35968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6A90CF-024C-4F65-922E-D4F6093E8C72}" type="datetimeFigureOut">
              <a:rPr lang="en-US" smtClean="0"/>
              <a:t>11/04/2022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27684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A90CF-024C-4F65-922E-D4F6093E8C72}" type="datetimeFigureOut">
              <a:rPr lang="en-US" smtClean="0"/>
              <a:t>11/04/2022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424766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6A90CF-024C-4F65-922E-D4F6093E8C72}" type="datetimeFigureOut">
              <a:rPr lang="en-US" smtClean="0"/>
              <a:t>11/04/2022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26318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6A90CF-024C-4F65-922E-D4F6093E8C72}" type="datetimeFigureOut">
              <a:rPr lang="en-US" smtClean="0"/>
              <a:t>11/04/2022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4835D-F8EA-4489-A63A-342BB12F0BFC}" type="slidenum">
              <a:rPr lang="en-US" smtClean="0"/>
              <a:t>‹#›</a:t>
            </a:fld>
            <a:endParaRPr lang="en-US"/>
          </a:p>
        </p:txBody>
      </p:sp>
    </p:spTree>
    <p:extLst>
      <p:ext uri="{BB962C8B-B14F-4D97-AF65-F5344CB8AC3E}">
        <p14:creationId xmlns:p14="http://schemas.microsoft.com/office/powerpoint/2010/main" val="3271919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A90CF-024C-4F65-922E-D4F6093E8C72}" type="datetimeFigureOut">
              <a:rPr lang="en-US" smtClean="0"/>
              <a:t>11/04/2022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4835D-F8EA-4489-A63A-342BB12F0BFC}" type="slidenum">
              <a:rPr lang="en-US" smtClean="0"/>
              <a:t>‹#›</a:t>
            </a:fld>
            <a:endParaRPr lang="en-US"/>
          </a:p>
        </p:txBody>
      </p:sp>
    </p:spTree>
    <p:extLst>
      <p:ext uri="{BB962C8B-B14F-4D97-AF65-F5344CB8AC3E}">
        <p14:creationId xmlns:p14="http://schemas.microsoft.com/office/powerpoint/2010/main" val="18608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businessnewsdaily.com/4686-how-to-start-a-business.html"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businessnewsdaily.com/9619-recover-from-failure.htm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715" y="628752"/>
            <a:ext cx="9144000" cy="114978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Times New Roman" panose="02020603050405020304" pitchFamily="18" charset="0"/>
                <a:cs typeface="Times New Roman" panose="02020603050405020304" pitchFamily="18" charset="0"/>
              </a:rPr>
              <a:t>Simple Personal Finance Models</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Lecture </a:t>
            </a:r>
            <a:r>
              <a:rPr lang="en-US" sz="4800" b="1" dirty="0" smtClean="0">
                <a:latin typeface="Times New Roman" panose="02020603050405020304" pitchFamily="18" charset="0"/>
                <a:cs typeface="Times New Roman" panose="02020603050405020304" pitchFamily="18" charset="0"/>
              </a:rPr>
              <a:t>15</a:t>
            </a:r>
            <a:endParaRPr lang="en-US" sz="4800" b="1" dirty="0">
              <a:latin typeface="Times New Roman" panose="02020603050405020304" pitchFamily="18" charset="0"/>
              <a:cs typeface="Times New Roman" panose="02020603050405020304" pitchFamily="18" charset="0"/>
            </a:endParaRPr>
          </a:p>
        </p:txBody>
      </p:sp>
      <p:sp>
        <p:nvSpPr>
          <p:cNvPr id="5" name="Text Box 2"/>
          <p:cNvSpPr txBox="1">
            <a:spLocks noChangeArrowheads="1"/>
          </p:cNvSpPr>
          <p:nvPr/>
        </p:nvSpPr>
        <p:spPr bwMode="auto">
          <a:xfrm>
            <a:off x="4017620" y="5372956"/>
            <a:ext cx="75071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3600" dirty="0"/>
              <a:t>BSEN 5250/6250</a:t>
            </a:r>
          </a:p>
          <a:p>
            <a:pPr algn="ctr" eaLnBrk="1" hangingPunct="1">
              <a:spcBef>
                <a:spcPct val="0"/>
              </a:spcBef>
              <a:buFontTx/>
              <a:buNone/>
            </a:pPr>
            <a:r>
              <a:rPr lang="en-US" altLang="en-US" sz="3600" dirty="0"/>
              <a:t>Deterministic Modeling for Biosystems</a:t>
            </a:r>
          </a:p>
        </p:txBody>
      </p:sp>
      <p:pic>
        <p:nvPicPr>
          <p:cNvPr id="6" name="Picture 5"/>
          <p:cNvPicPr>
            <a:picLocks noChangeAspect="1"/>
          </p:cNvPicPr>
          <p:nvPr/>
        </p:nvPicPr>
        <p:blipFill>
          <a:blip r:embed="rId2"/>
          <a:stretch>
            <a:fillRect/>
          </a:stretch>
        </p:blipFill>
        <p:spPr>
          <a:xfrm>
            <a:off x="549321" y="1907145"/>
            <a:ext cx="4149900" cy="4073667"/>
          </a:xfrm>
          <a:prstGeom prst="rect">
            <a:avLst/>
          </a:prstGeom>
        </p:spPr>
      </p:pic>
    </p:spTree>
    <p:extLst>
      <p:ext uri="{BB962C8B-B14F-4D97-AF65-F5344CB8AC3E}">
        <p14:creationId xmlns:p14="http://schemas.microsoft.com/office/powerpoint/2010/main" val="110247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77" y="968803"/>
            <a:ext cx="5502405" cy="582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327910" y="152741"/>
            <a:ext cx="10347833" cy="646331"/>
          </a:xfrm>
          <a:prstGeom prst="rect">
            <a:avLst/>
          </a:prstGeom>
          <a:noFill/>
        </p:spPr>
        <p:txBody>
          <a:bodyPr wrap="none" rtlCol="0">
            <a:spAutoFit/>
          </a:bodyPr>
          <a:lstStyle/>
          <a:p>
            <a:r>
              <a:rPr lang="en-US" sz="3600" b="1" dirty="0"/>
              <a:t>Level of Net Worth to be in Top 1% by Country (2020)</a:t>
            </a:r>
          </a:p>
        </p:txBody>
      </p:sp>
      <p:sp>
        <p:nvSpPr>
          <p:cNvPr id="3" name="TextBox 2"/>
          <p:cNvSpPr txBox="1"/>
          <p:nvPr/>
        </p:nvSpPr>
        <p:spPr>
          <a:xfrm>
            <a:off x="6188364" y="1542473"/>
            <a:ext cx="2568332" cy="1384995"/>
          </a:xfrm>
          <a:prstGeom prst="rect">
            <a:avLst/>
          </a:prstGeom>
          <a:noFill/>
        </p:spPr>
        <p:txBody>
          <a:bodyPr wrap="none" rtlCol="0">
            <a:spAutoFit/>
          </a:bodyPr>
          <a:lstStyle/>
          <a:p>
            <a:r>
              <a:rPr lang="en-US" sz="2800" dirty="0"/>
              <a:t>US - $4.4 million</a:t>
            </a:r>
          </a:p>
          <a:p>
            <a:r>
              <a:rPr lang="en-US" sz="2800" dirty="0"/>
              <a:t>China - $850K</a:t>
            </a:r>
          </a:p>
          <a:p>
            <a:r>
              <a:rPr lang="en-US" sz="2800" dirty="0"/>
              <a:t>Nigeria - $70K</a:t>
            </a:r>
          </a:p>
        </p:txBody>
      </p:sp>
    </p:spTree>
    <p:extLst>
      <p:ext uri="{BB962C8B-B14F-4D97-AF65-F5344CB8AC3E}">
        <p14:creationId xmlns:p14="http://schemas.microsoft.com/office/powerpoint/2010/main" val="2767706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406" y="1069913"/>
            <a:ext cx="89058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97933" y="172956"/>
            <a:ext cx="6979731" cy="707886"/>
          </a:xfrm>
          <a:prstGeom prst="rect">
            <a:avLst/>
          </a:prstGeom>
          <a:noFill/>
        </p:spPr>
        <p:txBody>
          <a:bodyPr wrap="none" rtlCol="0">
            <a:spAutoFit/>
          </a:bodyPr>
          <a:lstStyle/>
          <a:p>
            <a:r>
              <a:rPr lang="en-US" sz="4000" b="1" dirty="0"/>
              <a:t>Top 10% Own 70% of US Wealth</a:t>
            </a:r>
          </a:p>
        </p:txBody>
      </p:sp>
    </p:spTree>
    <p:extLst>
      <p:ext uri="{BB962C8B-B14F-4D97-AF65-F5344CB8AC3E}">
        <p14:creationId xmlns:p14="http://schemas.microsoft.com/office/powerpoint/2010/main" val="1023671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4219" y="258648"/>
            <a:ext cx="8021363" cy="707886"/>
          </a:xfrm>
          <a:prstGeom prst="rect">
            <a:avLst/>
          </a:prstGeom>
          <a:noFill/>
        </p:spPr>
        <p:txBody>
          <a:bodyPr wrap="none" rtlCol="0">
            <a:spAutoFit/>
          </a:bodyPr>
          <a:lstStyle/>
          <a:p>
            <a:r>
              <a:rPr lang="en-US" sz="4000" b="1" dirty="0"/>
              <a:t>How Self-Made Millionaires Got Rich</a:t>
            </a:r>
          </a:p>
        </p:txBody>
      </p:sp>
      <p:sp>
        <p:nvSpPr>
          <p:cNvPr id="5" name="TextBox 4"/>
          <p:cNvSpPr txBox="1"/>
          <p:nvPr/>
        </p:nvSpPr>
        <p:spPr>
          <a:xfrm>
            <a:off x="841972" y="1593410"/>
            <a:ext cx="8408969" cy="3539430"/>
          </a:xfrm>
          <a:prstGeom prst="rect">
            <a:avLst/>
          </a:prstGeom>
          <a:noFill/>
        </p:spPr>
        <p:txBody>
          <a:bodyPr wrap="none" rtlCol="0">
            <a:spAutoFit/>
          </a:bodyPr>
          <a:lstStyle/>
          <a:p>
            <a:r>
              <a:rPr lang="en-US" sz="2800" dirty="0"/>
              <a:t>Some are Self-made, some are born into wealth</a:t>
            </a:r>
          </a:p>
          <a:p>
            <a:r>
              <a:rPr lang="en-US" sz="2800" dirty="0"/>
              <a:t>Over 2/3 of people worth over $30 million are self-made</a:t>
            </a:r>
          </a:p>
          <a:p>
            <a:pPr marL="457200" indent="-457200">
              <a:buFont typeface="Arial" panose="020B0604020202020204" pitchFamily="34" charset="0"/>
              <a:buChar char="•"/>
            </a:pPr>
            <a:r>
              <a:rPr lang="en-US" sz="2800" dirty="0"/>
              <a:t>Appreciation of investments</a:t>
            </a:r>
          </a:p>
          <a:p>
            <a:pPr marL="457200" indent="-457200">
              <a:buFont typeface="Arial" panose="020B0604020202020204" pitchFamily="34" charset="0"/>
              <a:buChar char="•"/>
            </a:pPr>
            <a:r>
              <a:rPr lang="en-US" sz="2800" dirty="0"/>
              <a:t>Created a company</a:t>
            </a:r>
          </a:p>
          <a:p>
            <a:pPr marL="457200" indent="-457200">
              <a:buFont typeface="Arial" panose="020B0604020202020204" pitchFamily="34" charset="0"/>
              <a:buChar char="•"/>
            </a:pPr>
            <a:r>
              <a:rPr lang="en-US" sz="2800" dirty="0"/>
              <a:t>Compensation and employee stock options</a:t>
            </a:r>
          </a:p>
          <a:p>
            <a:pPr marL="457200" indent="-457200">
              <a:buFont typeface="Arial" panose="020B0604020202020204" pitchFamily="34" charset="0"/>
              <a:buChar char="•"/>
            </a:pPr>
            <a:r>
              <a:rPr lang="en-US" sz="2800" dirty="0"/>
              <a:t>Profit sharing</a:t>
            </a:r>
          </a:p>
          <a:p>
            <a:pPr marL="457200" indent="-457200">
              <a:buFont typeface="Arial" panose="020B0604020202020204" pitchFamily="34" charset="0"/>
              <a:buChar char="•"/>
            </a:pPr>
            <a:r>
              <a:rPr lang="en-US" sz="2800" dirty="0"/>
              <a:t>Set budgets and save!</a:t>
            </a:r>
          </a:p>
          <a:p>
            <a:endParaRPr lang="en-US" sz="2800" dirty="0"/>
          </a:p>
        </p:txBody>
      </p:sp>
      <p:sp>
        <p:nvSpPr>
          <p:cNvPr id="6" name="TextBox 5"/>
          <p:cNvSpPr txBox="1"/>
          <p:nvPr/>
        </p:nvSpPr>
        <p:spPr>
          <a:xfrm>
            <a:off x="374119" y="6287642"/>
            <a:ext cx="8405956" cy="369332"/>
          </a:xfrm>
          <a:prstGeom prst="rect">
            <a:avLst/>
          </a:prstGeom>
          <a:noFill/>
        </p:spPr>
        <p:txBody>
          <a:bodyPr wrap="none" rtlCol="0">
            <a:spAutoFit/>
          </a:bodyPr>
          <a:lstStyle/>
          <a:p>
            <a:r>
              <a:rPr lang="en-US" dirty="0"/>
              <a:t>Source: https://www.businessnewsdaily.com/2871-how-most-millionaires-got-rich.html</a:t>
            </a:r>
          </a:p>
        </p:txBody>
      </p:sp>
    </p:spTree>
    <p:extLst>
      <p:ext uri="{BB962C8B-B14F-4D97-AF65-F5344CB8AC3E}">
        <p14:creationId xmlns:p14="http://schemas.microsoft.com/office/powerpoint/2010/main" val="2909708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0737" y="371192"/>
            <a:ext cx="9646359" cy="707886"/>
          </a:xfrm>
          <a:prstGeom prst="rect">
            <a:avLst/>
          </a:prstGeom>
          <a:noFill/>
        </p:spPr>
        <p:txBody>
          <a:bodyPr wrap="none" rtlCol="0">
            <a:spAutoFit/>
          </a:bodyPr>
          <a:lstStyle/>
          <a:p>
            <a:r>
              <a:rPr lang="en-US" sz="4000" b="1" dirty="0"/>
              <a:t>What Do Millionaires Do With Their Money?</a:t>
            </a:r>
          </a:p>
        </p:txBody>
      </p:sp>
      <p:sp>
        <p:nvSpPr>
          <p:cNvPr id="3" name="TextBox 2"/>
          <p:cNvSpPr txBox="1"/>
          <p:nvPr/>
        </p:nvSpPr>
        <p:spPr>
          <a:xfrm>
            <a:off x="950614" y="1303698"/>
            <a:ext cx="4244495" cy="2677656"/>
          </a:xfrm>
          <a:prstGeom prst="rect">
            <a:avLst/>
          </a:prstGeom>
          <a:noFill/>
        </p:spPr>
        <p:txBody>
          <a:bodyPr wrap="none" rtlCol="0">
            <a:spAutoFit/>
          </a:bodyPr>
          <a:lstStyle/>
          <a:p>
            <a:r>
              <a:rPr lang="en-US" sz="2800" b="1" dirty="0"/>
              <a:t>Investments of Millionaires</a:t>
            </a:r>
          </a:p>
          <a:p>
            <a:pPr marL="457200" indent="-457200">
              <a:buFont typeface="Arial" panose="020B0604020202020204" pitchFamily="34" charset="0"/>
              <a:buChar char="•"/>
            </a:pPr>
            <a:r>
              <a:rPr lang="en-US" sz="2800" dirty="0"/>
              <a:t>Primary residence</a:t>
            </a:r>
          </a:p>
          <a:p>
            <a:pPr marL="457200" indent="-457200">
              <a:buFont typeface="Arial" panose="020B0604020202020204" pitchFamily="34" charset="0"/>
              <a:buChar char="•"/>
            </a:pPr>
            <a:r>
              <a:rPr lang="en-US" sz="2800" dirty="0"/>
              <a:t>Mutual funds</a:t>
            </a:r>
          </a:p>
          <a:p>
            <a:pPr marL="457200" indent="-457200">
              <a:buFont typeface="Arial" panose="020B0604020202020204" pitchFamily="34" charset="0"/>
              <a:buChar char="•"/>
            </a:pPr>
            <a:r>
              <a:rPr lang="en-US" sz="2800" dirty="0"/>
              <a:t>Stocks</a:t>
            </a:r>
          </a:p>
          <a:p>
            <a:pPr marL="457200" indent="-457200">
              <a:buFont typeface="Arial" panose="020B0604020202020204" pitchFamily="34" charset="0"/>
              <a:buChar char="•"/>
            </a:pPr>
            <a:r>
              <a:rPr lang="en-US" sz="2800" dirty="0"/>
              <a:t>Retirement accounts</a:t>
            </a:r>
          </a:p>
          <a:p>
            <a:pPr marL="457200" indent="-457200">
              <a:buFont typeface="Arial" panose="020B0604020202020204" pitchFamily="34" charset="0"/>
              <a:buChar char="•"/>
            </a:pPr>
            <a:r>
              <a:rPr lang="en-US" sz="2800" dirty="0"/>
              <a:t>Real estate</a:t>
            </a:r>
          </a:p>
        </p:txBody>
      </p:sp>
      <p:sp>
        <p:nvSpPr>
          <p:cNvPr id="4" name="TextBox 3"/>
          <p:cNvSpPr txBox="1"/>
          <p:nvPr/>
        </p:nvSpPr>
        <p:spPr>
          <a:xfrm>
            <a:off x="860081" y="4128379"/>
            <a:ext cx="8161080" cy="2246769"/>
          </a:xfrm>
          <a:prstGeom prst="rect">
            <a:avLst/>
          </a:prstGeom>
          <a:noFill/>
        </p:spPr>
        <p:txBody>
          <a:bodyPr wrap="none" rtlCol="0">
            <a:spAutoFit/>
          </a:bodyPr>
          <a:lstStyle/>
          <a:p>
            <a:r>
              <a:rPr lang="en-US" sz="2800" b="1" dirty="0"/>
              <a:t>Characteristics of Millionaires</a:t>
            </a:r>
          </a:p>
          <a:p>
            <a:pPr marL="457200" indent="-457200">
              <a:buFont typeface="Arial" panose="020B0604020202020204" pitchFamily="34" charset="0"/>
              <a:buChar char="•"/>
            </a:pPr>
            <a:r>
              <a:rPr lang="en-US" sz="2800" dirty="0"/>
              <a:t>Live on a budget</a:t>
            </a:r>
          </a:p>
          <a:p>
            <a:pPr marL="457200" indent="-457200">
              <a:buFont typeface="Arial" panose="020B0604020202020204" pitchFamily="34" charset="0"/>
              <a:buChar char="•"/>
            </a:pPr>
            <a:r>
              <a:rPr lang="en-US" sz="2800" dirty="0"/>
              <a:t>Prioritize saving over spending</a:t>
            </a:r>
          </a:p>
          <a:p>
            <a:pPr marL="457200" indent="-457200">
              <a:buFont typeface="Arial" panose="020B0604020202020204" pitchFamily="34" charset="0"/>
              <a:buChar char="•"/>
            </a:pPr>
            <a:r>
              <a:rPr lang="en-US" sz="2800" dirty="0"/>
              <a:t>Put their money where it will grow (not depreciate)</a:t>
            </a:r>
          </a:p>
          <a:p>
            <a:pPr marL="457200" indent="-457200">
              <a:buFont typeface="Arial" panose="020B0604020202020204" pitchFamily="34" charset="0"/>
              <a:buChar char="•"/>
            </a:pPr>
            <a:r>
              <a:rPr lang="en-US" sz="2800" dirty="0"/>
              <a:t>Cars lose 20% of value in 1 year (depreciating asset)</a:t>
            </a:r>
          </a:p>
        </p:txBody>
      </p:sp>
    </p:spTree>
    <p:extLst>
      <p:ext uri="{BB962C8B-B14F-4D97-AF65-F5344CB8AC3E}">
        <p14:creationId xmlns:p14="http://schemas.microsoft.com/office/powerpoint/2010/main" val="449857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9458" y="253496"/>
            <a:ext cx="7349704" cy="707886"/>
          </a:xfrm>
          <a:prstGeom prst="rect">
            <a:avLst/>
          </a:prstGeom>
          <a:noFill/>
        </p:spPr>
        <p:txBody>
          <a:bodyPr wrap="none" rtlCol="0">
            <a:spAutoFit/>
          </a:bodyPr>
          <a:lstStyle/>
          <a:p>
            <a:r>
              <a:rPr lang="en-US" sz="4000" b="1" dirty="0"/>
              <a:t>Best Way to Become a Millionaire</a:t>
            </a:r>
          </a:p>
        </p:txBody>
      </p:sp>
      <p:sp>
        <p:nvSpPr>
          <p:cNvPr id="3" name="TextBox 2"/>
          <p:cNvSpPr txBox="1"/>
          <p:nvPr/>
        </p:nvSpPr>
        <p:spPr>
          <a:xfrm>
            <a:off x="651849" y="1376127"/>
            <a:ext cx="1064687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Set annual financial goals</a:t>
            </a:r>
          </a:p>
          <a:p>
            <a:pPr marL="457200" indent="-457200">
              <a:buFont typeface="Arial" panose="020B0604020202020204" pitchFamily="34" charset="0"/>
              <a:buChar char="•"/>
            </a:pPr>
            <a:r>
              <a:rPr lang="en-US" sz="2800" dirty="0"/>
              <a:t>Avoid debt (cars, credit cards)</a:t>
            </a:r>
          </a:p>
          <a:p>
            <a:pPr marL="457200" indent="-457200">
              <a:buFont typeface="Arial" panose="020B0604020202020204" pitchFamily="34" charset="0"/>
              <a:buChar char="•"/>
            </a:pPr>
            <a:r>
              <a:rPr lang="en-US" sz="2800" dirty="0"/>
              <a:t>Cut unnecessary expenses (comfort items)</a:t>
            </a:r>
          </a:p>
          <a:p>
            <a:pPr marL="457200" indent="-457200">
              <a:buFont typeface="Arial" panose="020B0604020202020204" pitchFamily="34" charset="0"/>
              <a:buChar char="•"/>
            </a:pPr>
            <a:r>
              <a:rPr lang="en-US" sz="2800" dirty="0"/>
              <a:t>Invest early and consistently</a:t>
            </a:r>
          </a:p>
          <a:p>
            <a:pPr marL="457200" indent="-457200">
              <a:buFont typeface="Arial" panose="020B0604020202020204" pitchFamily="34" charset="0"/>
              <a:buChar char="•"/>
            </a:pPr>
            <a:r>
              <a:rPr lang="en-US" sz="2800" dirty="0"/>
              <a:t>Make savings a priority</a:t>
            </a:r>
          </a:p>
          <a:p>
            <a:pPr marL="457200" indent="-457200">
              <a:buFont typeface="Arial" panose="020B0604020202020204" pitchFamily="34" charset="0"/>
              <a:buChar char="•"/>
            </a:pPr>
            <a:r>
              <a:rPr lang="en-US" sz="2800" dirty="0"/>
              <a:t>Invest in different places and avenues (diversity)</a:t>
            </a:r>
          </a:p>
          <a:p>
            <a:pPr marL="457200" indent="-457200">
              <a:buFont typeface="Arial" panose="020B0604020202020204" pitchFamily="34" charset="0"/>
              <a:buChar char="•"/>
            </a:pPr>
            <a:r>
              <a:rPr lang="en-US" sz="2800" dirty="0"/>
              <a:t>Have multiple streams of income (salary, dividends, investments, rental income)</a:t>
            </a:r>
          </a:p>
          <a:p>
            <a:pPr marL="457200" indent="-457200">
              <a:buFont typeface="Arial" panose="020B0604020202020204" pitchFamily="34" charset="0"/>
              <a:buChar char="•"/>
            </a:pPr>
            <a:r>
              <a:rPr lang="en-US" sz="2800" dirty="0"/>
              <a:t>Save, save, save</a:t>
            </a:r>
          </a:p>
        </p:txBody>
      </p:sp>
      <p:sp>
        <p:nvSpPr>
          <p:cNvPr id="4" name="TextBox 3"/>
          <p:cNvSpPr txBox="1"/>
          <p:nvPr/>
        </p:nvSpPr>
        <p:spPr>
          <a:xfrm>
            <a:off x="783124" y="5585988"/>
            <a:ext cx="10384324" cy="954107"/>
          </a:xfrm>
          <a:prstGeom prst="rect">
            <a:avLst/>
          </a:prstGeom>
          <a:noFill/>
        </p:spPr>
        <p:txBody>
          <a:bodyPr wrap="square" rtlCol="0">
            <a:spAutoFit/>
          </a:bodyPr>
          <a:lstStyle/>
          <a:p>
            <a:r>
              <a:rPr lang="en-US" sz="2800" b="1" i="1" dirty="0"/>
              <a:t>50/30/20 rule: 50% for needs, 30% for wants and 20% for savings and paying off debt. </a:t>
            </a:r>
          </a:p>
        </p:txBody>
      </p:sp>
    </p:spTree>
    <p:extLst>
      <p:ext uri="{BB962C8B-B14F-4D97-AF65-F5344CB8AC3E}">
        <p14:creationId xmlns:p14="http://schemas.microsoft.com/office/powerpoint/2010/main" val="47547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097" y="182787"/>
            <a:ext cx="7801944" cy="707886"/>
          </a:xfrm>
          <a:prstGeom prst="rect">
            <a:avLst/>
          </a:prstGeom>
          <a:noFill/>
        </p:spPr>
        <p:txBody>
          <a:bodyPr wrap="none" rtlCol="0">
            <a:spAutoFit/>
          </a:bodyPr>
          <a:lstStyle/>
          <a:p>
            <a:r>
              <a:rPr lang="en-US" sz="4000" b="1" dirty="0"/>
              <a:t>Savings Models (Personal Accounts)</a:t>
            </a:r>
          </a:p>
        </p:txBody>
      </p:sp>
      <p:sp>
        <p:nvSpPr>
          <p:cNvPr id="3" name="TextBox 2"/>
          <p:cNvSpPr txBox="1"/>
          <p:nvPr/>
        </p:nvSpPr>
        <p:spPr>
          <a:xfrm>
            <a:off x="523761" y="1745672"/>
            <a:ext cx="10864673" cy="4524315"/>
          </a:xfrm>
          <a:prstGeom prst="rect">
            <a:avLst/>
          </a:prstGeom>
          <a:noFill/>
        </p:spPr>
        <p:txBody>
          <a:bodyPr wrap="square" rtlCol="0">
            <a:spAutoFit/>
          </a:bodyPr>
          <a:lstStyle/>
          <a:p>
            <a:r>
              <a:rPr lang="en-US" sz="2400" b="1" dirty="0"/>
              <a:t>Personal savings </a:t>
            </a:r>
            <a:r>
              <a:rPr lang="en-US" sz="2400" dirty="0"/>
              <a:t>– bank &amp; brokerage accounts</a:t>
            </a:r>
          </a:p>
          <a:p>
            <a:pPr marL="457200" indent="-457200">
              <a:buFont typeface="Arial" panose="020B0604020202020204" pitchFamily="34" charset="0"/>
              <a:buChar char="•"/>
            </a:pPr>
            <a:r>
              <a:rPr lang="en-US" sz="2400" dirty="0"/>
              <a:t>Stocks</a:t>
            </a:r>
          </a:p>
          <a:p>
            <a:pPr marL="457200" indent="-457200">
              <a:buFont typeface="Arial" panose="020B0604020202020204" pitchFamily="34" charset="0"/>
              <a:buChar char="•"/>
            </a:pPr>
            <a:r>
              <a:rPr lang="en-US" sz="2400" dirty="0"/>
              <a:t>Bonds</a:t>
            </a:r>
          </a:p>
          <a:p>
            <a:pPr marL="457200" indent="-457200">
              <a:buFont typeface="Arial" panose="020B0604020202020204" pitchFamily="34" charset="0"/>
              <a:buChar char="•"/>
            </a:pPr>
            <a:r>
              <a:rPr lang="en-US" sz="2400" dirty="0"/>
              <a:t>Mutual Funds</a:t>
            </a:r>
          </a:p>
          <a:p>
            <a:pPr marL="457200" indent="-457200">
              <a:buFont typeface="Arial" panose="020B0604020202020204" pitchFamily="34" charset="0"/>
              <a:buChar char="•"/>
            </a:pPr>
            <a:r>
              <a:rPr lang="en-US" sz="2400" dirty="0"/>
              <a:t>Interest</a:t>
            </a:r>
          </a:p>
          <a:p>
            <a:endParaRPr lang="en-US" sz="2400" dirty="0"/>
          </a:p>
          <a:p>
            <a:r>
              <a:rPr lang="en-US" sz="2400" b="1" dirty="0"/>
              <a:t>Examples of brokerage companies:</a:t>
            </a:r>
          </a:p>
          <a:p>
            <a:pPr marL="457200" indent="-457200">
              <a:buFont typeface="Arial" panose="020B0604020202020204" pitchFamily="34" charset="0"/>
              <a:buChar char="•"/>
            </a:pPr>
            <a:r>
              <a:rPr lang="en-US" sz="2400" dirty="0"/>
              <a:t>Charles Schwab &amp; Sons (selected branch offices)</a:t>
            </a:r>
          </a:p>
          <a:p>
            <a:pPr marL="457200" indent="-457200">
              <a:buFont typeface="Arial" panose="020B0604020202020204" pitchFamily="34" charset="0"/>
              <a:buChar char="•"/>
            </a:pPr>
            <a:r>
              <a:rPr lang="en-US" sz="2400" dirty="0"/>
              <a:t>Fidelity</a:t>
            </a:r>
          </a:p>
          <a:p>
            <a:pPr marL="457200" indent="-457200">
              <a:buFont typeface="Arial" panose="020B0604020202020204" pitchFamily="34" charset="0"/>
              <a:buChar char="•"/>
            </a:pPr>
            <a:r>
              <a:rPr lang="en-US" sz="2400" dirty="0"/>
              <a:t>Vanguard</a:t>
            </a:r>
          </a:p>
          <a:p>
            <a:pPr marL="457200" indent="-457200">
              <a:buFont typeface="Arial" panose="020B0604020202020204" pitchFamily="34" charset="0"/>
              <a:buChar char="•"/>
            </a:pPr>
            <a:r>
              <a:rPr lang="en-US" sz="2400" dirty="0"/>
              <a:t>Edward Jones (local franchised branches)</a:t>
            </a:r>
          </a:p>
          <a:p>
            <a:pPr marL="457200" indent="-457200">
              <a:buFont typeface="Arial" panose="020B0604020202020204" pitchFamily="34" charset="0"/>
              <a:buChar char="•"/>
            </a:pPr>
            <a:r>
              <a:rPr lang="en-US" sz="2400" dirty="0" err="1"/>
              <a:t>Robinhood</a:t>
            </a:r>
            <a:r>
              <a:rPr lang="en-US" sz="2400" dirty="0"/>
              <a:t> (online only)</a:t>
            </a:r>
          </a:p>
        </p:txBody>
      </p:sp>
    </p:spTree>
    <p:extLst>
      <p:ext uri="{BB962C8B-B14F-4D97-AF65-F5344CB8AC3E}">
        <p14:creationId xmlns:p14="http://schemas.microsoft.com/office/powerpoint/2010/main" val="2329684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0921" y="196005"/>
            <a:ext cx="8437053" cy="707886"/>
          </a:xfrm>
          <a:prstGeom prst="rect">
            <a:avLst/>
          </a:prstGeom>
          <a:noFill/>
        </p:spPr>
        <p:txBody>
          <a:bodyPr wrap="none" rtlCol="0">
            <a:spAutoFit/>
          </a:bodyPr>
          <a:lstStyle/>
          <a:p>
            <a:r>
              <a:rPr lang="en-US" sz="4000" b="1" dirty="0"/>
              <a:t>Savings Models (Retirement Programs)</a:t>
            </a:r>
          </a:p>
        </p:txBody>
      </p:sp>
      <p:sp>
        <p:nvSpPr>
          <p:cNvPr id="3" name="TextBox 2"/>
          <p:cNvSpPr txBox="1"/>
          <p:nvPr/>
        </p:nvSpPr>
        <p:spPr>
          <a:xfrm>
            <a:off x="415119" y="1465014"/>
            <a:ext cx="10864673" cy="3257174"/>
          </a:xfrm>
          <a:prstGeom prst="rect">
            <a:avLst/>
          </a:prstGeom>
          <a:noFill/>
        </p:spPr>
        <p:txBody>
          <a:bodyPr wrap="square" rtlCol="0">
            <a:spAutoFit/>
          </a:bodyPr>
          <a:lstStyle/>
          <a:p>
            <a:pPr>
              <a:lnSpc>
                <a:spcPct val="150000"/>
              </a:lnSpc>
            </a:pPr>
            <a:r>
              <a:rPr lang="en-US" sz="2800" b="1" baseline="30000" dirty="0"/>
              <a:t>*</a:t>
            </a:r>
            <a:r>
              <a:rPr lang="en-US" sz="2800" b="1" dirty="0"/>
              <a:t>401k</a:t>
            </a:r>
            <a:r>
              <a:rPr lang="en-US" sz="2800" dirty="0"/>
              <a:t> – typical corporate retirement program </a:t>
            </a:r>
          </a:p>
          <a:p>
            <a:pPr>
              <a:lnSpc>
                <a:spcPct val="150000"/>
              </a:lnSpc>
            </a:pPr>
            <a:r>
              <a:rPr lang="en-US" sz="2800" b="1" baseline="30000" dirty="0"/>
              <a:t>*</a:t>
            </a:r>
            <a:r>
              <a:rPr lang="en-US" sz="2800" b="1" dirty="0"/>
              <a:t>403B</a:t>
            </a:r>
            <a:r>
              <a:rPr lang="en-US" sz="2800" dirty="0"/>
              <a:t> – voluntary educational retirement program</a:t>
            </a:r>
          </a:p>
          <a:p>
            <a:pPr>
              <a:lnSpc>
                <a:spcPct val="150000"/>
              </a:lnSpc>
            </a:pPr>
            <a:r>
              <a:rPr lang="en-US" sz="2800" b="1" baseline="30000" dirty="0"/>
              <a:t>*</a:t>
            </a:r>
            <a:r>
              <a:rPr lang="en-US" sz="2800" b="1" dirty="0"/>
              <a:t>457B </a:t>
            </a:r>
            <a:r>
              <a:rPr lang="en-US" sz="2800" dirty="0"/>
              <a:t>– deferred compensation program</a:t>
            </a:r>
          </a:p>
          <a:p>
            <a:pPr>
              <a:lnSpc>
                <a:spcPct val="150000"/>
              </a:lnSpc>
            </a:pPr>
            <a:r>
              <a:rPr lang="en-US" sz="2800" b="1" baseline="30000" dirty="0"/>
              <a:t>*</a:t>
            </a:r>
            <a:r>
              <a:rPr lang="en-US" sz="2800" b="1" dirty="0"/>
              <a:t>Traditional IRA</a:t>
            </a:r>
            <a:r>
              <a:rPr lang="en-US" sz="2800" dirty="0"/>
              <a:t> – personal retirement program</a:t>
            </a:r>
          </a:p>
          <a:p>
            <a:pPr>
              <a:lnSpc>
                <a:spcPct val="150000"/>
              </a:lnSpc>
            </a:pPr>
            <a:r>
              <a:rPr lang="en-US" sz="2800" b="1" dirty="0"/>
              <a:t>Roth IRA </a:t>
            </a:r>
            <a:r>
              <a:rPr lang="en-US" sz="2800" dirty="0"/>
              <a:t>– personal retirement program (post-tax $, tax free withdrawal)</a:t>
            </a:r>
          </a:p>
        </p:txBody>
      </p:sp>
      <p:sp>
        <p:nvSpPr>
          <p:cNvPr id="5" name="TextBox 4"/>
          <p:cNvSpPr txBox="1"/>
          <p:nvPr/>
        </p:nvSpPr>
        <p:spPr>
          <a:xfrm>
            <a:off x="415119" y="5920966"/>
            <a:ext cx="7295330" cy="523220"/>
          </a:xfrm>
          <a:prstGeom prst="rect">
            <a:avLst/>
          </a:prstGeom>
          <a:noFill/>
        </p:spPr>
        <p:txBody>
          <a:bodyPr wrap="none" rtlCol="0">
            <a:spAutoFit/>
          </a:bodyPr>
          <a:lstStyle/>
          <a:p>
            <a:r>
              <a:rPr lang="en-US" sz="2800" baseline="30000" dirty="0"/>
              <a:t>*</a:t>
            </a:r>
            <a:r>
              <a:rPr lang="en-US" sz="2800" dirty="0"/>
              <a:t>pretax $, taxed on withdrawal as earned income</a:t>
            </a:r>
            <a:endParaRPr lang="en-US" sz="2800" baseline="30000" dirty="0"/>
          </a:p>
        </p:txBody>
      </p:sp>
    </p:spTree>
    <p:extLst>
      <p:ext uri="{BB962C8B-B14F-4D97-AF65-F5344CB8AC3E}">
        <p14:creationId xmlns:p14="http://schemas.microsoft.com/office/powerpoint/2010/main" val="2325066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B4BD2-339F-4464-B567-D77C329A7C3E}"/>
              </a:ext>
            </a:extLst>
          </p:cNvPr>
          <p:cNvSpPr txBox="1"/>
          <p:nvPr/>
        </p:nvSpPr>
        <p:spPr>
          <a:xfrm>
            <a:off x="1691971" y="281125"/>
            <a:ext cx="7205947" cy="523220"/>
          </a:xfrm>
          <a:prstGeom prst="rect">
            <a:avLst/>
          </a:prstGeom>
          <a:noFill/>
        </p:spPr>
        <p:txBody>
          <a:bodyPr wrap="none" rtlCol="0">
            <a:spAutoFit/>
          </a:bodyPr>
          <a:lstStyle/>
          <a:p>
            <a:r>
              <a:rPr lang="en-US" sz="2800" b="1" dirty="0"/>
              <a:t>Long Term Stock Market Return is 10% per Year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213" y="804345"/>
            <a:ext cx="7998657" cy="57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809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881" y="879733"/>
            <a:ext cx="10589457" cy="5294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240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6272" y="224767"/>
            <a:ext cx="8651664" cy="707886"/>
          </a:xfrm>
          <a:prstGeom prst="rect">
            <a:avLst/>
          </a:prstGeom>
          <a:noFill/>
        </p:spPr>
        <p:txBody>
          <a:bodyPr wrap="none" rtlCol="0">
            <a:spAutoFit/>
          </a:bodyPr>
          <a:lstStyle/>
          <a:p>
            <a:r>
              <a:rPr lang="en-US" sz="4000" b="1" dirty="0"/>
              <a:t>Retirement and Personal Savings Model</a:t>
            </a:r>
          </a:p>
        </p:txBody>
      </p:sp>
      <p:sp>
        <p:nvSpPr>
          <p:cNvPr id="4" name="TextBox 3">
            <a:extLst>
              <a:ext uri="{FF2B5EF4-FFF2-40B4-BE49-F238E27FC236}">
                <a16:creationId xmlns:a16="http://schemas.microsoft.com/office/drawing/2014/main" id="{5BA44CD2-6123-44DA-97F5-0985DC0D4A5E}"/>
              </a:ext>
            </a:extLst>
          </p:cNvPr>
          <p:cNvSpPr txBox="1"/>
          <p:nvPr/>
        </p:nvSpPr>
        <p:spPr>
          <a:xfrm>
            <a:off x="1195056" y="1631199"/>
            <a:ext cx="4344459" cy="2499467"/>
          </a:xfrm>
          <a:prstGeom prst="rect">
            <a:avLst/>
          </a:prstGeom>
          <a:noFill/>
        </p:spPr>
        <p:txBody>
          <a:bodyPr wrap="none" rtlCol="0">
            <a:spAutoFit/>
          </a:bodyPr>
          <a:lstStyle/>
          <a:p>
            <a:pPr>
              <a:lnSpc>
                <a:spcPct val="150000"/>
              </a:lnSpc>
            </a:pPr>
            <a:r>
              <a:rPr lang="en-US" sz="3600" dirty="0" err="1"/>
              <a:t>V</a:t>
            </a:r>
            <a:r>
              <a:rPr lang="en-US" sz="3600" baseline="30000" dirty="0" err="1"/>
              <a:t>t+dt</a:t>
            </a:r>
            <a:r>
              <a:rPr lang="en-US" sz="3600" dirty="0"/>
              <a:t> = </a:t>
            </a:r>
            <a:r>
              <a:rPr lang="en-US" sz="3600" dirty="0" err="1"/>
              <a:t>V</a:t>
            </a:r>
            <a:r>
              <a:rPr lang="en-US" sz="3600" baseline="30000" dirty="0" err="1"/>
              <a:t>t</a:t>
            </a:r>
            <a:r>
              <a:rPr lang="en-US" sz="3600" dirty="0"/>
              <a:t> + </a:t>
            </a:r>
            <a:r>
              <a:rPr lang="en-US" sz="3600" dirty="0" smtClean="0"/>
              <a:t>(I*</a:t>
            </a:r>
            <a:r>
              <a:rPr lang="en-US" sz="3600" dirty="0" err="1" smtClean="0"/>
              <a:t>V</a:t>
            </a:r>
            <a:r>
              <a:rPr lang="en-US" sz="3600" baseline="30000" dirty="0" err="1" smtClean="0"/>
              <a:t>t</a:t>
            </a:r>
            <a:r>
              <a:rPr lang="en-US" sz="3600" dirty="0" smtClean="0"/>
              <a:t> + S) </a:t>
            </a:r>
            <a:r>
              <a:rPr lang="en-US" sz="3600" dirty="0" err="1" smtClean="0"/>
              <a:t>dt</a:t>
            </a:r>
            <a:endParaRPr lang="en-US" sz="3600" dirty="0" smtClean="0"/>
          </a:p>
          <a:p>
            <a:pPr>
              <a:lnSpc>
                <a:spcPct val="150000"/>
              </a:lnSpc>
            </a:pPr>
            <a:r>
              <a:rPr lang="en-US" sz="3600" dirty="0" smtClean="0"/>
              <a:t>Assuming </a:t>
            </a:r>
            <a:r>
              <a:rPr lang="en-US" sz="3600" dirty="0" err="1" smtClean="0"/>
              <a:t>dt</a:t>
            </a:r>
            <a:r>
              <a:rPr lang="en-US" sz="3600" dirty="0" smtClean="0"/>
              <a:t> = 1 year,</a:t>
            </a:r>
          </a:p>
          <a:p>
            <a:pPr>
              <a:lnSpc>
                <a:spcPct val="150000"/>
              </a:lnSpc>
            </a:pPr>
            <a:r>
              <a:rPr lang="en-US" sz="3600" dirty="0" err="1" smtClean="0"/>
              <a:t>V</a:t>
            </a:r>
            <a:r>
              <a:rPr lang="en-US" sz="3600" baseline="30000" dirty="0" err="1" smtClean="0"/>
              <a:t>t+dt</a:t>
            </a:r>
            <a:r>
              <a:rPr lang="en-US" sz="3600" dirty="0" smtClean="0"/>
              <a:t> = (1+I) </a:t>
            </a:r>
            <a:r>
              <a:rPr lang="en-US" sz="3600" dirty="0" err="1" smtClean="0"/>
              <a:t>V</a:t>
            </a:r>
            <a:r>
              <a:rPr lang="en-US" sz="3600" baseline="30000" dirty="0" err="1" smtClean="0"/>
              <a:t>t</a:t>
            </a:r>
            <a:r>
              <a:rPr lang="en-US" sz="3600" dirty="0" smtClean="0"/>
              <a:t> + S</a:t>
            </a:r>
            <a:endParaRPr lang="en-US" sz="3600" dirty="0"/>
          </a:p>
        </p:txBody>
      </p:sp>
      <p:sp>
        <p:nvSpPr>
          <p:cNvPr id="6" name="TextBox 5">
            <a:extLst>
              <a:ext uri="{FF2B5EF4-FFF2-40B4-BE49-F238E27FC236}">
                <a16:creationId xmlns:a16="http://schemas.microsoft.com/office/drawing/2014/main" id="{39EF3CCD-5FC5-4B89-9768-72ED38EB0452}"/>
              </a:ext>
            </a:extLst>
          </p:cNvPr>
          <p:cNvSpPr txBox="1"/>
          <p:nvPr/>
        </p:nvSpPr>
        <p:spPr>
          <a:xfrm>
            <a:off x="1018198" y="4304411"/>
            <a:ext cx="5003229" cy="2246769"/>
          </a:xfrm>
          <a:prstGeom prst="rect">
            <a:avLst/>
          </a:prstGeom>
          <a:noFill/>
        </p:spPr>
        <p:txBody>
          <a:bodyPr wrap="none" rtlCol="0">
            <a:spAutoFit/>
          </a:bodyPr>
          <a:lstStyle/>
          <a:p>
            <a:r>
              <a:rPr lang="en-US" sz="2800" dirty="0"/>
              <a:t>Where</a:t>
            </a:r>
          </a:p>
          <a:p>
            <a:r>
              <a:rPr lang="en-US" sz="2800" dirty="0"/>
              <a:t>V = value, </a:t>
            </a:r>
            <a:r>
              <a:rPr lang="en-US" sz="2800" dirty="0" smtClean="0"/>
              <a:t>$</a:t>
            </a:r>
          </a:p>
          <a:p>
            <a:r>
              <a:rPr lang="en-US" sz="2800" dirty="0" smtClean="0"/>
              <a:t>I = annual interest (decimal rate)</a:t>
            </a:r>
            <a:endParaRPr lang="en-US" sz="2800" dirty="0"/>
          </a:p>
          <a:p>
            <a:r>
              <a:rPr lang="en-US" sz="2800" dirty="0"/>
              <a:t>S</a:t>
            </a:r>
            <a:r>
              <a:rPr lang="en-US" sz="2800" dirty="0" smtClean="0"/>
              <a:t> </a:t>
            </a:r>
            <a:r>
              <a:rPr lang="en-US" sz="2800" dirty="0"/>
              <a:t>= </a:t>
            </a:r>
            <a:r>
              <a:rPr lang="en-US" sz="2800" dirty="0" smtClean="0"/>
              <a:t>annual savings, </a:t>
            </a:r>
            <a:r>
              <a:rPr lang="en-US" sz="2800" dirty="0"/>
              <a:t>$</a:t>
            </a:r>
          </a:p>
          <a:p>
            <a:r>
              <a:rPr lang="en-US" sz="2800" dirty="0" err="1"/>
              <a:t>d</a:t>
            </a:r>
            <a:r>
              <a:rPr lang="en-US" sz="2800" dirty="0" err="1" smtClean="0"/>
              <a:t>t</a:t>
            </a:r>
            <a:r>
              <a:rPr lang="en-US" sz="2800" dirty="0" smtClean="0"/>
              <a:t> = assume one year</a:t>
            </a:r>
            <a:endParaRPr lang="en-US" sz="2800" dirty="0"/>
          </a:p>
        </p:txBody>
      </p:sp>
      <p:sp>
        <p:nvSpPr>
          <p:cNvPr id="5" name="TextBox 4">
            <a:extLst>
              <a:ext uri="{FF2B5EF4-FFF2-40B4-BE49-F238E27FC236}">
                <a16:creationId xmlns:a16="http://schemas.microsoft.com/office/drawing/2014/main" id="{5BA44CD2-6123-44DA-97F5-0985DC0D4A5E}"/>
              </a:ext>
            </a:extLst>
          </p:cNvPr>
          <p:cNvSpPr txBox="1"/>
          <p:nvPr/>
        </p:nvSpPr>
        <p:spPr>
          <a:xfrm>
            <a:off x="1195056" y="1125745"/>
            <a:ext cx="5506700" cy="646331"/>
          </a:xfrm>
          <a:prstGeom prst="rect">
            <a:avLst/>
          </a:prstGeom>
          <a:noFill/>
        </p:spPr>
        <p:txBody>
          <a:bodyPr wrap="none" rtlCol="0">
            <a:spAutoFit/>
          </a:bodyPr>
          <a:lstStyle/>
          <a:p>
            <a:r>
              <a:rPr lang="en-US" sz="3600" dirty="0" err="1"/>
              <a:t>V</a:t>
            </a:r>
            <a:r>
              <a:rPr lang="en-US" sz="3600" baseline="30000" dirty="0" err="1"/>
              <a:t>t+dt</a:t>
            </a:r>
            <a:r>
              <a:rPr lang="en-US" sz="3600" dirty="0"/>
              <a:t> = </a:t>
            </a:r>
            <a:r>
              <a:rPr lang="en-US" sz="3600" dirty="0" err="1"/>
              <a:t>V</a:t>
            </a:r>
            <a:r>
              <a:rPr lang="en-US" sz="3600" baseline="30000" dirty="0" err="1"/>
              <a:t>t</a:t>
            </a:r>
            <a:r>
              <a:rPr lang="en-US" sz="3600" dirty="0"/>
              <a:t> + (gains – losses) </a:t>
            </a:r>
            <a:r>
              <a:rPr lang="en-US" sz="3600" dirty="0" err="1"/>
              <a:t>dt</a:t>
            </a:r>
            <a:endParaRPr lang="en-US" sz="3600" dirty="0"/>
          </a:p>
        </p:txBody>
      </p:sp>
      <p:sp>
        <p:nvSpPr>
          <p:cNvPr id="2" name="TextBox 1"/>
          <p:cNvSpPr txBox="1"/>
          <p:nvPr/>
        </p:nvSpPr>
        <p:spPr>
          <a:xfrm>
            <a:off x="7227494" y="4904574"/>
            <a:ext cx="4707414" cy="1815882"/>
          </a:xfrm>
          <a:prstGeom prst="rect">
            <a:avLst/>
          </a:prstGeom>
          <a:noFill/>
        </p:spPr>
        <p:txBody>
          <a:bodyPr wrap="square" rtlCol="0">
            <a:spAutoFit/>
          </a:bodyPr>
          <a:lstStyle/>
          <a:p>
            <a:r>
              <a:rPr lang="en-US" sz="2800" b="1" dirty="0" smtClean="0"/>
              <a:t>Note: </a:t>
            </a:r>
            <a:r>
              <a:rPr lang="en-US" sz="2800" dirty="0" smtClean="0"/>
              <a:t>Losses = $0 for projection models. There may actually be annual losses in bad market times.</a:t>
            </a:r>
          </a:p>
        </p:txBody>
      </p:sp>
    </p:spTree>
    <p:extLst>
      <p:ext uri="{BB962C8B-B14F-4D97-AF65-F5344CB8AC3E}">
        <p14:creationId xmlns:p14="http://schemas.microsoft.com/office/powerpoint/2010/main" val="250833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9043" y="235468"/>
            <a:ext cx="8228278" cy="707886"/>
          </a:xfrm>
          <a:prstGeom prst="rect">
            <a:avLst/>
          </a:prstGeom>
          <a:noFill/>
        </p:spPr>
        <p:txBody>
          <a:bodyPr wrap="none" rtlCol="0">
            <a:spAutoFit/>
          </a:bodyPr>
          <a:lstStyle/>
          <a:p>
            <a:r>
              <a:rPr lang="en-US" sz="4000" b="1" dirty="0"/>
              <a:t>The Value of Money Grows Over Time</a:t>
            </a:r>
          </a:p>
        </p:txBody>
      </p:sp>
      <p:sp>
        <p:nvSpPr>
          <p:cNvPr id="3" name="TextBox 2"/>
          <p:cNvSpPr txBox="1"/>
          <p:nvPr/>
        </p:nvSpPr>
        <p:spPr>
          <a:xfrm>
            <a:off x="787174" y="1474796"/>
            <a:ext cx="10503674" cy="954107"/>
          </a:xfrm>
          <a:prstGeom prst="rect">
            <a:avLst/>
          </a:prstGeom>
          <a:noFill/>
        </p:spPr>
        <p:txBody>
          <a:bodyPr wrap="square" rtlCol="0">
            <a:spAutoFit/>
          </a:bodyPr>
          <a:lstStyle/>
          <a:p>
            <a:r>
              <a:rPr lang="en-US" sz="2800" dirty="0"/>
              <a:t>If $1,000 is invested for 1 year at an interest rate of 5%, what is the value of the investment at the end of a year?</a:t>
            </a:r>
          </a:p>
        </p:txBody>
      </p:sp>
      <p:sp>
        <p:nvSpPr>
          <p:cNvPr id="5" name="TextBox 4"/>
          <p:cNvSpPr txBox="1"/>
          <p:nvPr/>
        </p:nvSpPr>
        <p:spPr>
          <a:xfrm>
            <a:off x="916979" y="2741586"/>
            <a:ext cx="5076903" cy="1384995"/>
          </a:xfrm>
          <a:prstGeom prst="rect">
            <a:avLst/>
          </a:prstGeom>
          <a:noFill/>
        </p:spPr>
        <p:txBody>
          <a:bodyPr wrap="none" rtlCol="0">
            <a:spAutoFit/>
          </a:bodyPr>
          <a:lstStyle/>
          <a:p>
            <a:r>
              <a:rPr lang="en-US" sz="2800" dirty="0"/>
              <a:t>Year 1 - $1,000 * (1+.05) = $1,050</a:t>
            </a:r>
          </a:p>
          <a:p>
            <a:r>
              <a:rPr lang="en-US" sz="2800" dirty="0"/>
              <a:t>Year 2 - $1,050 * (1+.05) = $1,103</a:t>
            </a:r>
          </a:p>
          <a:p>
            <a:r>
              <a:rPr lang="en-US" sz="2800" dirty="0"/>
              <a:t>Year 3 - $1,103 * (1+.05) = $1,158</a:t>
            </a:r>
          </a:p>
        </p:txBody>
      </p:sp>
      <p:sp>
        <p:nvSpPr>
          <p:cNvPr id="4" name="Left Brace 3"/>
          <p:cNvSpPr/>
          <p:nvPr/>
        </p:nvSpPr>
        <p:spPr>
          <a:xfrm rot="16200000">
            <a:off x="3890867" y="3945045"/>
            <a:ext cx="271604" cy="92798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448601" y="4784755"/>
            <a:ext cx="3629327" cy="523220"/>
          </a:xfrm>
          <a:prstGeom prst="rect">
            <a:avLst/>
          </a:prstGeom>
          <a:noFill/>
        </p:spPr>
        <p:txBody>
          <a:bodyPr wrap="none" rtlCol="0">
            <a:spAutoFit/>
          </a:bodyPr>
          <a:lstStyle/>
          <a:p>
            <a:r>
              <a:rPr lang="en-US" sz="2800" dirty="0">
                <a:solidFill>
                  <a:srgbClr val="FF0000"/>
                </a:solidFill>
              </a:rPr>
              <a:t>Increase due to interest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967" y="2661247"/>
            <a:ext cx="45847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3207" y="5893806"/>
            <a:ext cx="7496283" cy="523220"/>
          </a:xfrm>
          <a:prstGeom prst="rect">
            <a:avLst/>
          </a:prstGeom>
          <a:noFill/>
        </p:spPr>
        <p:txBody>
          <a:bodyPr wrap="none" rtlCol="0">
            <a:spAutoFit/>
          </a:bodyPr>
          <a:lstStyle/>
          <a:p>
            <a:r>
              <a:rPr lang="en-US" sz="2800" b="1" i="1" dirty="0"/>
              <a:t>Time is your best friend for wealth accumulation!</a:t>
            </a:r>
          </a:p>
        </p:txBody>
      </p:sp>
    </p:spTree>
    <p:extLst>
      <p:ext uri="{BB962C8B-B14F-4D97-AF65-F5344CB8AC3E}">
        <p14:creationId xmlns:p14="http://schemas.microsoft.com/office/powerpoint/2010/main" val="233389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32B365-BA81-4806-AE7C-33994B646789}"/>
              </a:ext>
            </a:extLst>
          </p:cNvPr>
          <p:cNvSpPr txBox="1"/>
          <p:nvPr/>
        </p:nvSpPr>
        <p:spPr>
          <a:xfrm>
            <a:off x="952107" y="270669"/>
            <a:ext cx="10426046" cy="954107"/>
          </a:xfrm>
          <a:prstGeom prst="rect">
            <a:avLst/>
          </a:prstGeom>
          <a:noFill/>
        </p:spPr>
        <p:txBody>
          <a:bodyPr wrap="square" rtlCol="0">
            <a:spAutoFit/>
          </a:bodyPr>
          <a:lstStyle/>
          <a:p>
            <a:r>
              <a:rPr lang="en-US" sz="2800" dirty="0"/>
              <a:t>A 23 year old has $50,000 initial salary, annual raise of 3%, savings rate of </a:t>
            </a:r>
            <a:r>
              <a:rPr lang="en-US" sz="2800" dirty="0" smtClean="0"/>
              <a:t>15</a:t>
            </a:r>
            <a:r>
              <a:rPr lang="en-US" sz="2800" dirty="0"/>
              <a:t>%, 43 </a:t>
            </a:r>
            <a:r>
              <a:rPr lang="en-US" sz="2800" dirty="0" smtClean="0"/>
              <a:t>years (year 2064). Saves $4.1 million @ 8% return</a:t>
            </a:r>
            <a:endParaRPr lang="en-US"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503" y="1520983"/>
            <a:ext cx="8670390" cy="52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545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25790C-931B-485F-B022-C46EE90523D3}"/>
              </a:ext>
            </a:extLst>
          </p:cNvPr>
          <p:cNvSpPr txBox="1"/>
          <p:nvPr/>
        </p:nvSpPr>
        <p:spPr>
          <a:xfrm>
            <a:off x="2312460" y="138747"/>
            <a:ext cx="7564315" cy="646331"/>
          </a:xfrm>
          <a:prstGeom prst="rect">
            <a:avLst/>
          </a:prstGeom>
          <a:noFill/>
        </p:spPr>
        <p:txBody>
          <a:bodyPr wrap="none" rtlCol="0">
            <a:spAutoFit/>
          </a:bodyPr>
          <a:lstStyle/>
          <a:p>
            <a:r>
              <a:rPr lang="en-US" sz="3600" b="1" dirty="0"/>
              <a:t>Impact of Delaying Retirement Savings</a:t>
            </a:r>
          </a:p>
        </p:txBody>
      </p:sp>
      <p:sp>
        <p:nvSpPr>
          <p:cNvPr id="4" name="TextBox 3"/>
          <p:cNvSpPr txBox="1"/>
          <p:nvPr/>
        </p:nvSpPr>
        <p:spPr>
          <a:xfrm>
            <a:off x="8536886" y="1521087"/>
            <a:ext cx="3387402" cy="1384995"/>
          </a:xfrm>
          <a:prstGeom prst="rect">
            <a:avLst/>
          </a:prstGeom>
          <a:noFill/>
        </p:spPr>
        <p:txBody>
          <a:bodyPr wrap="none" rtlCol="0">
            <a:spAutoFit/>
          </a:bodyPr>
          <a:lstStyle/>
          <a:p>
            <a:r>
              <a:rPr lang="en-US" sz="2800" dirty="0" smtClean="0"/>
              <a:t>Delay saving until 40</a:t>
            </a:r>
          </a:p>
          <a:p>
            <a:r>
              <a:rPr lang="en-US" sz="2800" dirty="0" smtClean="0"/>
              <a:t>Pull money from 401k</a:t>
            </a:r>
          </a:p>
          <a:p>
            <a:r>
              <a:rPr lang="en-US" sz="2800" dirty="0" smtClean="0"/>
              <a:t>$1.5 Million @8%</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8" y="1366979"/>
            <a:ext cx="8072377" cy="500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81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183" y="327143"/>
            <a:ext cx="10504479" cy="707886"/>
          </a:xfrm>
          <a:prstGeom prst="rect">
            <a:avLst/>
          </a:prstGeom>
          <a:noFill/>
        </p:spPr>
        <p:txBody>
          <a:bodyPr wrap="none" rtlCol="0">
            <a:spAutoFit/>
          </a:bodyPr>
          <a:lstStyle/>
          <a:p>
            <a:r>
              <a:rPr lang="en-US" sz="4000" b="1" dirty="0" smtClean="0"/>
              <a:t>When Does Investment Income = Annual Salary?</a:t>
            </a:r>
          </a:p>
        </p:txBody>
      </p:sp>
      <p:graphicFrame>
        <p:nvGraphicFramePr>
          <p:cNvPr id="3" name="Table 2"/>
          <p:cNvGraphicFramePr>
            <a:graphicFrameLocks noGrp="1"/>
          </p:cNvGraphicFramePr>
          <p:nvPr>
            <p:extLst>
              <p:ext uri="{D42A27DB-BD31-4B8C-83A1-F6EECF244321}">
                <p14:modId xmlns:p14="http://schemas.microsoft.com/office/powerpoint/2010/main" val="190139495"/>
              </p:ext>
            </p:extLst>
          </p:nvPr>
        </p:nvGraphicFramePr>
        <p:xfrm>
          <a:off x="620483" y="1782670"/>
          <a:ext cx="3516950" cy="2804160"/>
        </p:xfrm>
        <a:graphic>
          <a:graphicData uri="http://schemas.openxmlformats.org/drawingml/2006/table">
            <a:tbl>
              <a:tblPr firstRow="1" bandRow="1">
                <a:tableStyleId>{5C22544A-7EE6-4342-B048-85BDC9FD1C3A}</a:tableStyleId>
              </a:tblPr>
              <a:tblGrid>
                <a:gridCol w="2078273">
                  <a:extLst>
                    <a:ext uri="{9D8B030D-6E8A-4147-A177-3AD203B41FA5}">
                      <a16:colId xmlns:a16="http://schemas.microsoft.com/office/drawing/2014/main" val="20000"/>
                    </a:ext>
                  </a:extLst>
                </a:gridCol>
                <a:gridCol w="1438677">
                  <a:extLst>
                    <a:ext uri="{9D8B030D-6E8A-4147-A177-3AD203B41FA5}">
                      <a16:colId xmlns:a16="http://schemas.microsoft.com/office/drawing/2014/main" val="20001"/>
                    </a:ext>
                  </a:extLst>
                </a:gridCol>
              </a:tblGrid>
              <a:tr h="370840">
                <a:tc>
                  <a:txBody>
                    <a:bodyPr/>
                    <a:lstStyle/>
                    <a:p>
                      <a:pPr algn="ctr"/>
                      <a:r>
                        <a:rPr lang="en-US" sz="3200" dirty="0" smtClean="0"/>
                        <a:t>Annual</a:t>
                      </a:r>
                      <a:r>
                        <a:rPr lang="en-US" sz="3200" baseline="0" dirty="0" smtClean="0"/>
                        <a:t> Return</a:t>
                      </a:r>
                      <a:endParaRPr lang="en-US" sz="3200" dirty="0"/>
                    </a:p>
                  </a:txBody>
                  <a:tcPr/>
                </a:tc>
                <a:tc>
                  <a:txBody>
                    <a:bodyPr/>
                    <a:lstStyle/>
                    <a:p>
                      <a:pPr algn="ctr"/>
                      <a:r>
                        <a:rPr lang="en-US" sz="3200" dirty="0" smtClean="0"/>
                        <a:t>Age</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8</a:t>
                      </a:r>
                      <a:endParaRPr lang="en-US" sz="3200" dirty="0"/>
                    </a:p>
                  </a:txBody>
                  <a:tcPr/>
                </a:tc>
                <a:tc>
                  <a:txBody>
                    <a:bodyPr/>
                    <a:lstStyle/>
                    <a:p>
                      <a:pPr algn="ctr"/>
                      <a:r>
                        <a:rPr lang="en-US" sz="3200" dirty="0" smtClean="0"/>
                        <a:t>54</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10</a:t>
                      </a:r>
                      <a:endParaRPr lang="en-US" sz="3200" dirty="0"/>
                    </a:p>
                  </a:txBody>
                  <a:tcPr/>
                </a:tc>
                <a:tc>
                  <a:txBody>
                    <a:bodyPr/>
                    <a:lstStyle/>
                    <a:p>
                      <a:pPr algn="ctr"/>
                      <a:r>
                        <a:rPr lang="en-US" sz="3200" dirty="0" smtClean="0"/>
                        <a:t>47</a:t>
                      </a: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12</a:t>
                      </a:r>
                      <a:endParaRPr lang="en-US" sz="3200" dirty="0"/>
                    </a:p>
                  </a:txBody>
                  <a:tcPr/>
                </a:tc>
                <a:tc>
                  <a:txBody>
                    <a:bodyPr/>
                    <a:lstStyle/>
                    <a:p>
                      <a:pPr algn="ctr"/>
                      <a:r>
                        <a:rPr lang="en-US" sz="3200" dirty="0" smtClean="0"/>
                        <a:t>42</a:t>
                      </a:r>
                      <a:endParaRPr lang="en-US" sz="3200"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5178583" y="1611517"/>
            <a:ext cx="5984341" cy="3970318"/>
          </a:xfrm>
          <a:prstGeom prst="rect">
            <a:avLst/>
          </a:prstGeom>
          <a:noFill/>
        </p:spPr>
        <p:txBody>
          <a:bodyPr wrap="square" rtlCol="0">
            <a:spAutoFit/>
          </a:bodyPr>
          <a:lstStyle/>
          <a:p>
            <a:r>
              <a:rPr lang="en-US" sz="3600" dirty="0" smtClean="0"/>
              <a:t>It is possible to reach a point where your annual income from investments exceeds your annual income for your job!</a:t>
            </a:r>
          </a:p>
          <a:p>
            <a:endParaRPr lang="en-US" sz="3600" dirty="0" smtClean="0"/>
          </a:p>
          <a:p>
            <a:r>
              <a:rPr lang="en-US" sz="3600" dirty="0" smtClean="0"/>
              <a:t>Two incomes are better than one!</a:t>
            </a:r>
          </a:p>
        </p:txBody>
      </p:sp>
    </p:spTree>
    <p:extLst>
      <p:ext uri="{BB962C8B-B14F-4D97-AF65-F5344CB8AC3E}">
        <p14:creationId xmlns:p14="http://schemas.microsoft.com/office/powerpoint/2010/main" val="337157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11DDE-926A-412D-9ABA-2BE0A785C8B2}"/>
              </a:ext>
            </a:extLst>
          </p:cNvPr>
          <p:cNvSpPr txBox="1"/>
          <p:nvPr/>
        </p:nvSpPr>
        <p:spPr>
          <a:xfrm>
            <a:off x="2686920" y="160536"/>
            <a:ext cx="6830140" cy="707886"/>
          </a:xfrm>
          <a:prstGeom prst="rect">
            <a:avLst/>
          </a:prstGeom>
          <a:noFill/>
        </p:spPr>
        <p:txBody>
          <a:bodyPr wrap="none" rtlCol="0">
            <a:spAutoFit/>
          </a:bodyPr>
          <a:lstStyle/>
          <a:p>
            <a:r>
              <a:rPr lang="en-US" sz="4000" b="1" dirty="0"/>
              <a:t>Cost of Daily </a:t>
            </a:r>
            <a:r>
              <a:rPr lang="en-US" sz="4000" b="1" dirty="0" smtClean="0"/>
              <a:t>Habits (Starbucks)</a:t>
            </a:r>
            <a:endParaRPr lang="en-US" sz="4000" b="1" dirty="0"/>
          </a:p>
        </p:txBody>
      </p:sp>
      <p:sp>
        <p:nvSpPr>
          <p:cNvPr id="3" name="TextBox 2"/>
          <p:cNvSpPr txBox="1"/>
          <p:nvPr/>
        </p:nvSpPr>
        <p:spPr>
          <a:xfrm>
            <a:off x="669956" y="995170"/>
            <a:ext cx="7442550" cy="523220"/>
          </a:xfrm>
          <a:prstGeom prst="rect">
            <a:avLst/>
          </a:prstGeom>
          <a:noFill/>
        </p:spPr>
        <p:txBody>
          <a:bodyPr wrap="none" rtlCol="0">
            <a:spAutoFit/>
          </a:bodyPr>
          <a:lstStyle/>
          <a:p>
            <a:r>
              <a:rPr lang="en-US" sz="2800" dirty="0" smtClean="0"/>
              <a:t>1 Starbucks coffee 5 days/week each year ($7.00)</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64" y="1693571"/>
            <a:ext cx="8184333" cy="491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6094" y="1518390"/>
            <a:ext cx="3429000"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94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11DDE-926A-412D-9ABA-2BE0A785C8B2}"/>
              </a:ext>
            </a:extLst>
          </p:cNvPr>
          <p:cNvSpPr txBox="1"/>
          <p:nvPr/>
        </p:nvSpPr>
        <p:spPr>
          <a:xfrm>
            <a:off x="1421904" y="167211"/>
            <a:ext cx="9098901" cy="707886"/>
          </a:xfrm>
          <a:prstGeom prst="rect">
            <a:avLst/>
          </a:prstGeom>
          <a:noFill/>
        </p:spPr>
        <p:txBody>
          <a:bodyPr wrap="none" rtlCol="0">
            <a:spAutoFit/>
          </a:bodyPr>
          <a:lstStyle/>
          <a:p>
            <a:r>
              <a:rPr lang="en-US" sz="4000" b="1" dirty="0" smtClean="0"/>
              <a:t>$10 Lunch Costs $1 million in Retirement</a:t>
            </a:r>
            <a:endParaRPr lang="en-US" sz="4000" b="1" dirty="0"/>
          </a:p>
        </p:txBody>
      </p:sp>
      <p:sp>
        <p:nvSpPr>
          <p:cNvPr id="3" name="TextBox 2"/>
          <p:cNvSpPr txBox="1"/>
          <p:nvPr/>
        </p:nvSpPr>
        <p:spPr>
          <a:xfrm>
            <a:off x="669956" y="890612"/>
            <a:ext cx="6721007" cy="523220"/>
          </a:xfrm>
          <a:prstGeom prst="rect">
            <a:avLst/>
          </a:prstGeom>
          <a:noFill/>
        </p:spPr>
        <p:txBody>
          <a:bodyPr wrap="none" rtlCol="0">
            <a:spAutoFit/>
          </a:bodyPr>
          <a:lstStyle/>
          <a:p>
            <a:r>
              <a:rPr lang="en-US" sz="2800" dirty="0" smtClean="0"/>
              <a:t>1 AU Lunch 5 days/week each year ($10.00)</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5" y="1602006"/>
            <a:ext cx="8464773" cy="5079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4577" y="1241645"/>
            <a:ext cx="3466063" cy="2289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7327" y="3920150"/>
            <a:ext cx="3314685" cy="2489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38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54FADA-06E9-4138-AB34-C2FB9F6C1DDA}"/>
              </a:ext>
            </a:extLst>
          </p:cNvPr>
          <p:cNvSpPr txBox="1"/>
          <p:nvPr/>
        </p:nvSpPr>
        <p:spPr>
          <a:xfrm>
            <a:off x="3481385" y="263858"/>
            <a:ext cx="4021422" cy="707886"/>
          </a:xfrm>
          <a:prstGeom prst="rect">
            <a:avLst/>
          </a:prstGeom>
          <a:noFill/>
        </p:spPr>
        <p:txBody>
          <a:bodyPr wrap="none" rtlCol="0">
            <a:spAutoFit/>
          </a:bodyPr>
          <a:lstStyle/>
          <a:p>
            <a:r>
              <a:rPr lang="en-US" sz="4000" b="1" dirty="0"/>
              <a:t>Borrowing Money</a:t>
            </a:r>
          </a:p>
        </p:txBody>
      </p:sp>
      <p:sp>
        <p:nvSpPr>
          <p:cNvPr id="3" name="TextBox 2"/>
          <p:cNvSpPr txBox="1"/>
          <p:nvPr/>
        </p:nvSpPr>
        <p:spPr>
          <a:xfrm>
            <a:off x="841972" y="1502875"/>
            <a:ext cx="10407593" cy="523220"/>
          </a:xfrm>
          <a:prstGeom prst="rect">
            <a:avLst/>
          </a:prstGeom>
          <a:noFill/>
        </p:spPr>
        <p:txBody>
          <a:bodyPr wrap="none" rtlCol="0">
            <a:spAutoFit/>
          </a:bodyPr>
          <a:lstStyle/>
          <a:p>
            <a:r>
              <a:rPr lang="en-US" sz="2800" dirty="0" smtClean="0"/>
              <a:t>The PMP Function in Excel can be used to compute monthly payments</a:t>
            </a:r>
          </a:p>
        </p:txBody>
      </p:sp>
      <p:sp>
        <p:nvSpPr>
          <p:cNvPr id="4" name="TextBox 3"/>
          <p:cNvSpPr txBox="1"/>
          <p:nvPr/>
        </p:nvSpPr>
        <p:spPr>
          <a:xfrm>
            <a:off x="1128495" y="2427269"/>
            <a:ext cx="3010119" cy="523220"/>
          </a:xfrm>
          <a:prstGeom prst="rect">
            <a:avLst/>
          </a:prstGeom>
          <a:noFill/>
        </p:spPr>
        <p:txBody>
          <a:bodyPr wrap="none" rtlCol="0">
            <a:spAutoFit/>
          </a:bodyPr>
          <a:lstStyle/>
          <a:p>
            <a:r>
              <a:rPr lang="en-US" sz="2800" dirty="0" smtClean="0"/>
              <a:t>=PMT(</a:t>
            </a:r>
            <a:r>
              <a:rPr lang="en-US" sz="2800" dirty="0" err="1" smtClean="0"/>
              <a:t>rate,nper,pv</a:t>
            </a:r>
            <a:r>
              <a:rPr lang="en-US" sz="2800" dirty="0"/>
              <a:t>)</a:t>
            </a:r>
            <a:endParaRPr lang="en-US" sz="2800" dirty="0" smtClean="0"/>
          </a:p>
        </p:txBody>
      </p:sp>
      <p:sp>
        <p:nvSpPr>
          <p:cNvPr id="5" name="TextBox 4"/>
          <p:cNvSpPr txBox="1"/>
          <p:nvPr/>
        </p:nvSpPr>
        <p:spPr>
          <a:xfrm>
            <a:off x="1167897" y="3404103"/>
            <a:ext cx="5941435" cy="1384995"/>
          </a:xfrm>
          <a:prstGeom prst="rect">
            <a:avLst/>
          </a:prstGeom>
          <a:noFill/>
        </p:spPr>
        <p:txBody>
          <a:bodyPr wrap="none" rtlCol="0">
            <a:spAutoFit/>
          </a:bodyPr>
          <a:lstStyle/>
          <a:p>
            <a:r>
              <a:rPr lang="en-US" sz="2800" dirty="0" smtClean="0"/>
              <a:t>Rate = interest rate per payment period</a:t>
            </a:r>
          </a:p>
          <a:p>
            <a:r>
              <a:rPr lang="en-US" sz="2800" dirty="0" smtClean="0"/>
              <a:t>NPER = number of payment periods</a:t>
            </a:r>
          </a:p>
          <a:p>
            <a:r>
              <a:rPr lang="en-US" sz="2800" dirty="0" smtClean="0"/>
              <a:t>PV = present value of the loan</a:t>
            </a:r>
          </a:p>
        </p:txBody>
      </p:sp>
    </p:spTree>
    <p:extLst>
      <p:ext uri="{BB962C8B-B14F-4D97-AF65-F5344CB8AC3E}">
        <p14:creationId xmlns:p14="http://schemas.microsoft.com/office/powerpoint/2010/main" val="4172521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54FADA-06E9-4138-AB34-C2FB9F6C1DDA}"/>
              </a:ext>
            </a:extLst>
          </p:cNvPr>
          <p:cNvSpPr txBox="1"/>
          <p:nvPr/>
        </p:nvSpPr>
        <p:spPr>
          <a:xfrm>
            <a:off x="3481385" y="263858"/>
            <a:ext cx="4021422" cy="707886"/>
          </a:xfrm>
          <a:prstGeom prst="rect">
            <a:avLst/>
          </a:prstGeom>
          <a:noFill/>
        </p:spPr>
        <p:txBody>
          <a:bodyPr wrap="none" rtlCol="0">
            <a:spAutoFit/>
          </a:bodyPr>
          <a:lstStyle/>
          <a:p>
            <a:r>
              <a:rPr lang="en-US" sz="4000" b="1" dirty="0"/>
              <a:t>Borrowing Money</a:t>
            </a:r>
          </a:p>
        </p:txBody>
      </p:sp>
      <p:sp>
        <p:nvSpPr>
          <p:cNvPr id="4" name="TextBox 3"/>
          <p:cNvSpPr txBox="1"/>
          <p:nvPr/>
        </p:nvSpPr>
        <p:spPr>
          <a:xfrm>
            <a:off x="932507" y="2762247"/>
            <a:ext cx="5202065" cy="523220"/>
          </a:xfrm>
          <a:prstGeom prst="rect">
            <a:avLst/>
          </a:prstGeom>
          <a:noFill/>
        </p:spPr>
        <p:txBody>
          <a:bodyPr wrap="none" rtlCol="0">
            <a:spAutoFit/>
          </a:bodyPr>
          <a:lstStyle/>
          <a:p>
            <a:r>
              <a:rPr lang="en-US" sz="2800" dirty="0" smtClean="0"/>
              <a:t>=PMT(.06/12,72,60000) = $994.37</a:t>
            </a:r>
          </a:p>
        </p:txBody>
      </p:sp>
      <p:sp>
        <p:nvSpPr>
          <p:cNvPr id="6" name="TextBox 5"/>
          <p:cNvSpPr txBox="1"/>
          <p:nvPr/>
        </p:nvSpPr>
        <p:spPr>
          <a:xfrm>
            <a:off x="751437" y="1303699"/>
            <a:ext cx="9820267" cy="954107"/>
          </a:xfrm>
          <a:prstGeom prst="rect">
            <a:avLst/>
          </a:prstGeom>
          <a:noFill/>
        </p:spPr>
        <p:txBody>
          <a:bodyPr wrap="square" rtlCol="0">
            <a:spAutoFit/>
          </a:bodyPr>
          <a:lstStyle/>
          <a:p>
            <a:r>
              <a:rPr lang="en-US" sz="2800" dirty="0" smtClean="0"/>
              <a:t>Example: What is the monthly payment on a $60,000 car financed at 6% over 72 months?</a:t>
            </a:r>
          </a:p>
        </p:txBody>
      </p:sp>
      <p:sp>
        <p:nvSpPr>
          <p:cNvPr id="7" name="TextBox 6"/>
          <p:cNvSpPr txBox="1"/>
          <p:nvPr/>
        </p:nvSpPr>
        <p:spPr>
          <a:xfrm>
            <a:off x="932507" y="4028792"/>
            <a:ext cx="10139881" cy="1384995"/>
          </a:xfrm>
          <a:prstGeom prst="rect">
            <a:avLst/>
          </a:prstGeom>
          <a:noFill/>
        </p:spPr>
        <p:txBody>
          <a:bodyPr wrap="square" rtlCol="0">
            <a:spAutoFit/>
          </a:bodyPr>
          <a:lstStyle/>
          <a:p>
            <a:r>
              <a:rPr lang="en-US" sz="2800" dirty="0" smtClean="0"/>
              <a:t>Note that the annual interest rate of 6% must be converted to monthly interest rate by dividing by 12 months since payments are monthly for 72 months. </a:t>
            </a:r>
          </a:p>
        </p:txBody>
      </p:sp>
    </p:spTree>
    <p:extLst>
      <p:ext uri="{BB962C8B-B14F-4D97-AF65-F5344CB8AC3E}">
        <p14:creationId xmlns:p14="http://schemas.microsoft.com/office/powerpoint/2010/main" val="2818174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1123" y="289711"/>
            <a:ext cx="5224444" cy="707886"/>
          </a:xfrm>
          <a:prstGeom prst="rect">
            <a:avLst/>
          </a:prstGeom>
          <a:noFill/>
        </p:spPr>
        <p:txBody>
          <a:bodyPr wrap="none" rtlCol="0">
            <a:spAutoFit/>
          </a:bodyPr>
          <a:lstStyle/>
          <a:p>
            <a:r>
              <a:rPr lang="en-US" sz="4000" b="1" dirty="0" smtClean="0"/>
              <a:t>Amortization Schedules</a:t>
            </a:r>
          </a:p>
        </p:txBody>
      </p:sp>
      <p:sp>
        <p:nvSpPr>
          <p:cNvPr id="3" name="TextBox 2"/>
          <p:cNvSpPr txBox="1"/>
          <p:nvPr/>
        </p:nvSpPr>
        <p:spPr>
          <a:xfrm>
            <a:off x="452674" y="1276538"/>
            <a:ext cx="11108618" cy="523220"/>
          </a:xfrm>
          <a:prstGeom prst="rect">
            <a:avLst/>
          </a:prstGeom>
          <a:noFill/>
        </p:spPr>
        <p:txBody>
          <a:bodyPr wrap="none" rtlCol="0">
            <a:spAutoFit/>
          </a:bodyPr>
          <a:lstStyle/>
          <a:p>
            <a:r>
              <a:rPr lang="en-US" sz="2800" dirty="0" smtClean="0"/>
              <a:t>Monthly schedule of loan balance, monthly interest and premium payment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282" y="2068999"/>
            <a:ext cx="6908595" cy="426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947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9001" y="235391"/>
            <a:ext cx="6452472" cy="707886"/>
          </a:xfrm>
          <a:prstGeom prst="rect">
            <a:avLst/>
          </a:prstGeom>
          <a:noFill/>
        </p:spPr>
        <p:txBody>
          <a:bodyPr wrap="none" rtlCol="0">
            <a:spAutoFit/>
          </a:bodyPr>
          <a:lstStyle/>
          <a:p>
            <a:r>
              <a:rPr lang="en-US" sz="4000" b="1" dirty="0" smtClean="0"/>
              <a:t>Monthly Mortgage Calculator</a:t>
            </a:r>
          </a:p>
        </p:txBody>
      </p:sp>
      <p:sp>
        <p:nvSpPr>
          <p:cNvPr id="3" name="TextBox 2"/>
          <p:cNvSpPr txBox="1"/>
          <p:nvPr/>
        </p:nvSpPr>
        <p:spPr>
          <a:xfrm>
            <a:off x="510409" y="1080712"/>
            <a:ext cx="4564455" cy="1815882"/>
          </a:xfrm>
          <a:prstGeom prst="rect">
            <a:avLst/>
          </a:prstGeom>
          <a:noFill/>
        </p:spPr>
        <p:txBody>
          <a:bodyPr wrap="none" rtlCol="0">
            <a:spAutoFit/>
          </a:bodyPr>
          <a:lstStyle/>
          <a:p>
            <a:r>
              <a:rPr lang="en-US" sz="2800" dirty="0" smtClean="0"/>
              <a:t>Borrow: $300,000</a:t>
            </a:r>
          </a:p>
          <a:p>
            <a:r>
              <a:rPr lang="en-US" sz="2800" dirty="0" smtClean="0"/>
              <a:t>Annual Interest: 2.875%</a:t>
            </a:r>
          </a:p>
          <a:p>
            <a:r>
              <a:rPr lang="en-US" sz="2800" dirty="0" smtClean="0"/>
              <a:t>Duration of Loan: 180 Months</a:t>
            </a:r>
          </a:p>
          <a:p>
            <a:r>
              <a:rPr lang="en-US" sz="2800" dirty="0" smtClean="0"/>
              <a:t>Monthly Payment: $2,053.76</a:t>
            </a:r>
          </a:p>
        </p:txBody>
      </p:sp>
      <p:sp>
        <p:nvSpPr>
          <p:cNvPr id="4" name="TextBox 3"/>
          <p:cNvSpPr txBox="1"/>
          <p:nvPr/>
        </p:nvSpPr>
        <p:spPr>
          <a:xfrm>
            <a:off x="606582" y="4296738"/>
            <a:ext cx="5235729" cy="461665"/>
          </a:xfrm>
          <a:prstGeom prst="rect">
            <a:avLst/>
          </a:prstGeom>
          <a:noFill/>
        </p:spPr>
        <p:txBody>
          <a:bodyPr wrap="none" rtlCol="0">
            <a:spAutoFit/>
          </a:bodyPr>
          <a:lstStyle/>
          <a:p>
            <a:r>
              <a:rPr lang="en-US" sz="2400" dirty="0" smtClean="0"/>
              <a:t>=PMT(.02875/12,72,300000) = $2053.76</a:t>
            </a:r>
          </a:p>
        </p:txBody>
      </p:sp>
      <p:sp>
        <p:nvSpPr>
          <p:cNvPr id="5" name="TextBox 4"/>
          <p:cNvSpPr txBox="1"/>
          <p:nvPr/>
        </p:nvSpPr>
        <p:spPr>
          <a:xfrm>
            <a:off x="606582" y="3643069"/>
            <a:ext cx="7142789" cy="523220"/>
          </a:xfrm>
          <a:prstGeom prst="rect">
            <a:avLst/>
          </a:prstGeom>
          <a:noFill/>
        </p:spPr>
        <p:txBody>
          <a:bodyPr wrap="none" rtlCol="0">
            <a:spAutoFit/>
          </a:bodyPr>
          <a:lstStyle/>
          <a:p>
            <a:r>
              <a:rPr lang="en-US" sz="2800" b="1" dirty="0" smtClean="0"/>
              <a:t>Step 1: </a:t>
            </a:r>
            <a:r>
              <a:rPr lang="en-US" sz="2800" dirty="0" smtClean="0"/>
              <a:t>Use PMT to compute monthly payments</a:t>
            </a:r>
          </a:p>
        </p:txBody>
      </p:sp>
    </p:spTree>
    <p:extLst>
      <p:ext uri="{BB962C8B-B14F-4D97-AF65-F5344CB8AC3E}">
        <p14:creationId xmlns:p14="http://schemas.microsoft.com/office/powerpoint/2010/main" val="206106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2210" y="371193"/>
            <a:ext cx="3993466" cy="707886"/>
          </a:xfrm>
          <a:prstGeom prst="rect">
            <a:avLst/>
          </a:prstGeom>
          <a:noFill/>
        </p:spPr>
        <p:txBody>
          <a:bodyPr wrap="none" rtlCol="0">
            <a:spAutoFit/>
          </a:bodyPr>
          <a:lstStyle/>
          <a:p>
            <a:r>
              <a:rPr lang="en-US" sz="4000" b="1" dirty="0" smtClean="0"/>
              <a:t>Monthly Payment</a:t>
            </a:r>
          </a:p>
        </p:txBody>
      </p:sp>
      <p:sp>
        <p:nvSpPr>
          <p:cNvPr id="3" name="TextBox 2"/>
          <p:cNvSpPr txBox="1"/>
          <p:nvPr/>
        </p:nvSpPr>
        <p:spPr>
          <a:xfrm>
            <a:off x="715224" y="1375187"/>
            <a:ext cx="9377632" cy="954107"/>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t>Combination of monthly principle and interest</a:t>
            </a:r>
          </a:p>
          <a:p>
            <a:pPr marL="457200" indent="-457200">
              <a:buFont typeface="Arial" panose="020B0604020202020204" pitchFamily="34" charset="0"/>
              <a:buChar char="•"/>
            </a:pPr>
            <a:r>
              <a:rPr lang="en-US" sz="2800" dirty="0" smtClean="0"/>
              <a:t>Monthly principle can be computed with the PPMT function</a:t>
            </a:r>
          </a:p>
        </p:txBody>
      </p:sp>
      <p:sp>
        <p:nvSpPr>
          <p:cNvPr id="4" name="TextBox 3"/>
          <p:cNvSpPr txBox="1"/>
          <p:nvPr/>
        </p:nvSpPr>
        <p:spPr>
          <a:xfrm>
            <a:off x="1288965" y="3608571"/>
            <a:ext cx="4266489" cy="523220"/>
          </a:xfrm>
          <a:prstGeom prst="rect">
            <a:avLst/>
          </a:prstGeom>
          <a:noFill/>
        </p:spPr>
        <p:txBody>
          <a:bodyPr wrap="none" rtlCol="0">
            <a:spAutoFit/>
          </a:bodyPr>
          <a:lstStyle/>
          <a:p>
            <a:r>
              <a:rPr lang="en-US" sz="2800" dirty="0" smtClean="0"/>
              <a:t>= PPMT (rate, per, </a:t>
            </a:r>
            <a:r>
              <a:rPr lang="en-US" sz="2800" dirty="0" err="1" smtClean="0"/>
              <a:t>nper</a:t>
            </a:r>
            <a:r>
              <a:rPr lang="en-US" sz="2800" dirty="0" smtClean="0"/>
              <a:t>, -</a:t>
            </a:r>
            <a:r>
              <a:rPr lang="en-US" sz="2800" dirty="0" err="1" smtClean="0"/>
              <a:t>pv</a:t>
            </a:r>
            <a:r>
              <a:rPr lang="en-US" sz="2800" dirty="0" smtClean="0"/>
              <a:t>)</a:t>
            </a:r>
          </a:p>
        </p:txBody>
      </p:sp>
      <p:sp>
        <p:nvSpPr>
          <p:cNvPr id="5" name="TextBox 4"/>
          <p:cNvSpPr txBox="1"/>
          <p:nvPr/>
        </p:nvSpPr>
        <p:spPr>
          <a:xfrm>
            <a:off x="1213164" y="4409037"/>
            <a:ext cx="9443226" cy="1815882"/>
          </a:xfrm>
          <a:prstGeom prst="rect">
            <a:avLst/>
          </a:prstGeom>
          <a:noFill/>
        </p:spPr>
        <p:txBody>
          <a:bodyPr wrap="none" rtlCol="0">
            <a:spAutoFit/>
          </a:bodyPr>
          <a:lstStyle/>
          <a:p>
            <a:r>
              <a:rPr lang="en-US" sz="2800" dirty="0" smtClean="0"/>
              <a:t>Rate = interest rate in decimal percent (0.02875)</a:t>
            </a:r>
          </a:p>
          <a:p>
            <a:r>
              <a:rPr lang="en-US" sz="2800" dirty="0" smtClean="0"/>
              <a:t>Per = period to compute principal for (</a:t>
            </a:r>
            <a:r>
              <a:rPr lang="en-US" sz="2800" dirty="0" err="1" smtClean="0"/>
              <a:t>ie</a:t>
            </a:r>
            <a:r>
              <a:rPr lang="en-US" sz="2800" dirty="0" smtClean="0"/>
              <a:t>. 1, 2, 3,…360)</a:t>
            </a:r>
          </a:p>
          <a:p>
            <a:r>
              <a:rPr lang="en-US" sz="2800" dirty="0" err="1" smtClean="0"/>
              <a:t>Nper</a:t>
            </a:r>
            <a:r>
              <a:rPr lang="en-US" sz="2800" dirty="0" smtClean="0"/>
              <a:t> = total number of payment periods (months) of loan (180)</a:t>
            </a:r>
          </a:p>
          <a:p>
            <a:r>
              <a:rPr lang="en-US" sz="2800" dirty="0" err="1" smtClean="0"/>
              <a:t>Pv</a:t>
            </a:r>
            <a:r>
              <a:rPr lang="en-US" sz="2800" dirty="0" smtClean="0"/>
              <a:t> = Initial (present) value of loan ($300,000)</a:t>
            </a:r>
          </a:p>
        </p:txBody>
      </p:sp>
      <p:sp>
        <p:nvSpPr>
          <p:cNvPr id="7" name="TextBox 6"/>
          <p:cNvSpPr txBox="1"/>
          <p:nvPr/>
        </p:nvSpPr>
        <p:spPr>
          <a:xfrm>
            <a:off x="715224" y="2562131"/>
            <a:ext cx="7868821" cy="523220"/>
          </a:xfrm>
          <a:prstGeom prst="rect">
            <a:avLst/>
          </a:prstGeom>
          <a:noFill/>
        </p:spPr>
        <p:txBody>
          <a:bodyPr wrap="none" rtlCol="0">
            <a:spAutoFit/>
          </a:bodyPr>
          <a:lstStyle/>
          <a:p>
            <a:r>
              <a:rPr lang="en-US" sz="2800" b="1" dirty="0" smtClean="0"/>
              <a:t>Step 2: </a:t>
            </a:r>
            <a:r>
              <a:rPr lang="en-US" sz="2800" dirty="0" smtClean="0"/>
              <a:t>Compute monthly principle value of payment</a:t>
            </a:r>
          </a:p>
        </p:txBody>
      </p:sp>
    </p:spTree>
    <p:extLst>
      <p:ext uri="{BB962C8B-B14F-4D97-AF65-F5344CB8AC3E}">
        <p14:creationId xmlns:p14="http://schemas.microsoft.com/office/powerpoint/2010/main" val="61475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5057" y="425514"/>
            <a:ext cx="9481313" cy="707886"/>
          </a:xfrm>
          <a:prstGeom prst="rect">
            <a:avLst/>
          </a:prstGeom>
          <a:noFill/>
        </p:spPr>
        <p:txBody>
          <a:bodyPr wrap="none" rtlCol="0">
            <a:spAutoFit/>
          </a:bodyPr>
          <a:lstStyle/>
          <a:p>
            <a:r>
              <a:rPr lang="en-US" sz="4000" b="1" dirty="0"/>
              <a:t>Money Balance Equation (Euler Integration)</a:t>
            </a:r>
          </a:p>
        </p:txBody>
      </p:sp>
      <p:sp>
        <p:nvSpPr>
          <p:cNvPr id="3" name="TextBox 2"/>
          <p:cNvSpPr txBox="1"/>
          <p:nvPr/>
        </p:nvSpPr>
        <p:spPr>
          <a:xfrm>
            <a:off x="1195057" y="1910282"/>
            <a:ext cx="5506700" cy="646331"/>
          </a:xfrm>
          <a:prstGeom prst="rect">
            <a:avLst/>
          </a:prstGeom>
          <a:noFill/>
        </p:spPr>
        <p:txBody>
          <a:bodyPr wrap="none" rtlCol="0">
            <a:spAutoFit/>
          </a:bodyPr>
          <a:lstStyle/>
          <a:p>
            <a:r>
              <a:rPr lang="en-US" sz="3600" dirty="0" err="1"/>
              <a:t>V</a:t>
            </a:r>
            <a:r>
              <a:rPr lang="en-US" sz="3600" baseline="30000" dirty="0" err="1"/>
              <a:t>t+dt</a:t>
            </a:r>
            <a:r>
              <a:rPr lang="en-US" sz="3600" dirty="0"/>
              <a:t> = </a:t>
            </a:r>
            <a:r>
              <a:rPr lang="en-US" sz="3600" dirty="0" err="1"/>
              <a:t>V</a:t>
            </a:r>
            <a:r>
              <a:rPr lang="en-US" sz="3600" baseline="30000" dirty="0" err="1"/>
              <a:t>t</a:t>
            </a:r>
            <a:r>
              <a:rPr lang="en-US" sz="3600" dirty="0"/>
              <a:t> + (gains – losses) </a:t>
            </a:r>
            <a:r>
              <a:rPr lang="en-US" sz="3600" dirty="0" err="1"/>
              <a:t>dt</a:t>
            </a:r>
            <a:endParaRPr lang="en-US" sz="3600" dirty="0"/>
          </a:p>
        </p:txBody>
      </p:sp>
      <p:sp>
        <p:nvSpPr>
          <p:cNvPr id="4" name="TextBox 3"/>
          <p:cNvSpPr txBox="1"/>
          <p:nvPr/>
        </p:nvSpPr>
        <p:spPr>
          <a:xfrm>
            <a:off x="1321806" y="3123446"/>
            <a:ext cx="6420412" cy="1815882"/>
          </a:xfrm>
          <a:prstGeom prst="rect">
            <a:avLst/>
          </a:prstGeom>
          <a:noFill/>
        </p:spPr>
        <p:txBody>
          <a:bodyPr wrap="none" rtlCol="0">
            <a:spAutoFit/>
          </a:bodyPr>
          <a:lstStyle/>
          <a:p>
            <a:r>
              <a:rPr lang="en-US" sz="2800" dirty="0"/>
              <a:t>Where</a:t>
            </a:r>
          </a:p>
          <a:p>
            <a:r>
              <a:rPr lang="en-US" sz="2800" dirty="0"/>
              <a:t>V = value, $</a:t>
            </a:r>
          </a:p>
          <a:p>
            <a:r>
              <a:rPr lang="en-US" sz="2800" dirty="0"/>
              <a:t>Gains = rate of increase during time step, $</a:t>
            </a:r>
          </a:p>
          <a:p>
            <a:r>
              <a:rPr lang="en-US" sz="2800" dirty="0"/>
              <a:t>Losses = expenditures during time step, $</a:t>
            </a:r>
          </a:p>
        </p:txBody>
      </p:sp>
      <p:grpSp>
        <p:nvGrpSpPr>
          <p:cNvPr id="5" name="Group 4"/>
          <p:cNvGrpSpPr/>
          <p:nvPr/>
        </p:nvGrpSpPr>
        <p:grpSpPr>
          <a:xfrm>
            <a:off x="8773091" y="2654990"/>
            <a:ext cx="1929577" cy="416739"/>
            <a:chOff x="1391594" y="2598703"/>
            <a:chExt cx="1205024" cy="483689"/>
          </a:xfrm>
        </p:grpSpPr>
        <p:sp>
          <p:nvSpPr>
            <p:cNvPr id="6" name="Text Box 47"/>
            <p:cNvSpPr txBox="1">
              <a:spLocks noChangeArrowheads="1"/>
            </p:cNvSpPr>
            <p:nvPr/>
          </p:nvSpPr>
          <p:spPr bwMode="auto">
            <a:xfrm>
              <a:off x="1816896" y="2598703"/>
              <a:ext cx="685939" cy="357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smtClean="0"/>
                <a:t>Interest Rate</a:t>
              </a:r>
            </a:p>
          </p:txBody>
        </p:sp>
        <p:sp>
          <p:nvSpPr>
            <p:cNvPr id="7" name="Line 65"/>
            <p:cNvSpPr>
              <a:spLocks noChangeShapeType="1"/>
            </p:cNvSpPr>
            <p:nvPr/>
          </p:nvSpPr>
          <p:spPr bwMode="auto">
            <a:xfrm>
              <a:off x="1391594" y="2613961"/>
              <a:ext cx="0" cy="468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66"/>
            <p:cNvSpPr>
              <a:spLocks noChangeShapeType="1"/>
            </p:cNvSpPr>
            <p:nvPr/>
          </p:nvSpPr>
          <p:spPr bwMode="auto">
            <a:xfrm>
              <a:off x="1775548" y="2613961"/>
              <a:ext cx="0" cy="468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7"/>
            <p:cNvSpPr>
              <a:spLocks noChangeShapeType="1"/>
            </p:cNvSpPr>
            <p:nvPr/>
          </p:nvSpPr>
          <p:spPr bwMode="auto">
            <a:xfrm flipV="1">
              <a:off x="1391594" y="2613961"/>
              <a:ext cx="383953" cy="468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8"/>
            <p:cNvSpPr>
              <a:spLocks noChangeShapeType="1"/>
            </p:cNvSpPr>
            <p:nvPr/>
          </p:nvSpPr>
          <p:spPr bwMode="auto">
            <a:xfrm>
              <a:off x="1391594" y="2613961"/>
              <a:ext cx="383953" cy="468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69"/>
            <p:cNvSpPr>
              <a:spLocks noChangeArrowheads="1"/>
            </p:cNvSpPr>
            <p:nvPr/>
          </p:nvSpPr>
          <p:spPr bwMode="auto">
            <a:xfrm>
              <a:off x="1775548" y="2613961"/>
              <a:ext cx="821070" cy="468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dirty="0"/>
            </a:p>
          </p:txBody>
        </p:sp>
      </p:grpSp>
      <p:sp>
        <p:nvSpPr>
          <p:cNvPr id="12" name="Line 70"/>
          <p:cNvSpPr>
            <a:spLocks noChangeShapeType="1"/>
          </p:cNvSpPr>
          <p:nvPr/>
        </p:nvSpPr>
        <p:spPr bwMode="auto">
          <a:xfrm>
            <a:off x="9075011" y="2204293"/>
            <a:ext cx="12336" cy="15175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44"/>
          <p:cNvSpPr>
            <a:spLocks/>
          </p:cNvSpPr>
          <p:nvPr/>
        </p:nvSpPr>
        <p:spPr bwMode="auto">
          <a:xfrm>
            <a:off x="8567419" y="1572598"/>
            <a:ext cx="1063256" cy="587446"/>
          </a:xfrm>
          <a:custGeom>
            <a:avLst/>
            <a:gdLst>
              <a:gd name="T0" fmla="*/ 434 w 890"/>
              <a:gd name="T1" fmla="*/ 33 h 503"/>
              <a:gd name="T2" fmla="*/ 370 w 890"/>
              <a:gd name="T3" fmla="*/ 15 h 503"/>
              <a:gd name="T4" fmla="*/ 283 w 890"/>
              <a:gd name="T5" fmla="*/ 71 h 503"/>
              <a:gd name="T6" fmla="*/ 164 w 890"/>
              <a:gd name="T7" fmla="*/ 89 h 503"/>
              <a:gd name="T8" fmla="*/ 146 w 890"/>
              <a:gd name="T9" fmla="*/ 149 h 503"/>
              <a:gd name="T10" fmla="*/ 114 w 890"/>
              <a:gd name="T11" fmla="*/ 158 h 503"/>
              <a:gd name="T12" fmla="*/ 64 w 890"/>
              <a:gd name="T13" fmla="*/ 162 h 503"/>
              <a:gd name="T14" fmla="*/ 50 w 890"/>
              <a:gd name="T15" fmla="*/ 223 h 503"/>
              <a:gd name="T16" fmla="*/ 119 w 890"/>
              <a:gd name="T17" fmla="*/ 262 h 503"/>
              <a:gd name="T18" fmla="*/ 73 w 890"/>
              <a:gd name="T19" fmla="*/ 275 h 503"/>
              <a:gd name="T20" fmla="*/ 197 w 890"/>
              <a:gd name="T21" fmla="*/ 327 h 503"/>
              <a:gd name="T22" fmla="*/ 247 w 890"/>
              <a:gd name="T23" fmla="*/ 352 h 503"/>
              <a:gd name="T24" fmla="*/ 288 w 890"/>
              <a:gd name="T25" fmla="*/ 365 h 503"/>
              <a:gd name="T26" fmla="*/ 379 w 890"/>
              <a:gd name="T27" fmla="*/ 357 h 503"/>
              <a:gd name="T28" fmla="*/ 521 w 890"/>
              <a:gd name="T29" fmla="*/ 335 h 503"/>
              <a:gd name="T30" fmla="*/ 699 w 890"/>
              <a:gd name="T31" fmla="*/ 288 h 503"/>
              <a:gd name="T32" fmla="*/ 689 w 890"/>
              <a:gd name="T33" fmla="*/ 149 h 503"/>
              <a:gd name="T34" fmla="*/ 630 w 890"/>
              <a:gd name="T35" fmla="*/ 50 h 503"/>
              <a:gd name="T36" fmla="*/ 594 w 890"/>
              <a:gd name="T37" fmla="*/ 33 h 503"/>
              <a:gd name="T38" fmla="*/ 388 w 890"/>
              <a:gd name="T39" fmla="*/ 28 h 5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90" h="503">
                <a:moveTo>
                  <a:pt x="536" y="43"/>
                </a:moveTo>
                <a:cubicBezTo>
                  <a:pt x="509" y="36"/>
                  <a:pt x="484" y="27"/>
                  <a:pt x="457" y="20"/>
                </a:cubicBezTo>
                <a:cubicBezTo>
                  <a:pt x="340" y="27"/>
                  <a:pt x="339" y="0"/>
                  <a:pt x="350" y="93"/>
                </a:cubicBezTo>
                <a:cubicBezTo>
                  <a:pt x="318" y="128"/>
                  <a:pt x="250" y="109"/>
                  <a:pt x="203" y="116"/>
                </a:cubicBezTo>
                <a:cubicBezTo>
                  <a:pt x="184" y="146"/>
                  <a:pt x="195" y="161"/>
                  <a:pt x="180" y="195"/>
                </a:cubicBezTo>
                <a:cubicBezTo>
                  <a:pt x="175" y="207"/>
                  <a:pt x="154" y="204"/>
                  <a:pt x="141" y="206"/>
                </a:cubicBezTo>
                <a:cubicBezTo>
                  <a:pt x="120" y="209"/>
                  <a:pt x="100" y="210"/>
                  <a:pt x="79" y="212"/>
                </a:cubicBezTo>
                <a:cubicBezTo>
                  <a:pt x="47" y="223"/>
                  <a:pt x="47" y="257"/>
                  <a:pt x="62" y="291"/>
                </a:cubicBezTo>
                <a:cubicBezTo>
                  <a:pt x="78" y="327"/>
                  <a:pt x="115" y="331"/>
                  <a:pt x="147" y="342"/>
                </a:cubicBezTo>
                <a:cubicBezTo>
                  <a:pt x="128" y="349"/>
                  <a:pt x="109" y="354"/>
                  <a:pt x="90" y="359"/>
                </a:cubicBezTo>
                <a:cubicBezTo>
                  <a:pt x="0" y="449"/>
                  <a:pt x="207" y="425"/>
                  <a:pt x="243" y="427"/>
                </a:cubicBezTo>
                <a:cubicBezTo>
                  <a:pt x="274" y="436"/>
                  <a:pt x="279" y="448"/>
                  <a:pt x="305" y="460"/>
                </a:cubicBezTo>
                <a:cubicBezTo>
                  <a:pt x="320" y="467"/>
                  <a:pt x="340" y="472"/>
                  <a:pt x="356" y="477"/>
                </a:cubicBezTo>
                <a:cubicBezTo>
                  <a:pt x="390" y="503"/>
                  <a:pt x="430" y="476"/>
                  <a:pt x="468" y="466"/>
                </a:cubicBezTo>
                <a:cubicBezTo>
                  <a:pt x="523" y="431"/>
                  <a:pt x="575" y="441"/>
                  <a:pt x="644" y="438"/>
                </a:cubicBezTo>
                <a:cubicBezTo>
                  <a:pt x="718" y="418"/>
                  <a:pt x="805" y="430"/>
                  <a:pt x="864" y="376"/>
                </a:cubicBezTo>
                <a:cubicBezTo>
                  <a:pt x="875" y="316"/>
                  <a:pt x="890" y="249"/>
                  <a:pt x="852" y="195"/>
                </a:cubicBezTo>
                <a:cubicBezTo>
                  <a:pt x="840" y="153"/>
                  <a:pt x="815" y="88"/>
                  <a:pt x="779" y="65"/>
                </a:cubicBezTo>
                <a:cubicBezTo>
                  <a:pt x="769" y="37"/>
                  <a:pt x="778" y="45"/>
                  <a:pt x="734" y="43"/>
                </a:cubicBezTo>
                <a:cubicBezTo>
                  <a:pt x="605" y="36"/>
                  <a:pt x="592" y="37"/>
                  <a:pt x="480" y="37"/>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8716015" y="1700818"/>
            <a:ext cx="874920" cy="369332"/>
          </a:xfrm>
          <a:prstGeom prst="rect">
            <a:avLst/>
          </a:prstGeom>
          <a:noFill/>
        </p:spPr>
        <p:txBody>
          <a:bodyPr wrap="none" rtlCol="0">
            <a:spAutoFit/>
          </a:bodyPr>
          <a:lstStyle/>
          <a:p>
            <a:r>
              <a:rPr lang="en-US" dirty="0" smtClean="0"/>
              <a:t>Savings</a:t>
            </a:r>
            <a:endParaRPr lang="en-US" dirty="0"/>
          </a:p>
        </p:txBody>
      </p:sp>
      <p:sp>
        <p:nvSpPr>
          <p:cNvPr id="15" name="Rectangle 53"/>
          <p:cNvSpPr>
            <a:spLocks noChangeArrowheads="1"/>
          </p:cNvSpPr>
          <p:nvPr/>
        </p:nvSpPr>
        <p:spPr bwMode="auto">
          <a:xfrm>
            <a:off x="8402088" y="3699056"/>
            <a:ext cx="1324147" cy="5728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 name="TextBox 15"/>
          <p:cNvSpPr txBox="1"/>
          <p:nvPr/>
        </p:nvSpPr>
        <p:spPr>
          <a:xfrm>
            <a:off x="8655946" y="3843011"/>
            <a:ext cx="766172" cy="307777"/>
          </a:xfrm>
          <a:prstGeom prst="rect">
            <a:avLst/>
          </a:prstGeom>
          <a:noFill/>
        </p:spPr>
        <p:txBody>
          <a:bodyPr wrap="none" rtlCol="0">
            <a:spAutoFit/>
          </a:bodyPr>
          <a:lstStyle/>
          <a:p>
            <a:r>
              <a:rPr lang="en-US" sz="1400" dirty="0" smtClean="0"/>
              <a:t>Value, $</a:t>
            </a:r>
            <a:endParaRPr lang="en-US" sz="1400" dirty="0"/>
          </a:p>
        </p:txBody>
      </p:sp>
      <p:sp>
        <p:nvSpPr>
          <p:cNvPr id="17" name="Line 43"/>
          <p:cNvSpPr>
            <a:spLocks noChangeShapeType="1"/>
          </p:cNvSpPr>
          <p:nvPr/>
        </p:nvSpPr>
        <p:spPr bwMode="auto">
          <a:xfrm>
            <a:off x="9094305" y="4271910"/>
            <a:ext cx="0" cy="153804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 name="Group 17"/>
          <p:cNvGrpSpPr/>
          <p:nvPr/>
        </p:nvGrpSpPr>
        <p:grpSpPr>
          <a:xfrm>
            <a:off x="8773091" y="4696106"/>
            <a:ext cx="2143479" cy="431129"/>
            <a:chOff x="1391594" y="2582001"/>
            <a:chExt cx="1205024" cy="500391"/>
          </a:xfrm>
        </p:grpSpPr>
        <p:sp>
          <p:nvSpPr>
            <p:cNvPr id="19" name="Text Box 47"/>
            <p:cNvSpPr txBox="1">
              <a:spLocks noChangeArrowheads="1"/>
            </p:cNvSpPr>
            <p:nvPr/>
          </p:nvSpPr>
          <p:spPr bwMode="auto">
            <a:xfrm>
              <a:off x="1768772" y="2582001"/>
              <a:ext cx="737345" cy="357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smtClean="0"/>
                <a:t>Expenditures, $</a:t>
              </a:r>
              <a:endParaRPr lang="en-US" altLang="en-US" sz="1400" dirty="0"/>
            </a:p>
          </p:txBody>
        </p:sp>
        <p:sp>
          <p:nvSpPr>
            <p:cNvPr id="20" name="Line 65"/>
            <p:cNvSpPr>
              <a:spLocks noChangeShapeType="1"/>
            </p:cNvSpPr>
            <p:nvPr/>
          </p:nvSpPr>
          <p:spPr bwMode="auto">
            <a:xfrm>
              <a:off x="1391594" y="2613961"/>
              <a:ext cx="0" cy="468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66"/>
            <p:cNvSpPr>
              <a:spLocks noChangeShapeType="1"/>
            </p:cNvSpPr>
            <p:nvPr/>
          </p:nvSpPr>
          <p:spPr bwMode="auto">
            <a:xfrm>
              <a:off x="1775548" y="2613961"/>
              <a:ext cx="0" cy="468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67"/>
            <p:cNvSpPr>
              <a:spLocks noChangeShapeType="1"/>
            </p:cNvSpPr>
            <p:nvPr/>
          </p:nvSpPr>
          <p:spPr bwMode="auto">
            <a:xfrm flipV="1">
              <a:off x="1391594" y="2613961"/>
              <a:ext cx="383953" cy="468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68"/>
            <p:cNvSpPr>
              <a:spLocks noChangeShapeType="1"/>
            </p:cNvSpPr>
            <p:nvPr/>
          </p:nvSpPr>
          <p:spPr bwMode="auto">
            <a:xfrm>
              <a:off x="1391594" y="2613961"/>
              <a:ext cx="383953" cy="468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69"/>
            <p:cNvSpPr>
              <a:spLocks noChangeArrowheads="1"/>
            </p:cNvSpPr>
            <p:nvPr/>
          </p:nvSpPr>
          <p:spPr bwMode="auto">
            <a:xfrm>
              <a:off x="1775548" y="2613961"/>
              <a:ext cx="821070" cy="4684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5" name="Line 43"/>
          <p:cNvSpPr>
            <a:spLocks noChangeShapeType="1"/>
          </p:cNvSpPr>
          <p:nvPr/>
        </p:nvSpPr>
        <p:spPr bwMode="auto">
          <a:xfrm flipH="1">
            <a:off x="10702668" y="2869932"/>
            <a:ext cx="502851" cy="10603"/>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6" name="Straight Connector 25"/>
          <p:cNvCxnSpPr/>
          <p:nvPr/>
        </p:nvCxnSpPr>
        <p:spPr>
          <a:xfrm>
            <a:off x="9726235" y="3980361"/>
            <a:ext cx="1479284" cy="1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0"/>
          </p:cNvCxnSpPr>
          <p:nvPr/>
        </p:nvCxnSpPr>
        <p:spPr>
          <a:xfrm>
            <a:off x="11205519" y="2869932"/>
            <a:ext cx="0" cy="1125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81378" y="5724939"/>
            <a:ext cx="5835957" cy="523220"/>
          </a:xfrm>
          <a:prstGeom prst="rect">
            <a:avLst/>
          </a:prstGeom>
          <a:noFill/>
        </p:spPr>
        <p:txBody>
          <a:bodyPr wrap="none" rtlCol="0">
            <a:spAutoFit/>
          </a:bodyPr>
          <a:lstStyle/>
          <a:p>
            <a:r>
              <a:rPr lang="en-US" sz="2800" b="1" i="1" dirty="0" smtClean="0"/>
              <a:t>State variable is the Value of money!</a:t>
            </a:r>
          </a:p>
        </p:txBody>
      </p:sp>
    </p:spTree>
    <p:extLst>
      <p:ext uri="{BB962C8B-B14F-4D97-AF65-F5344CB8AC3E}">
        <p14:creationId xmlns:p14="http://schemas.microsoft.com/office/powerpoint/2010/main" val="2131944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2210" y="371193"/>
            <a:ext cx="3993466" cy="707886"/>
          </a:xfrm>
          <a:prstGeom prst="rect">
            <a:avLst/>
          </a:prstGeom>
          <a:noFill/>
        </p:spPr>
        <p:txBody>
          <a:bodyPr wrap="none" rtlCol="0">
            <a:spAutoFit/>
          </a:bodyPr>
          <a:lstStyle/>
          <a:p>
            <a:r>
              <a:rPr lang="en-US" sz="4000" b="1" dirty="0" smtClean="0"/>
              <a:t>Monthly Payment</a:t>
            </a:r>
          </a:p>
        </p:txBody>
      </p:sp>
      <p:sp>
        <p:nvSpPr>
          <p:cNvPr id="4" name="TextBox 3"/>
          <p:cNvSpPr txBox="1"/>
          <p:nvPr/>
        </p:nvSpPr>
        <p:spPr>
          <a:xfrm>
            <a:off x="1158843" y="3596106"/>
            <a:ext cx="4170309" cy="523220"/>
          </a:xfrm>
          <a:prstGeom prst="rect">
            <a:avLst/>
          </a:prstGeom>
          <a:noFill/>
        </p:spPr>
        <p:txBody>
          <a:bodyPr wrap="none" rtlCol="0">
            <a:spAutoFit/>
          </a:bodyPr>
          <a:lstStyle/>
          <a:p>
            <a:r>
              <a:rPr lang="en-US" sz="2800" dirty="0" smtClean="0"/>
              <a:t>= IPMT (rate, per, </a:t>
            </a:r>
            <a:r>
              <a:rPr lang="en-US" sz="2800" dirty="0" err="1" smtClean="0"/>
              <a:t>nper</a:t>
            </a:r>
            <a:r>
              <a:rPr lang="en-US" sz="2800" dirty="0" smtClean="0"/>
              <a:t>, -</a:t>
            </a:r>
            <a:r>
              <a:rPr lang="en-US" sz="2800" dirty="0" err="1" smtClean="0"/>
              <a:t>pv</a:t>
            </a:r>
            <a:r>
              <a:rPr lang="en-US" sz="2800" dirty="0" smtClean="0"/>
              <a:t>)</a:t>
            </a:r>
          </a:p>
        </p:txBody>
      </p:sp>
      <p:sp>
        <p:nvSpPr>
          <p:cNvPr id="5" name="TextBox 4"/>
          <p:cNvSpPr txBox="1"/>
          <p:nvPr/>
        </p:nvSpPr>
        <p:spPr>
          <a:xfrm>
            <a:off x="1095469" y="4363770"/>
            <a:ext cx="9443226" cy="1815882"/>
          </a:xfrm>
          <a:prstGeom prst="rect">
            <a:avLst/>
          </a:prstGeom>
          <a:noFill/>
        </p:spPr>
        <p:txBody>
          <a:bodyPr wrap="none" rtlCol="0">
            <a:spAutoFit/>
          </a:bodyPr>
          <a:lstStyle/>
          <a:p>
            <a:r>
              <a:rPr lang="en-US" sz="2800" dirty="0" smtClean="0"/>
              <a:t>Rate = interest rate in decimal percent (0.02875)</a:t>
            </a:r>
          </a:p>
          <a:p>
            <a:r>
              <a:rPr lang="en-US" sz="2800" dirty="0" smtClean="0"/>
              <a:t>Per = period to compute principal for (</a:t>
            </a:r>
            <a:r>
              <a:rPr lang="en-US" sz="2800" dirty="0" err="1" smtClean="0"/>
              <a:t>ie</a:t>
            </a:r>
            <a:r>
              <a:rPr lang="en-US" sz="2800" dirty="0" smtClean="0"/>
              <a:t>. 1, 2, 3,…360)</a:t>
            </a:r>
          </a:p>
          <a:p>
            <a:r>
              <a:rPr lang="en-US" sz="2800" dirty="0" err="1" smtClean="0"/>
              <a:t>Nper</a:t>
            </a:r>
            <a:r>
              <a:rPr lang="en-US" sz="2800" dirty="0" smtClean="0"/>
              <a:t> = total number of payment periods (months) of loan (180)</a:t>
            </a:r>
          </a:p>
          <a:p>
            <a:r>
              <a:rPr lang="en-US" sz="2800" dirty="0" err="1" smtClean="0"/>
              <a:t>Pv</a:t>
            </a:r>
            <a:r>
              <a:rPr lang="en-US" sz="2800" dirty="0" smtClean="0"/>
              <a:t> = Initial (present) value of loan ($300,000)</a:t>
            </a:r>
          </a:p>
        </p:txBody>
      </p:sp>
      <p:sp>
        <p:nvSpPr>
          <p:cNvPr id="7" name="TextBox 6"/>
          <p:cNvSpPr txBox="1"/>
          <p:nvPr/>
        </p:nvSpPr>
        <p:spPr>
          <a:xfrm>
            <a:off x="715224" y="1375187"/>
            <a:ext cx="9486700" cy="954107"/>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t>Combination of monthly principle and interest</a:t>
            </a:r>
          </a:p>
          <a:p>
            <a:pPr marL="457200" indent="-457200">
              <a:buFont typeface="Arial" panose="020B0604020202020204" pitchFamily="34" charset="0"/>
              <a:buChar char="•"/>
            </a:pPr>
            <a:r>
              <a:rPr lang="en-US" sz="2800" dirty="0" smtClean="0"/>
              <a:t>Monthly interest can be computed with the IPMT function</a:t>
            </a:r>
          </a:p>
        </p:txBody>
      </p:sp>
      <p:sp>
        <p:nvSpPr>
          <p:cNvPr id="8" name="TextBox 7"/>
          <p:cNvSpPr txBox="1"/>
          <p:nvPr/>
        </p:nvSpPr>
        <p:spPr>
          <a:xfrm>
            <a:off x="561315" y="2960483"/>
            <a:ext cx="8070286" cy="523220"/>
          </a:xfrm>
          <a:prstGeom prst="rect">
            <a:avLst/>
          </a:prstGeom>
          <a:noFill/>
        </p:spPr>
        <p:txBody>
          <a:bodyPr wrap="none" rtlCol="0">
            <a:spAutoFit/>
          </a:bodyPr>
          <a:lstStyle/>
          <a:p>
            <a:r>
              <a:rPr lang="en-US" sz="2800" b="1" dirty="0" smtClean="0"/>
              <a:t>Step 3: </a:t>
            </a:r>
            <a:r>
              <a:rPr lang="en-US" sz="2800" dirty="0" smtClean="0"/>
              <a:t>Compute monthly principle value of payment</a:t>
            </a:r>
          </a:p>
        </p:txBody>
      </p:sp>
    </p:spTree>
    <p:extLst>
      <p:ext uri="{BB962C8B-B14F-4D97-AF65-F5344CB8AC3E}">
        <p14:creationId xmlns:p14="http://schemas.microsoft.com/office/powerpoint/2010/main" val="2747832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1920" y="298765"/>
            <a:ext cx="4254691" cy="707886"/>
          </a:xfrm>
          <a:prstGeom prst="rect">
            <a:avLst/>
          </a:prstGeom>
          <a:noFill/>
        </p:spPr>
        <p:txBody>
          <a:bodyPr wrap="none" rtlCol="0">
            <a:spAutoFit/>
          </a:bodyPr>
          <a:lstStyle/>
          <a:p>
            <a:r>
              <a:rPr lang="en-US" sz="4000" b="1" dirty="0" smtClean="0"/>
              <a:t>Mortgage Example</a:t>
            </a:r>
          </a:p>
        </p:txBody>
      </p:sp>
      <p:sp>
        <p:nvSpPr>
          <p:cNvPr id="3" name="TextBox 2"/>
          <p:cNvSpPr txBox="1"/>
          <p:nvPr/>
        </p:nvSpPr>
        <p:spPr>
          <a:xfrm>
            <a:off x="642796" y="1167898"/>
            <a:ext cx="3928448" cy="1569660"/>
          </a:xfrm>
          <a:prstGeom prst="rect">
            <a:avLst/>
          </a:prstGeom>
          <a:noFill/>
        </p:spPr>
        <p:txBody>
          <a:bodyPr wrap="none" rtlCol="0">
            <a:spAutoFit/>
          </a:bodyPr>
          <a:lstStyle/>
          <a:p>
            <a:r>
              <a:rPr lang="en-US" sz="2400" dirty="0" smtClean="0"/>
              <a:t>Borrow: $300,000</a:t>
            </a:r>
          </a:p>
          <a:p>
            <a:r>
              <a:rPr lang="en-US" sz="2400" dirty="0" smtClean="0"/>
              <a:t>Annual Interest: 2.875%</a:t>
            </a:r>
          </a:p>
          <a:p>
            <a:r>
              <a:rPr lang="en-US" sz="2400" dirty="0" smtClean="0"/>
              <a:t>Duration of Loan: 180 Months</a:t>
            </a:r>
          </a:p>
          <a:p>
            <a:r>
              <a:rPr lang="en-US" sz="2400" dirty="0" smtClean="0"/>
              <a:t>Monthly Payment: $2,053.76</a:t>
            </a:r>
          </a:p>
        </p:txBody>
      </p:sp>
      <p:sp>
        <p:nvSpPr>
          <p:cNvPr id="5" name="TextBox 4"/>
          <p:cNvSpPr txBox="1"/>
          <p:nvPr/>
        </p:nvSpPr>
        <p:spPr>
          <a:xfrm>
            <a:off x="1330859" y="3912978"/>
            <a:ext cx="4333109" cy="523220"/>
          </a:xfrm>
          <a:prstGeom prst="rect">
            <a:avLst/>
          </a:prstGeom>
          <a:noFill/>
        </p:spPr>
        <p:txBody>
          <a:bodyPr wrap="none" rtlCol="0">
            <a:spAutoFit/>
          </a:bodyPr>
          <a:lstStyle/>
          <a:p>
            <a:r>
              <a:rPr lang="en-US" sz="2800" dirty="0" err="1" smtClean="0"/>
              <a:t>V</a:t>
            </a:r>
            <a:r>
              <a:rPr lang="en-US" sz="2800" baseline="30000" dirty="0" err="1" smtClean="0"/>
              <a:t>t+dt</a:t>
            </a:r>
            <a:r>
              <a:rPr lang="en-US" sz="2800" dirty="0" smtClean="0"/>
              <a:t> = </a:t>
            </a:r>
            <a:r>
              <a:rPr lang="en-US" sz="2800" dirty="0" err="1" smtClean="0"/>
              <a:t>V</a:t>
            </a:r>
            <a:r>
              <a:rPr lang="en-US" sz="2800" baseline="30000" dirty="0" err="1" smtClean="0"/>
              <a:t>t</a:t>
            </a:r>
            <a:r>
              <a:rPr lang="en-US" sz="2800" dirty="0" smtClean="0"/>
              <a:t> + (gains – losses) </a:t>
            </a:r>
            <a:r>
              <a:rPr lang="en-US" sz="2800" dirty="0" err="1" smtClean="0"/>
              <a:t>dt</a:t>
            </a:r>
            <a:endParaRPr lang="en-US" sz="2800" dirty="0" smtClean="0"/>
          </a:p>
        </p:txBody>
      </p:sp>
      <p:sp>
        <p:nvSpPr>
          <p:cNvPr id="6" name="TextBox 5"/>
          <p:cNvSpPr txBox="1"/>
          <p:nvPr/>
        </p:nvSpPr>
        <p:spPr>
          <a:xfrm>
            <a:off x="1330859" y="4674369"/>
            <a:ext cx="5289205" cy="1384995"/>
          </a:xfrm>
          <a:prstGeom prst="rect">
            <a:avLst/>
          </a:prstGeom>
          <a:noFill/>
        </p:spPr>
        <p:txBody>
          <a:bodyPr wrap="none" rtlCol="0">
            <a:spAutoFit/>
          </a:bodyPr>
          <a:lstStyle/>
          <a:p>
            <a:r>
              <a:rPr lang="en-US" sz="2800" dirty="0" smtClean="0"/>
              <a:t>Gains = $0</a:t>
            </a:r>
          </a:p>
          <a:p>
            <a:r>
              <a:rPr lang="en-US" sz="2800" dirty="0" smtClean="0"/>
              <a:t>Losses = </a:t>
            </a:r>
            <a:r>
              <a:rPr lang="en-US" sz="2800" dirty="0"/>
              <a:t>PPMT (rate, per, </a:t>
            </a:r>
            <a:r>
              <a:rPr lang="en-US" sz="2800" dirty="0" err="1"/>
              <a:t>nper</a:t>
            </a:r>
            <a:r>
              <a:rPr lang="en-US" sz="2800" dirty="0"/>
              <a:t>, -</a:t>
            </a:r>
            <a:r>
              <a:rPr lang="en-US" sz="2800" dirty="0" err="1"/>
              <a:t>pv</a:t>
            </a:r>
            <a:r>
              <a:rPr lang="en-US" sz="2800" dirty="0" smtClean="0"/>
              <a:t>)</a:t>
            </a:r>
          </a:p>
          <a:p>
            <a:r>
              <a:rPr lang="en-US" sz="2800" dirty="0" err="1" smtClean="0"/>
              <a:t>dt</a:t>
            </a:r>
            <a:r>
              <a:rPr lang="en-US" sz="2800" dirty="0" smtClean="0"/>
              <a:t> = 1 month</a:t>
            </a:r>
            <a:endParaRPr lang="en-US" sz="2800" dirty="0"/>
          </a:p>
        </p:txBody>
      </p:sp>
      <p:sp>
        <p:nvSpPr>
          <p:cNvPr id="7" name="TextBox 6"/>
          <p:cNvSpPr txBox="1"/>
          <p:nvPr/>
        </p:nvSpPr>
        <p:spPr>
          <a:xfrm>
            <a:off x="959666" y="3042905"/>
            <a:ext cx="6893297" cy="523220"/>
          </a:xfrm>
          <a:prstGeom prst="rect">
            <a:avLst/>
          </a:prstGeom>
          <a:noFill/>
        </p:spPr>
        <p:txBody>
          <a:bodyPr wrap="none" rtlCol="0">
            <a:spAutoFit/>
          </a:bodyPr>
          <a:lstStyle/>
          <a:p>
            <a:r>
              <a:rPr lang="en-US" sz="2800" b="1" dirty="0" smtClean="0"/>
              <a:t>Step 4:</a:t>
            </a:r>
            <a:r>
              <a:rPr lang="en-US" sz="2800" dirty="0" smtClean="0"/>
              <a:t> Update monthly balance state variable</a:t>
            </a:r>
          </a:p>
        </p:txBody>
      </p:sp>
    </p:spTree>
    <p:extLst>
      <p:ext uri="{BB962C8B-B14F-4D97-AF65-F5344CB8AC3E}">
        <p14:creationId xmlns:p14="http://schemas.microsoft.com/office/powerpoint/2010/main" val="72572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1919" y="172016"/>
            <a:ext cx="4254691" cy="707886"/>
          </a:xfrm>
          <a:prstGeom prst="rect">
            <a:avLst/>
          </a:prstGeom>
          <a:noFill/>
        </p:spPr>
        <p:txBody>
          <a:bodyPr wrap="none" rtlCol="0">
            <a:spAutoFit/>
          </a:bodyPr>
          <a:lstStyle/>
          <a:p>
            <a:r>
              <a:rPr lang="en-US" sz="4000" b="1" dirty="0" smtClean="0"/>
              <a:t>Mortgage Example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16" y="1285591"/>
            <a:ext cx="4788511" cy="5303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85576" y="1530036"/>
            <a:ext cx="592453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Set up Steps 1-4 as columns</a:t>
            </a:r>
          </a:p>
          <a:p>
            <a:pPr marL="457200" indent="-457200">
              <a:buFont typeface="Arial" panose="020B0604020202020204" pitchFamily="34" charset="0"/>
              <a:buChar char="•"/>
            </a:pPr>
            <a:r>
              <a:rPr lang="en-US" sz="2800" dirty="0" smtClean="0"/>
              <a:t>This creates Amortization Schedule</a:t>
            </a:r>
          </a:p>
          <a:p>
            <a:pPr marL="457200" indent="-457200">
              <a:buFont typeface="Arial" panose="020B0604020202020204" pitchFamily="34" charset="0"/>
              <a:buChar char="•"/>
            </a:pPr>
            <a:r>
              <a:rPr lang="en-US" sz="2800" dirty="0" smtClean="0"/>
              <a:t>Compute cumulative Principle &amp; Interest</a:t>
            </a:r>
          </a:p>
          <a:p>
            <a:pPr marL="457200" indent="-457200">
              <a:buFont typeface="Arial" panose="020B0604020202020204" pitchFamily="34" charset="0"/>
              <a:buChar char="•"/>
            </a:pPr>
            <a:r>
              <a:rPr lang="en-US" sz="2800" dirty="0" smtClean="0"/>
              <a:t>Compare cumulative interest vs terms of  loan</a:t>
            </a:r>
          </a:p>
        </p:txBody>
      </p:sp>
    </p:spTree>
    <p:extLst>
      <p:ext uri="{BB962C8B-B14F-4D97-AF65-F5344CB8AC3E}">
        <p14:creationId xmlns:p14="http://schemas.microsoft.com/office/powerpoint/2010/main" val="3784401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674" y="162963"/>
            <a:ext cx="4254691" cy="707886"/>
          </a:xfrm>
          <a:prstGeom prst="rect">
            <a:avLst/>
          </a:prstGeom>
          <a:noFill/>
        </p:spPr>
        <p:txBody>
          <a:bodyPr wrap="none" rtlCol="0">
            <a:spAutoFit/>
          </a:bodyPr>
          <a:lstStyle/>
          <a:p>
            <a:r>
              <a:rPr lang="en-US" sz="4000" b="1" dirty="0" smtClean="0"/>
              <a:t>Mortgage Example</a:t>
            </a:r>
          </a:p>
        </p:txBody>
      </p:sp>
      <p:sp>
        <p:nvSpPr>
          <p:cNvPr id="3" name="TextBox 2"/>
          <p:cNvSpPr txBox="1"/>
          <p:nvPr/>
        </p:nvSpPr>
        <p:spPr>
          <a:xfrm>
            <a:off x="642796" y="1167898"/>
            <a:ext cx="3928448" cy="1569660"/>
          </a:xfrm>
          <a:prstGeom prst="rect">
            <a:avLst/>
          </a:prstGeom>
          <a:noFill/>
        </p:spPr>
        <p:txBody>
          <a:bodyPr wrap="none" rtlCol="0">
            <a:spAutoFit/>
          </a:bodyPr>
          <a:lstStyle/>
          <a:p>
            <a:r>
              <a:rPr lang="en-US" sz="2400" dirty="0" smtClean="0"/>
              <a:t>Borrow: $300,000</a:t>
            </a:r>
          </a:p>
          <a:p>
            <a:r>
              <a:rPr lang="en-US" sz="2400" dirty="0" smtClean="0"/>
              <a:t>Annual Interest: 2.875%</a:t>
            </a:r>
          </a:p>
          <a:p>
            <a:r>
              <a:rPr lang="en-US" sz="2400" dirty="0" smtClean="0"/>
              <a:t>Duration of Loan: 180 Months</a:t>
            </a:r>
          </a:p>
          <a:p>
            <a:r>
              <a:rPr lang="en-US" sz="2400" dirty="0" smtClean="0"/>
              <a:t>Monthly Payment: $2,053.76</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337" y="747236"/>
            <a:ext cx="7099803" cy="581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42796" y="3275472"/>
            <a:ext cx="3514167" cy="523220"/>
          </a:xfrm>
          <a:prstGeom prst="rect">
            <a:avLst/>
          </a:prstGeom>
          <a:noFill/>
        </p:spPr>
        <p:txBody>
          <a:bodyPr wrap="none" rtlCol="0">
            <a:spAutoFit/>
          </a:bodyPr>
          <a:lstStyle/>
          <a:p>
            <a:r>
              <a:rPr lang="en-US" sz="2800" dirty="0" smtClean="0"/>
              <a:t>Cum. Interest: $69,676</a:t>
            </a:r>
          </a:p>
        </p:txBody>
      </p:sp>
    </p:spTree>
    <p:extLst>
      <p:ext uri="{BB962C8B-B14F-4D97-AF65-F5344CB8AC3E}">
        <p14:creationId xmlns:p14="http://schemas.microsoft.com/office/powerpoint/2010/main" val="3624867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674" y="162963"/>
            <a:ext cx="4254691" cy="707886"/>
          </a:xfrm>
          <a:prstGeom prst="rect">
            <a:avLst/>
          </a:prstGeom>
          <a:noFill/>
        </p:spPr>
        <p:txBody>
          <a:bodyPr wrap="none" rtlCol="0">
            <a:spAutoFit/>
          </a:bodyPr>
          <a:lstStyle/>
          <a:p>
            <a:r>
              <a:rPr lang="en-US" sz="4000" b="1" dirty="0" smtClean="0"/>
              <a:t>Mortgage Example</a:t>
            </a:r>
          </a:p>
        </p:txBody>
      </p:sp>
      <p:sp>
        <p:nvSpPr>
          <p:cNvPr id="3" name="TextBox 2"/>
          <p:cNvSpPr txBox="1"/>
          <p:nvPr/>
        </p:nvSpPr>
        <p:spPr>
          <a:xfrm>
            <a:off x="642796" y="1167898"/>
            <a:ext cx="3954480" cy="1569660"/>
          </a:xfrm>
          <a:prstGeom prst="rect">
            <a:avLst/>
          </a:prstGeom>
          <a:noFill/>
        </p:spPr>
        <p:txBody>
          <a:bodyPr wrap="none" rtlCol="0">
            <a:spAutoFit/>
          </a:bodyPr>
          <a:lstStyle/>
          <a:p>
            <a:r>
              <a:rPr lang="en-US" sz="2400" dirty="0" smtClean="0"/>
              <a:t>Borrow: $300,000</a:t>
            </a:r>
          </a:p>
          <a:p>
            <a:r>
              <a:rPr lang="en-US" sz="2400" dirty="0" smtClean="0"/>
              <a:t>Annual Interest: 2.875%</a:t>
            </a:r>
          </a:p>
          <a:p>
            <a:r>
              <a:rPr lang="en-US" sz="2400" dirty="0" smtClean="0"/>
              <a:t>Duration of Loan: 360 Months</a:t>
            </a:r>
          </a:p>
          <a:p>
            <a:r>
              <a:rPr lang="en-US" sz="2400" dirty="0" smtClean="0"/>
              <a:t>Monthly Payment: $1,244</a:t>
            </a:r>
          </a:p>
        </p:txBody>
      </p:sp>
      <p:sp>
        <p:nvSpPr>
          <p:cNvPr id="4" name="TextBox 3"/>
          <p:cNvSpPr txBox="1"/>
          <p:nvPr/>
        </p:nvSpPr>
        <p:spPr>
          <a:xfrm>
            <a:off x="642796" y="3275472"/>
            <a:ext cx="3696909" cy="523220"/>
          </a:xfrm>
          <a:prstGeom prst="rect">
            <a:avLst/>
          </a:prstGeom>
          <a:noFill/>
        </p:spPr>
        <p:txBody>
          <a:bodyPr wrap="none" rtlCol="0">
            <a:spAutoFit/>
          </a:bodyPr>
          <a:lstStyle/>
          <a:p>
            <a:r>
              <a:rPr lang="en-US" sz="2800" dirty="0" smtClean="0"/>
              <a:t>Cum. Interest: $148,084</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995" y="1009782"/>
            <a:ext cx="6789557" cy="556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0069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6364" y="236247"/>
            <a:ext cx="3874266" cy="707886"/>
          </a:xfrm>
          <a:prstGeom prst="rect">
            <a:avLst/>
          </a:prstGeom>
          <a:noFill/>
        </p:spPr>
        <p:txBody>
          <a:bodyPr wrap="none" rtlCol="0">
            <a:spAutoFit/>
          </a:bodyPr>
          <a:lstStyle/>
          <a:p>
            <a:r>
              <a:rPr lang="en-US" sz="4000" b="1" dirty="0" smtClean="0"/>
              <a:t>Monthly Struggle</a:t>
            </a:r>
          </a:p>
        </p:txBody>
      </p:sp>
      <p:sp>
        <p:nvSpPr>
          <p:cNvPr id="3" name="TextBox 2"/>
          <p:cNvSpPr txBox="1"/>
          <p:nvPr/>
        </p:nvSpPr>
        <p:spPr>
          <a:xfrm>
            <a:off x="878473" y="2073243"/>
            <a:ext cx="3730252" cy="3970318"/>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t>Rent/Mortgage</a:t>
            </a:r>
          </a:p>
          <a:p>
            <a:pPr marL="457200" indent="-457200">
              <a:buFont typeface="Arial" panose="020B0604020202020204" pitchFamily="34" charset="0"/>
              <a:buChar char="•"/>
            </a:pPr>
            <a:r>
              <a:rPr lang="en-US" sz="2800" dirty="0" smtClean="0"/>
              <a:t>Car payment</a:t>
            </a:r>
          </a:p>
          <a:p>
            <a:pPr marL="457200" indent="-457200">
              <a:buFont typeface="Arial" panose="020B0604020202020204" pitchFamily="34" charset="0"/>
              <a:buChar char="•"/>
            </a:pPr>
            <a:r>
              <a:rPr lang="en-US" sz="2800" dirty="0" smtClean="0"/>
              <a:t>Student loans</a:t>
            </a:r>
          </a:p>
          <a:p>
            <a:pPr marL="457200" indent="-457200">
              <a:buFont typeface="Arial" panose="020B0604020202020204" pitchFamily="34" charset="0"/>
              <a:buChar char="•"/>
            </a:pPr>
            <a:r>
              <a:rPr lang="en-US" sz="2800" dirty="0" smtClean="0"/>
              <a:t>Credit cards</a:t>
            </a:r>
          </a:p>
          <a:p>
            <a:pPr marL="457200" indent="-457200">
              <a:buFont typeface="Arial" panose="020B0604020202020204" pitchFamily="34" charset="0"/>
              <a:buChar char="•"/>
            </a:pPr>
            <a:r>
              <a:rPr lang="en-US" sz="2800" dirty="0" smtClean="0"/>
              <a:t>Child care</a:t>
            </a:r>
          </a:p>
          <a:p>
            <a:pPr marL="457200" indent="-457200">
              <a:buFont typeface="Arial" panose="020B0604020202020204" pitchFamily="34" charset="0"/>
              <a:buChar char="•"/>
            </a:pPr>
            <a:r>
              <a:rPr lang="en-US" sz="2800" dirty="0" smtClean="0"/>
              <a:t>Utilities</a:t>
            </a:r>
          </a:p>
          <a:p>
            <a:pPr marL="457200" indent="-457200">
              <a:buFont typeface="Arial" panose="020B0604020202020204" pitchFamily="34" charset="0"/>
              <a:buChar char="•"/>
            </a:pPr>
            <a:r>
              <a:rPr lang="en-US" sz="2800" dirty="0" smtClean="0"/>
              <a:t>Insurance</a:t>
            </a:r>
          </a:p>
          <a:p>
            <a:pPr marL="457200" indent="-457200">
              <a:buFont typeface="Arial" panose="020B0604020202020204" pitchFamily="34" charset="0"/>
              <a:buChar char="•"/>
            </a:pPr>
            <a:r>
              <a:rPr lang="en-US" sz="2800" dirty="0" smtClean="0"/>
              <a:t>Savings and investing</a:t>
            </a:r>
          </a:p>
          <a:p>
            <a:pPr marL="457200" indent="-457200">
              <a:buFont typeface="Arial" panose="020B0604020202020204" pitchFamily="34" charset="0"/>
              <a:buChar char="•"/>
            </a:pPr>
            <a:r>
              <a:rPr lang="en-US" sz="2800" dirty="0" smtClean="0"/>
              <a:t>Living expenses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405" y="1095800"/>
            <a:ext cx="5468359" cy="5649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1642" y="1113907"/>
            <a:ext cx="5971763" cy="523220"/>
          </a:xfrm>
          <a:prstGeom prst="rect">
            <a:avLst/>
          </a:prstGeom>
          <a:noFill/>
        </p:spPr>
        <p:txBody>
          <a:bodyPr wrap="none" rtlCol="0">
            <a:spAutoFit/>
          </a:bodyPr>
          <a:lstStyle/>
          <a:p>
            <a:r>
              <a:rPr lang="en-US" sz="2800" dirty="0" smtClean="0"/>
              <a:t>Average Household Budget $63K (2019)</a:t>
            </a:r>
          </a:p>
        </p:txBody>
      </p:sp>
    </p:spTree>
    <p:extLst>
      <p:ext uri="{BB962C8B-B14F-4D97-AF65-F5344CB8AC3E}">
        <p14:creationId xmlns:p14="http://schemas.microsoft.com/office/powerpoint/2010/main" val="1130188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6869" y="564543"/>
            <a:ext cx="4033605" cy="1107996"/>
          </a:xfrm>
          <a:prstGeom prst="rect">
            <a:avLst/>
          </a:prstGeom>
          <a:noFill/>
        </p:spPr>
        <p:txBody>
          <a:bodyPr wrap="none" rtlCol="0">
            <a:spAutoFit/>
          </a:bodyPr>
          <a:lstStyle/>
          <a:p>
            <a:r>
              <a:rPr lang="en-US" sz="6600" dirty="0" smtClean="0"/>
              <a:t>Questions?</a:t>
            </a:r>
            <a:endParaRPr lang="en-US" sz="6600" dirty="0" smtClean="0"/>
          </a:p>
        </p:txBody>
      </p:sp>
    </p:spTree>
    <p:extLst>
      <p:ext uri="{BB962C8B-B14F-4D97-AF65-F5344CB8AC3E}">
        <p14:creationId xmlns:p14="http://schemas.microsoft.com/office/powerpoint/2010/main" val="4111171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4219" y="258648"/>
            <a:ext cx="8021363" cy="707886"/>
          </a:xfrm>
          <a:prstGeom prst="rect">
            <a:avLst/>
          </a:prstGeom>
          <a:noFill/>
        </p:spPr>
        <p:txBody>
          <a:bodyPr wrap="none" rtlCol="0">
            <a:spAutoFit/>
          </a:bodyPr>
          <a:lstStyle/>
          <a:p>
            <a:r>
              <a:rPr lang="en-US" sz="4000" b="1" dirty="0"/>
              <a:t>How Self-Made Millionaires Got Rich</a:t>
            </a:r>
          </a:p>
        </p:txBody>
      </p:sp>
      <p:sp>
        <p:nvSpPr>
          <p:cNvPr id="5" name="TextBox 4"/>
          <p:cNvSpPr txBox="1"/>
          <p:nvPr/>
        </p:nvSpPr>
        <p:spPr>
          <a:xfrm>
            <a:off x="724278" y="1394233"/>
            <a:ext cx="10481810" cy="4832092"/>
          </a:xfrm>
          <a:prstGeom prst="rect">
            <a:avLst/>
          </a:prstGeom>
          <a:noFill/>
        </p:spPr>
        <p:txBody>
          <a:bodyPr wrap="square" rtlCol="0">
            <a:spAutoFit/>
          </a:bodyPr>
          <a:lstStyle/>
          <a:p>
            <a:r>
              <a:rPr lang="en-US" sz="2800" b="1" dirty="0"/>
              <a:t>They set ambitious goals and act on them. </a:t>
            </a:r>
            <a:r>
              <a:rPr lang="en-US" sz="2800" dirty="0"/>
              <a:t>Self-made millionaires put their ideas and dreams into action, whether that's </a:t>
            </a:r>
            <a:r>
              <a:rPr lang="en-US" sz="2800" dirty="0">
                <a:hlinkClick r:id="rId2"/>
              </a:rPr>
              <a:t>starting a business</a:t>
            </a:r>
            <a:r>
              <a:rPr lang="en-US" sz="2800" dirty="0"/>
              <a:t> or achieving other professional or personal pursuits. This determination is a common driver among many who made their millions without an inheritance.</a:t>
            </a:r>
          </a:p>
          <a:p>
            <a:endParaRPr lang="en-US" sz="2800" dirty="0"/>
          </a:p>
          <a:p>
            <a:r>
              <a:rPr lang="en-US" sz="2800" b="1" dirty="0"/>
              <a:t>They have mentors. </a:t>
            </a:r>
            <a:r>
              <a:rPr lang="en-US" sz="2800" dirty="0"/>
              <a:t>Many self-made millionaires are quick to admit that they cannot possibly know how to do everything. They reach out to others who know the ins and outs of different types of saving and investing, tapping into the best minds on each subject for perspective and insight. That certainly pays off.</a:t>
            </a:r>
          </a:p>
        </p:txBody>
      </p:sp>
      <p:sp>
        <p:nvSpPr>
          <p:cNvPr id="4" name="TextBox 3"/>
          <p:cNvSpPr txBox="1"/>
          <p:nvPr/>
        </p:nvSpPr>
        <p:spPr>
          <a:xfrm>
            <a:off x="374119" y="6287642"/>
            <a:ext cx="8405956" cy="369332"/>
          </a:xfrm>
          <a:prstGeom prst="rect">
            <a:avLst/>
          </a:prstGeom>
          <a:noFill/>
        </p:spPr>
        <p:txBody>
          <a:bodyPr wrap="none" rtlCol="0">
            <a:spAutoFit/>
          </a:bodyPr>
          <a:lstStyle/>
          <a:p>
            <a:r>
              <a:rPr lang="en-US" dirty="0"/>
              <a:t>Source: https://www.businessnewsdaily.com/2871-how-most-millionaires-got-rich.html</a:t>
            </a:r>
          </a:p>
        </p:txBody>
      </p:sp>
    </p:spTree>
    <p:extLst>
      <p:ext uri="{BB962C8B-B14F-4D97-AF65-F5344CB8AC3E}">
        <p14:creationId xmlns:p14="http://schemas.microsoft.com/office/powerpoint/2010/main" val="3856809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4219" y="258648"/>
            <a:ext cx="8021363" cy="707886"/>
          </a:xfrm>
          <a:prstGeom prst="rect">
            <a:avLst/>
          </a:prstGeom>
          <a:noFill/>
        </p:spPr>
        <p:txBody>
          <a:bodyPr wrap="none" rtlCol="0">
            <a:spAutoFit/>
          </a:bodyPr>
          <a:lstStyle/>
          <a:p>
            <a:r>
              <a:rPr lang="en-US" sz="4000" b="1" dirty="0"/>
              <a:t>How Self-Made Millionaires Got Rich</a:t>
            </a:r>
          </a:p>
        </p:txBody>
      </p:sp>
      <p:sp>
        <p:nvSpPr>
          <p:cNvPr id="5" name="TextBox 4"/>
          <p:cNvSpPr txBox="1"/>
          <p:nvPr/>
        </p:nvSpPr>
        <p:spPr>
          <a:xfrm>
            <a:off x="724278" y="1394233"/>
            <a:ext cx="10481810" cy="3970318"/>
          </a:xfrm>
          <a:prstGeom prst="rect">
            <a:avLst/>
          </a:prstGeom>
          <a:noFill/>
        </p:spPr>
        <p:txBody>
          <a:bodyPr wrap="square" rtlCol="0">
            <a:spAutoFit/>
          </a:bodyPr>
          <a:lstStyle/>
          <a:p>
            <a:r>
              <a:rPr lang="en-US" sz="2800" b="1" dirty="0"/>
              <a:t>They look for feedback. </a:t>
            </a:r>
            <a:r>
              <a:rPr lang="en-US" sz="2800" dirty="0"/>
              <a:t>For a self-made millionaire, self-improvement never stops. Self-made millionaires look for critique and feedback in their ideas and business practices, ensuring that they can better identify blind spots and guarantee that their ventures will succeed.</a:t>
            </a:r>
          </a:p>
          <a:p>
            <a:endParaRPr lang="en-US" sz="2800" dirty="0"/>
          </a:p>
          <a:p>
            <a:r>
              <a:rPr lang="en-US" sz="2800" b="1" dirty="0"/>
              <a:t>They are not afraid of failure. </a:t>
            </a:r>
            <a:r>
              <a:rPr lang="en-US" sz="2800" dirty="0"/>
              <a:t>Millionaires understand the benefits of </a:t>
            </a:r>
            <a:r>
              <a:rPr lang="en-US" sz="2800" dirty="0">
                <a:hlinkClick r:id="rId2"/>
              </a:rPr>
              <a:t>learning lessons through failure</a:t>
            </a:r>
            <a:r>
              <a:rPr lang="en-US" sz="2800" dirty="0"/>
              <a:t>. However, the risks they take are thoroughly calculated and each scenario played out. Once they commit to something, they give their all.</a:t>
            </a:r>
          </a:p>
        </p:txBody>
      </p:sp>
      <p:sp>
        <p:nvSpPr>
          <p:cNvPr id="4" name="TextBox 3"/>
          <p:cNvSpPr txBox="1"/>
          <p:nvPr/>
        </p:nvSpPr>
        <p:spPr>
          <a:xfrm>
            <a:off x="374119" y="6287642"/>
            <a:ext cx="8405956" cy="369332"/>
          </a:xfrm>
          <a:prstGeom prst="rect">
            <a:avLst/>
          </a:prstGeom>
          <a:noFill/>
        </p:spPr>
        <p:txBody>
          <a:bodyPr wrap="none" rtlCol="0">
            <a:spAutoFit/>
          </a:bodyPr>
          <a:lstStyle/>
          <a:p>
            <a:r>
              <a:rPr lang="en-US" dirty="0"/>
              <a:t>Source: https://www.businessnewsdaily.com/2871-how-most-millionaires-got-rich.html</a:t>
            </a:r>
          </a:p>
        </p:txBody>
      </p:sp>
    </p:spTree>
    <p:extLst>
      <p:ext uri="{BB962C8B-B14F-4D97-AF65-F5344CB8AC3E}">
        <p14:creationId xmlns:p14="http://schemas.microsoft.com/office/powerpoint/2010/main" val="18079834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4219" y="258648"/>
            <a:ext cx="8021363" cy="707886"/>
          </a:xfrm>
          <a:prstGeom prst="rect">
            <a:avLst/>
          </a:prstGeom>
          <a:noFill/>
        </p:spPr>
        <p:txBody>
          <a:bodyPr wrap="none" rtlCol="0">
            <a:spAutoFit/>
          </a:bodyPr>
          <a:lstStyle/>
          <a:p>
            <a:r>
              <a:rPr lang="en-US" sz="4000" b="1" dirty="0"/>
              <a:t>How Self-Made Millionaires Got Rich</a:t>
            </a:r>
          </a:p>
        </p:txBody>
      </p:sp>
      <p:sp>
        <p:nvSpPr>
          <p:cNvPr id="5" name="TextBox 4"/>
          <p:cNvSpPr txBox="1"/>
          <p:nvPr/>
        </p:nvSpPr>
        <p:spPr>
          <a:xfrm>
            <a:off x="724278" y="1394233"/>
            <a:ext cx="10481810" cy="954107"/>
          </a:xfrm>
          <a:prstGeom prst="rect">
            <a:avLst/>
          </a:prstGeom>
          <a:noFill/>
        </p:spPr>
        <p:txBody>
          <a:bodyPr wrap="square" rtlCol="0">
            <a:spAutoFit/>
          </a:bodyPr>
          <a:lstStyle/>
          <a:p>
            <a:r>
              <a:rPr lang="en-US" sz="2800" b="1" dirty="0"/>
              <a:t>They understand the value of time. </a:t>
            </a:r>
            <a:r>
              <a:rPr lang="en-US" sz="2800" dirty="0"/>
              <a:t>Time is money, and millionaires know this all too well. They quickly learn how to manage their </a:t>
            </a:r>
            <a:r>
              <a:rPr lang="en-US" sz="2800" dirty="0" smtClean="0"/>
              <a:t>time.</a:t>
            </a:r>
            <a:endParaRPr lang="en-US" sz="2800" dirty="0"/>
          </a:p>
        </p:txBody>
      </p:sp>
      <p:sp>
        <p:nvSpPr>
          <p:cNvPr id="4" name="TextBox 3"/>
          <p:cNvSpPr txBox="1"/>
          <p:nvPr/>
        </p:nvSpPr>
        <p:spPr>
          <a:xfrm>
            <a:off x="374119" y="6287642"/>
            <a:ext cx="8405956" cy="369332"/>
          </a:xfrm>
          <a:prstGeom prst="rect">
            <a:avLst/>
          </a:prstGeom>
          <a:noFill/>
        </p:spPr>
        <p:txBody>
          <a:bodyPr wrap="none" rtlCol="0">
            <a:spAutoFit/>
          </a:bodyPr>
          <a:lstStyle/>
          <a:p>
            <a:r>
              <a:rPr lang="en-US" dirty="0"/>
              <a:t>Source: https://www.businessnewsdaily.com/2871-how-most-millionaires-got-rich.html</a:t>
            </a:r>
          </a:p>
        </p:txBody>
      </p:sp>
    </p:spTree>
    <p:extLst>
      <p:ext uri="{BB962C8B-B14F-4D97-AF65-F5344CB8AC3E}">
        <p14:creationId xmlns:p14="http://schemas.microsoft.com/office/powerpoint/2010/main" val="411817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1141" y="461727"/>
            <a:ext cx="4915641" cy="707886"/>
          </a:xfrm>
          <a:prstGeom prst="rect">
            <a:avLst/>
          </a:prstGeom>
          <a:noFill/>
        </p:spPr>
        <p:txBody>
          <a:bodyPr wrap="none" rtlCol="0">
            <a:spAutoFit/>
          </a:bodyPr>
          <a:lstStyle/>
          <a:p>
            <a:r>
              <a:rPr lang="en-US" sz="4000" b="1" dirty="0"/>
              <a:t>Net Worth Calculation</a:t>
            </a:r>
          </a:p>
        </p:txBody>
      </p:sp>
      <p:sp>
        <p:nvSpPr>
          <p:cNvPr id="3" name="TextBox 2"/>
          <p:cNvSpPr txBox="1"/>
          <p:nvPr/>
        </p:nvSpPr>
        <p:spPr>
          <a:xfrm>
            <a:off x="751437" y="1810693"/>
            <a:ext cx="7067384" cy="523220"/>
          </a:xfrm>
          <a:prstGeom prst="rect">
            <a:avLst/>
          </a:prstGeom>
          <a:noFill/>
        </p:spPr>
        <p:txBody>
          <a:bodyPr wrap="none" rtlCol="0">
            <a:spAutoFit/>
          </a:bodyPr>
          <a:lstStyle/>
          <a:p>
            <a:r>
              <a:rPr lang="en-US" sz="2800" dirty="0"/>
              <a:t>Net Worth = value of assets – value of liabilities</a:t>
            </a:r>
          </a:p>
        </p:txBody>
      </p:sp>
      <p:sp>
        <p:nvSpPr>
          <p:cNvPr id="4" name="TextBox 3"/>
          <p:cNvSpPr txBox="1"/>
          <p:nvPr/>
        </p:nvSpPr>
        <p:spPr>
          <a:xfrm>
            <a:off x="932507" y="3096285"/>
            <a:ext cx="3812710" cy="3108543"/>
          </a:xfrm>
          <a:prstGeom prst="rect">
            <a:avLst/>
          </a:prstGeom>
          <a:noFill/>
        </p:spPr>
        <p:txBody>
          <a:bodyPr wrap="none" rtlCol="0">
            <a:spAutoFit/>
          </a:bodyPr>
          <a:lstStyle/>
          <a:p>
            <a:r>
              <a:rPr lang="en-US" sz="2800" b="1" dirty="0"/>
              <a:t>Assets</a:t>
            </a:r>
          </a:p>
          <a:p>
            <a:r>
              <a:rPr lang="en-US" sz="2800" dirty="0"/>
              <a:t>Savings &amp; investments</a:t>
            </a:r>
          </a:p>
          <a:p>
            <a:r>
              <a:rPr lang="en-US" sz="2800" dirty="0"/>
              <a:t>Retirement accounts</a:t>
            </a:r>
          </a:p>
          <a:p>
            <a:r>
              <a:rPr lang="en-US" sz="2800" dirty="0"/>
              <a:t>Primary home</a:t>
            </a:r>
          </a:p>
          <a:p>
            <a:r>
              <a:rPr lang="en-US" sz="2800" dirty="0"/>
              <a:t>Real estate</a:t>
            </a:r>
          </a:p>
          <a:p>
            <a:r>
              <a:rPr lang="en-US" sz="2800" dirty="0"/>
              <a:t>Permanent life insurance</a:t>
            </a:r>
          </a:p>
          <a:p>
            <a:r>
              <a:rPr lang="en-US" sz="2800" dirty="0"/>
              <a:t>Automobiles</a:t>
            </a:r>
          </a:p>
        </p:txBody>
      </p:sp>
      <p:sp>
        <p:nvSpPr>
          <p:cNvPr id="5" name="TextBox 4"/>
          <p:cNvSpPr txBox="1"/>
          <p:nvPr/>
        </p:nvSpPr>
        <p:spPr>
          <a:xfrm>
            <a:off x="6070153" y="3141551"/>
            <a:ext cx="2461700" cy="3108543"/>
          </a:xfrm>
          <a:prstGeom prst="rect">
            <a:avLst/>
          </a:prstGeom>
          <a:noFill/>
        </p:spPr>
        <p:txBody>
          <a:bodyPr wrap="none" rtlCol="0">
            <a:spAutoFit/>
          </a:bodyPr>
          <a:lstStyle/>
          <a:p>
            <a:r>
              <a:rPr lang="en-US" sz="2800" b="1" dirty="0"/>
              <a:t>Liabilities</a:t>
            </a:r>
          </a:p>
          <a:p>
            <a:r>
              <a:rPr lang="en-US" sz="2800" dirty="0"/>
              <a:t>Consumer debt</a:t>
            </a:r>
          </a:p>
          <a:p>
            <a:r>
              <a:rPr lang="en-US" sz="2800" dirty="0"/>
              <a:t>Personal loans</a:t>
            </a:r>
          </a:p>
          <a:p>
            <a:r>
              <a:rPr lang="en-US" sz="2800" dirty="0"/>
              <a:t>Student loans</a:t>
            </a:r>
          </a:p>
          <a:p>
            <a:r>
              <a:rPr lang="en-US" sz="2800" dirty="0"/>
              <a:t>Mortgages</a:t>
            </a:r>
          </a:p>
          <a:p>
            <a:r>
              <a:rPr lang="en-US" sz="2800" dirty="0"/>
              <a:t>Auto loans</a:t>
            </a:r>
          </a:p>
          <a:p>
            <a:r>
              <a:rPr lang="en-US" sz="2800" dirty="0"/>
              <a:t>Other debt</a:t>
            </a:r>
          </a:p>
        </p:txBody>
      </p:sp>
    </p:spTree>
    <p:extLst>
      <p:ext uri="{BB962C8B-B14F-4D97-AF65-F5344CB8AC3E}">
        <p14:creationId xmlns:p14="http://schemas.microsoft.com/office/powerpoint/2010/main" val="239783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EC1A8-6D26-48A0-8927-FED8D2B61402}"/>
              </a:ext>
            </a:extLst>
          </p:cNvPr>
          <p:cNvSpPr txBox="1"/>
          <p:nvPr/>
        </p:nvSpPr>
        <p:spPr>
          <a:xfrm>
            <a:off x="2780906" y="292231"/>
            <a:ext cx="7446975" cy="707886"/>
          </a:xfrm>
          <a:prstGeom prst="rect">
            <a:avLst/>
          </a:prstGeom>
          <a:noFill/>
        </p:spPr>
        <p:txBody>
          <a:bodyPr wrap="none" rtlCol="0">
            <a:spAutoFit/>
          </a:bodyPr>
          <a:lstStyle/>
          <a:p>
            <a:r>
              <a:rPr lang="en-US" sz="4000" b="1" dirty="0"/>
              <a:t>Taxes on Stocks and Mutual Funds</a:t>
            </a:r>
          </a:p>
        </p:txBody>
      </p:sp>
      <p:sp>
        <p:nvSpPr>
          <p:cNvPr id="3" name="TextBox 2">
            <a:extLst>
              <a:ext uri="{FF2B5EF4-FFF2-40B4-BE49-F238E27FC236}">
                <a16:creationId xmlns:a16="http://schemas.microsoft.com/office/drawing/2014/main" id="{1E35D5AD-036A-47D2-8E65-8ECA1E329616}"/>
              </a:ext>
            </a:extLst>
          </p:cNvPr>
          <p:cNvSpPr txBox="1"/>
          <p:nvPr/>
        </p:nvSpPr>
        <p:spPr>
          <a:xfrm>
            <a:off x="684424" y="1373886"/>
            <a:ext cx="9044079" cy="954107"/>
          </a:xfrm>
          <a:prstGeom prst="rect">
            <a:avLst/>
          </a:prstGeom>
          <a:noFill/>
        </p:spPr>
        <p:txBody>
          <a:bodyPr wrap="none" rtlCol="0">
            <a:spAutoFit/>
          </a:bodyPr>
          <a:lstStyle/>
          <a:p>
            <a:pPr marL="457200" indent="-457200">
              <a:buFont typeface="Arial" panose="020B0604020202020204" pitchFamily="34" charset="0"/>
              <a:buChar char="•"/>
            </a:pPr>
            <a:r>
              <a:rPr lang="en-US" sz="2800" dirty="0"/>
              <a:t>If sold in under 1-year – taxed as regular income (10-37%)</a:t>
            </a:r>
          </a:p>
          <a:p>
            <a:pPr marL="457200" indent="-457200">
              <a:buFont typeface="Arial" panose="020B0604020202020204" pitchFamily="34" charset="0"/>
              <a:buChar char="•"/>
            </a:pPr>
            <a:r>
              <a:rPr lang="en-US" sz="2800" dirty="0"/>
              <a:t>If sold after 1-year, long term capital gains,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05" y="2685060"/>
            <a:ext cx="103632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1862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EC4F5-A317-4B41-9769-19B8808C4CBC}"/>
              </a:ext>
            </a:extLst>
          </p:cNvPr>
          <p:cNvSpPr txBox="1"/>
          <p:nvPr/>
        </p:nvSpPr>
        <p:spPr>
          <a:xfrm>
            <a:off x="2714919" y="480768"/>
            <a:ext cx="6574620" cy="707886"/>
          </a:xfrm>
          <a:prstGeom prst="rect">
            <a:avLst/>
          </a:prstGeom>
          <a:noFill/>
        </p:spPr>
        <p:txBody>
          <a:bodyPr wrap="none" rtlCol="0">
            <a:spAutoFit/>
          </a:bodyPr>
          <a:lstStyle/>
          <a:p>
            <a:r>
              <a:rPr lang="en-US" sz="4000" b="1" dirty="0"/>
              <a:t>Taxes on Retirement Accounts</a:t>
            </a:r>
          </a:p>
        </p:txBody>
      </p:sp>
      <p:sp>
        <p:nvSpPr>
          <p:cNvPr id="3" name="TextBox 2">
            <a:extLst>
              <a:ext uri="{FF2B5EF4-FFF2-40B4-BE49-F238E27FC236}">
                <a16:creationId xmlns:a16="http://schemas.microsoft.com/office/drawing/2014/main" id="{3EDE244B-3F27-4536-8254-9E3FE6DA84D9}"/>
              </a:ext>
            </a:extLst>
          </p:cNvPr>
          <p:cNvSpPr txBox="1"/>
          <p:nvPr/>
        </p:nvSpPr>
        <p:spPr>
          <a:xfrm>
            <a:off x="1143256" y="1644651"/>
            <a:ext cx="9715608" cy="3539430"/>
          </a:xfrm>
          <a:prstGeom prst="rect">
            <a:avLst/>
          </a:prstGeom>
          <a:noFill/>
        </p:spPr>
        <p:txBody>
          <a:bodyPr wrap="none" rtlCol="0">
            <a:spAutoFit/>
          </a:bodyPr>
          <a:lstStyle/>
          <a:p>
            <a:r>
              <a:rPr lang="en-US" sz="2800" b="1" dirty="0"/>
              <a:t>Taxed as ordinary </a:t>
            </a:r>
            <a:r>
              <a:rPr lang="en-US" sz="2800" b="1" dirty="0" smtClean="0"/>
              <a:t>income</a:t>
            </a:r>
          </a:p>
          <a:p>
            <a:pPr marL="457200" indent="-457200">
              <a:buFont typeface="Arial" panose="020B0604020202020204" pitchFamily="34" charset="0"/>
              <a:buChar char="•"/>
            </a:pPr>
            <a:r>
              <a:rPr lang="en-US" sz="2800" dirty="0" smtClean="0"/>
              <a:t>401K</a:t>
            </a:r>
          </a:p>
          <a:p>
            <a:pPr marL="457200" indent="-457200">
              <a:buFont typeface="Arial" panose="020B0604020202020204" pitchFamily="34" charset="0"/>
              <a:buChar char="•"/>
            </a:pPr>
            <a:r>
              <a:rPr lang="en-US" sz="2800" dirty="0" smtClean="0"/>
              <a:t>403B</a:t>
            </a:r>
          </a:p>
          <a:p>
            <a:pPr marL="457200" indent="-457200">
              <a:buFont typeface="Arial" panose="020B0604020202020204" pitchFamily="34" charset="0"/>
              <a:buChar char="•"/>
            </a:pPr>
            <a:r>
              <a:rPr lang="en-US" sz="2800" dirty="0" smtClean="0"/>
              <a:t>457B</a:t>
            </a:r>
          </a:p>
          <a:p>
            <a:pPr marL="457200" indent="-457200">
              <a:buFont typeface="Arial" panose="020B0604020202020204" pitchFamily="34" charset="0"/>
              <a:buChar char="•"/>
            </a:pPr>
            <a:r>
              <a:rPr lang="en-US" sz="2800" dirty="0" smtClean="0"/>
              <a:t>Traditional IRA</a:t>
            </a:r>
          </a:p>
          <a:p>
            <a:endParaRPr lang="en-US" sz="2800" dirty="0"/>
          </a:p>
          <a:p>
            <a:r>
              <a:rPr lang="en-US" sz="2800" b="1" dirty="0"/>
              <a:t>Roth IRA’s </a:t>
            </a:r>
            <a:r>
              <a:rPr lang="en-US" sz="2800" dirty="0" smtClean="0"/>
              <a:t>are after tax dollars invested. Withdrawals are tax free!</a:t>
            </a:r>
          </a:p>
          <a:p>
            <a:pPr marL="457200" indent="-457200">
              <a:buFont typeface="Arial" panose="020B0604020202020204" pitchFamily="34" charset="0"/>
              <a:buChar char="•"/>
            </a:pPr>
            <a:r>
              <a:rPr lang="en-US" sz="2800" dirty="0" smtClean="0"/>
              <a:t>Very powerful retirement savings device</a:t>
            </a:r>
            <a:endParaRPr lang="en-US" sz="2800" dirty="0"/>
          </a:p>
        </p:txBody>
      </p:sp>
    </p:spTree>
    <p:extLst>
      <p:ext uri="{BB962C8B-B14F-4D97-AF65-F5344CB8AC3E}">
        <p14:creationId xmlns:p14="http://schemas.microsoft.com/office/powerpoint/2010/main" val="320792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293" y="540720"/>
            <a:ext cx="9712552" cy="583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60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79" y="245731"/>
            <a:ext cx="9361282" cy="6478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6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4804" y="290570"/>
            <a:ext cx="5206425" cy="707886"/>
          </a:xfrm>
          <a:prstGeom prst="rect">
            <a:avLst/>
          </a:prstGeom>
          <a:noFill/>
        </p:spPr>
        <p:txBody>
          <a:bodyPr wrap="none" rtlCol="0">
            <a:spAutoFit/>
          </a:bodyPr>
          <a:lstStyle/>
          <a:p>
            <a:r>
              <a:rPr lang="en-US" sz="4000" b="1" dirty="0"/>
              <a:t>US Millionaire Statistics</a:t>
            </a:r>
          </a:p>
        </p:txBody>
      </p:sp>
      <p:sp>
        <p:nvSpPr>
          <p:cNvPr id="3" name="TextBox 2"/>
          <p:cNvSpPr txBox="1"/>
          <p:nvPr/>
        </p:nvSpPr>
        <p:spPr>
          <a:xfrm>
            <a:off x="914399" y="1421395"/>
            <a:ext cx="8382103" cy="5196166"/>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en-US" sz="2800" dirty="0"/>
              <a:t>In 2021, 2,251,000 new millionaires in US</a:t>
            </a:r>
          </a:p>
          <a:p>
            <a:pPr marL="457200" indent="-457200">
              <a:lnSpc>
                <a:spcPct val="150000"/>
              </a:lnSpc>
              <a:buFont typeface="Arial" panose="020B0604020202020204" pitchFamily="34" charset="0"/>
              <a:buChar char="•"/>
            </a:pPr>
            <a:r>
              <a:rPr lang="en-US" sz="2800" dirty="0"/>
              <a:t>20.27 million millionaires in the US</a:t>
            </a:r>
          </a:p>
          <a:p>
            <a:pPr marL="457200" indent="-457200">
              <a:lnSpc>
                <a:spcPct val="150000"/>
              </a:lnSpc>
              <a:buFont typeface="Arial" panose="020B0604020202020204" pitchFamily="34" charset="0"/>
              <a:buChar char="•"/>
            </a:pPr>
            <a:r>
              <a:rPr lang="en-US" sz="2800" dirty="0"/>
              <a:t>13.61 million households have net worth &gt; $1 million</a:t>
            </a:r>
          </a:p>
          <a:p>
            <a:pPr marL="457200" indent="-457200">
              <a:lnSpc>
                <a:spcPct val="150000"/>
              </a:lnSpc>
              <a:buFont typeface="Arial" panose="020B0604020202020204" pitchFamily="34" charset="0"/>
              <a:buChar char="•"/>
            </a:pPr>
            <a:r>
              <a:rPr lang="en-US" sz="2800" dirty="0"/>
              <a:t>8 million households have net worth &gt; $2 million</a:t>
            </a:r>
          </a:p>
          <a:p>
            <a:pPr marL="457200" indent="-457200">
              <a:lnSpc>
                <a:spcPct val="150000"/>
              </a:lnSpc>
              <a:buFont typeface="Arial" panose="020B0604020202020204" pitchFamily="34" charset="0"/>
              <a:buChar char="•"/>
            </a:pPr>
            <a:r>
              <a:rPr lang="en-US" sz="2800" dirty="0"/>
              <a:t>1.4 million households have net worth &gt; $10 million</a:t>
            </a:r>
          </a:p>
          <a:p>
            <a:pPr marL="457200" indent="-457200">
              <a:lnSpc>
                <a:spcPct val="150000"/>
              </a:lnSpc>
              <a:buFont typeface="Arial" panose="020B0604020202020204" pitchFamily="34" charset="0"/>
              <a:buChar char="•"/>
            </a:pPr>
            <a:r>
              <a:rPr lang="en-US" sz="2800" dirty="0"/>
              <a:t>788 Billionaires</a:t>
            </a:r>
          </a:p>
          <a:p>
            <a:pPr marL="457200" indent="-457200">
              <a:lnSpc>
                <a:spcPct val="150000"/>
              </a:lnSpc>
              <a:buFont typeface="Arial" panose="020B0604020202020204" pitchFamily="34" charset="0"/>
              <a:buChar char="•"/>
            </a:pPr>
            <a:r>
              <a:rPr lang="en-US" sz="2800" dirty="0"/>
              <a:t>80% are self-made millionaires</a:t>
            </a:r>
          </a:p>
          <a:p>
            <a:pPr marL="457200" indent="-457200">
              <a:lnSpc>
                <a:spcPct val="150000"/>
              </a:lnSpc>
              <a:buFont typeface="Arial" panose="020B0604020202020204" pitchFamily="34" charset="0"/>
              <a:buChar char="•"/>
            </a:pPr>
            <a:r>
              <a:rPr lang="en-US" sz="2800" dirty="0"/>
              <a:t>8% of American adults are millionaires</a:t>
            </a:r>
          </a:p>
        </p:txBody>
      </p:sp>
    </p:spTree>
    <p:extLst>
      <p:ext uri="{BB962C8B-B14F-4D97-AF65-F5344CB8AC3E}">
        <p14:creationId xmlns:p14="http://schemas.microsoft.com/office/powerpoint/2010/main" val="1306271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132" y="84357"/>
            <a:ext cx="7034543" cy="648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642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9928" y="1114550"/>
            <a:ext cx="2638630" cy="487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67" y="836051"/>
            <a:ext cx="8553079" cy="550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6365" y="153908"/>
            <a:ext cx="2927404" cy="523220"/>
          </a:xfrm>
          <a:prstGeom prst="rect">
            <a:avLst/>
          </a:prstGeom>
          <a:noFill/>
        </p:spPr>
        <p:txBody>
          <a:bodyPr wrap="none" rtlCol="0">
            <a:spAutoFit/>
          </a:bodyPr>
          <a:lstStyle/>
          <a:p>
            <a:r>
              <a:rPr lang="en-US" sz="2800" b="1" dirty="0" smtClean="0"/>
              <a:t>Middle Class Crisis</a:t>
            </a:r>
          </a:p>
        </p:txBody>
      </p:sp>
    </p:spTree>
    <p:extLst>
      <p:ext uri="{BB962C8B-B14F-4D97-AF65-F5344CB8AC3E}">
        <p14:creationId xmlns:p14="http://schemas.microsoft.com/office/powerpoint/2010/main" val="834229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1643</Words>
  <Application>Microsoft Office PowerPoint</Application>
  <PresentationFormat>Widescreen</PresentationFormat>
  <Paragraphs>237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Batchelor</dc:creator>
  <cp:lastModifiedBy>William Batchelor</cp:lastModifiedBy>
  <cp:revision>62</cp:revision>
  <cp:lastPrinted>2022-11-04T13:20:50Z</cp:lastPrinted>
  <dcterms:created xsi:type="dcterms:W3CDTF">2021-11-01T16:28:39Z</dcterms:created>
  <dcterms:modified xsi:type="dcterms:W3CDTF">2022-11-04T13:21:02Z</dcterms:modified>
</cp:coreProperties>
</file>