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65" r:id="rId3"/>
    <p:sldId id="281" r:id="rId4"/>
    <p:sldId id="257" r:id="rId5"/>
    <p:sldId id="258" r:id="rId6"/>
    <p:sldId id="259" r:id="rId7"/>
    <p:sldId id="269" r:id="rId8"/>
    <p:sldId id="267" r:id="rId9"/>
    <p:sldId id="268" r:id="rId10"/>
    <p:sldId id="271" r:id="rId11"/>
    <p:sldId id="272" r:id="rId12"/>
    <p:sldId id="282" r:id="rId13"/>
    <p:sldId id="279" r:id="rId14"/>
    <p:sldId id="275" r:id="rId15"/>
    <p:sldId id="276" r:id="rId16"/>
    <p:sldId id="284" r:id="rId17"/>
    <p:sldId id="285" r:id="rId18"/>
    <p:sldId id="286" r:id="rId19"/>
    <p:sldId id="287" r:id="rId20"/>
    <p:sldId id="291" r:id="rId21"/>
    <p:sldId id="283" r:id="rId22"/>
    <p:sldId id="280" r:id="rId23"/>
    <p:sldId id="288" r:id="rId24"/>
    <p:sldId id="289" r:id="rId25"/>
    <p:sldId id="261" r:id="rId26"/>
    <p:sldId id="262" r:id="rId27"/>
    <p:sldId id="263" r:id="rId28"/>
    <p:sldId id="266" r:id="rId29"/>
    <p:sldId id="273" r:id="rId30"/>
    <p:sldId id="264" r:id="rId31"/>
    <p:sldId id="278" r:id="rId32"/>
    <p:sldId id="277" r:id="rId33"/>
    <p:sldId id="29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B1154A0-6F1B-487C-A84A-8F1158F017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085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2A7F8-C47F-4F41-8E54-A93EF8C64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0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961F2-127A-46C3-8E1D-7D9D8387F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0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629A0-0B2D-4BAE-9628-37823FFC5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0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AFF02-FE06-470F-BF3C-4B8A6F574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18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CFA89-3C33-4E76-A59F-F21E8C62B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1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A3E82-DD72-4D65-A711-E1047AA84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50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0E202-AB84-4EDB-B0CE-6FFBF68592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2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A1D19-C0AF-472B-98CF-9113F8E2C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13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9C7A0-4683-4A48-8B73-C68616AE6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FC72E-E858-42DC-AE2D-2F46CC5F81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048B0-2F63-4436-B38C-A6B2DAAB8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A5CED96-24C0-4570-8853-30458BDF96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jpeg"/><Relationship Id="rId7" Type="http://schemas.openxmlformats.org/officeDocument/2006/relationships/image" Target="../media/image15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jpeg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png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92200" y="1022350"/>
            <a:ext cx="6908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BSEN 5250/6250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Lecture </a:t>
            </a:r>
            <a:r>
              <a:rPr lang="en-US" altLang="en-US" sz="4000" b="1" dirty="0" smtClean="0"/>
              <a:t>2</a:t>
            </a:r>
            <a:endParaRPr lang="en-US" altLang="en-US" sz="4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Numerical Solution to Rate Equations: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Theory of Euler Integration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17525" y="5603875"/>
            <a:ext cx="7375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Reading:</a:t>
            </a:r>
            <a:r>
              <a:rPr lang="en-US" altLang="en-US" sz="2400"/>
              <a:t> Chapter 5 of </a:t>
            </a:r>
            <a:r>
              <a:rPr lang="en-US" altLang="en-US" sz="2400" i="1"/>
              <a:t>Computer Simulation in Biology</a:t>
            </a:r>
            <a:r>
              <a:rPr lang="en-US" altLang="en-US" sz="2400"/>
              <a:t> by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Keen and Spain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275"/>
            <a:ext cx="8686800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88034" y="228600"/>
            <a:ext cx="819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Taylor Series – Roundoff Error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659041" y="152400"/>
            <a:ext cx="3924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Euler’s Equation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914400" y="2743200"/>
          <a:ext cx="4149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5080000" imgH="533400" progId="Equation.3">
                  <p:embed/>
                </p:oleObj>
              </mc:Choice>
              <mc:Fallback>
                <p:oleObj name="Equation" r:id="rId3" imgW="5080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4149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Line 11"/>
          <p:cNvSpPr>
            <a:spLocks noChangeShapeType="1"/>
          </p:cNvSpPr>
          <p:nvPr/>
        </p:nvSpPr>
        <p:spPr bwMode="auto">
          <a:xfrm>
            <a:off x="990600" y="3352800"/>
            <a:ext cx="259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12"/>
          <p:cNvSpPr>
            <a:spLocks noChangeShapeType="1"/>
          </p:cNvSpPr>
          <p:nvPr/>
        </p:nvSpPr>
        <p:spPr bwMode="auto">
          <a:xfrm>
            <a:off x="1371600" y="335280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13"/>
          <p:cNvSpPr>
            <a:spLocks noChangeShapeType="1"/>
          </p:cNvSpPr>
          <p:nvPr/>
        </p:nvSpPr>
        <p:spPr bwMode="auto">
          <a:xfrm>
            <a:off x="1371600" y="42672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2209800" y="40386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Euler’s Equation</a:t>
            </a:r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785004" y="5257800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 dirty="0"/>
              <a:t>Truncation error in Euler’s equation is proportional to the square of the time step</a:t>
            </a:r>
          </a:p>
        </p:txBody>
      </p:sp>
      <p:sp>
        <p:nvSpPr>
          <p:cNvPr id="13321" name="Text Box 16"/>
          <p:cNvSpPr txBox="1">
            <a:spLocks noChangeArrowheads="1"/>
          </p:cNvSpPr>
          <p:nvPr/>
        </p:nvSpPr>
        <p:spPr bwMode="auto">
          <a:xfrm>
            <a:off x="776377" y="1219200"/>
            <a:ext cx="74532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If the Taylor Series is truncated after the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order term, the result is the </a:t>
            </a:r>
            <a:r>
              <a:rPr lang="en-US" altLang="en-US" sz="2800" b="1" i="1" dirty="0"/>
              <a:t>Euler equation</a:t>
            </a:r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4267200" y="3352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4495800" y="335280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9"/>
          <p:cNvSpPr>
            <a:spLocks noChangeShapeType="1"/>
          </p:cNvSpPr>
          <p:nvPr/>
        </p:nvSpPr>
        <p:spPr bwMode="auto">
          <a:xfrm>
            <a:off x="4495800" y="38100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5470525" y="3470275"/>
            <a:ext cx="321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Error associated with Euler’s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1085850" y="228600"/>
            <a:ext cx="7018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Euler’s </a:t>
            </a:r>
            <a:r>
              <a:rPr lang="en-US" altLang="en-US" sz="4000" b="1" dirty="0" smtClean="0"/>
              <a:t>Equation (Graphically)</a:t>
            </a:r>
            <a:endParaRPr lang="en-US" altLang="en-US" sz="4000" b="1" dirty="0"/>
          </a:p>
        </p:txBody>
      </p:sp>
      <p:graphicFrame>
        <p:nvGraphicFramePr>
          <p:cNvPr id="14339" name="Object 1027"/>
          <p:cNvGraphicFramePr>
            <a:graphicFrameLocks noChangeAspect="1"/>
          </p:cNvGraphicFramePr>
          <p:nvPr/>
        </p:nvGraphicFramePr>
        <p:xfrm>
          <a:off x="4648200" y="4953000"/>
          <a:ext cx="28527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3492500" imgH="393700" progId="Equation.3">
                  <p:embed/>
                </p:oleObj>
              </mc:Choice>
              <mc:Fallback>
                <p:oleObj name="Equation" r:id="rId3" imgW="3492500" imgH="39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285273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Line 1040"/>
          <p:cNvSpPr>
            <a:spLocks noChangeShapeType="1"/>
          </p:cNvSpPr>
          <p:nvPr/>
        </p:nvSpPr>
        <p:spPr bwMode="auto">
          <a:xfrm>
            <a:off x="1219200" y="1524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1041"/>
          <p:cNvSpPr>
            <a:spLocks noChangeShapeType="1"/>
          </p:cNvSpPr>
          <p:nvPr/>
        </p:nvSpPr>
        <p:spPr bwMode="auto">
          <a:xfrm>
            <a:off x="1219200" y="3810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42" name="Object 1044"/>
          <p:cNvGraphicFramePr>
            <a:graphicFrameLocks noChangeAspect="1"/>
          </p:cNvGraphicFramePr>
          <p:nvPr/>
        </p:nvGraphicFramePr>
        <p:xfrm>
          <a:off x="4648200" y="2227263"/>
          <a:ext cx="3486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5" imgW="1612900" imgH="393700" progId="Equation.3">
                  <p:embed/>
                </p:oleObj>
              </mc:Choice>
              <mc:Fallback>
                <p:oleObj name="Equation" r:id="rId5" imgW="1612900" imgH="3937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27263"/>
                        <a:ext cx="3486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1045"/>
          <p:cNvSpPr>
            <a:spLocks noChangeShapeType="1"/>
          </p:cNvSpPr>
          <p:nvPr/>
        </p:nvSpPr>
        <p:spPr bwMode="auto">
          <a:xfrm flipV="1">
            <a:off x="1219200" y="2133600"/>
            <a:ext cx="25146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1046"/>
          <p:cNvSpPr>
            <a:spLocks noChangeShapeType="1"/>
          </p:cNvSpPr>
          <p:nvPr/>
        </p:nvSpPr>
        <p:spPr bwMode="auto">
          <a:xfrm>
            <a:off x="12192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047"/>
          <p:cNvSpPr>
            <a:spLocks noChangeShapeType="1"/>
          </p:cNvSpPr>
          <p:nvPr/>
        </p:nvSpPr>
        <p:spPr bwMode="auto">
          <a:xfrm>
            <a:off x="3276600" y="2438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48"/>
          <p:cNvSpPr>
            <a:spLocks noChangeShapeType="1"/>
          </p:cNvSpPr>
          <p:nvPr/>
        </p:nvSpPr>
        <p:spPr bwMode="auto">
          <a:xfrm>
            <a:off x="12192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049"/>
          <p:cNvSpPr>
            <a:spLocks noChangeShapeType="1"/>
          </p:cNvSpPr>
          <p:nvPr/>
        </p:nvSpPr>
        <p:spPr bwMode="auto">
          <a:xfrm>
            <a:off x="22098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050"/>
          <p:cNvSpPr txBox="1">
            <a:spLocks noChangeArrowheads="1"/>
          </p:cNvSpPr>
          <p:nvPr/>
        </p:nvSpPr>
        <p:spPr bwMode="auto">
          <a:xfrm>
            <a:off x="381000" y="2286000"/>
            <a:ext cx="782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f(t+dt)</a:t>
            </a:r>
          </a:p>
        </p:txBody>
      </p:sp>
      <p:sp>
        <p:nvSpPr>
          <p:cNvPr id="14349" name="Text Box 1051"/>
          <p:cNvSpPr txBox="1">
            <a:spLocks noChangeArrowheads="1"/>
          </p:cNvSpPr>
          <p:nvPr/>
        </p:nvSpPr>
        <p:spPr bwMode="auto">
          <a:xfrm>
            <a:off x="609600" y="29718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f(t)</a:t>
            </a:r>
          </a:p>
        </p:txBody>
      </p:sp>
      <p:sp>
        <p:nvSpPr>
          <p:cNvPr id="14350" name="Text Box 1052"/>
          <p:cNvSpPr txBox="1">
            <a:spLocks noChangeArrowheads="1"/>
          </p:cNvSpPr>
          <p:nvPr/>
        </p:nvSpPr>
        <p:spPr bwMode="auto">
          <a:xfrm>
            <a:off x="2895600" y="3886200"/>
            <a:ext cx="554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t+dt</a:t>
            </a:r>
          </a:p>
        </p:txBody>
      </p:sp>
      <p:sp>
        <p:nvSpPr>
          <p:cNvPr id="14351" name="Text Box 1053"/>
          <p:cNvSpPr txBox="1">
            <a:spLocks noChangeArrowheads="1"/>
          </p:cNvSpPr>
          <p:nvPr/>
        </p:nvSpPr>
        <p:spPr bwMode="auto">
          <a:xfrm>
            <a:off x="2057400" y="38862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</a:p>
        </p:txBody>
      </p:sp>
      <p:graphicFrame>
        <p:nvGraphicFramePr>
          <p:cNvPr id="14352" name="Object 1054"/>
          <p:cNvGraphicFramePr>
            <a:graphicFrameLocks noChangeAspect="1"/>
          </p:cNvGraphicFramePr>
          <p:nvPr/>
        </p:nvGraphicFramePr>
        <p:xfrm>
          <a:off x="4572000" y="3733800"/>
          <a:ext cx="379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7" imgW="3797300" imgH="825500" progId="Equation.3">
                  <p:embed/>
                </p:oleObj>
              </mc:Choice>
              <mc:Fallback>
                <p:oleObj name="Equation" r:id="rId7" imgW="3797300" imgH="8255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379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Line 1057"/>
          <p:cNvSpPr>
            <a:spLocks noChangeShapeType="1"/>
          </p:cNvSpPr>
          <p:nvPr/>
        </p:nvSpPr>
        <p:spPr bwMode="auto">
          <a:xfrm>
            <a:off x="3352800" y="51054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058"/>
          <p:cNvSpPr txBox="1">
            <a:spLocks noChangeArrowheads="1"/>
          </p:cNvSpPr>
          <p:nvPr/>
        </p:nvSpPr>
        <p:spPr bwMode="auto">
          <a:xfrm>
            <a:off x="990600" y="4800600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1</a:t>
            </a:r>
            <a:r>
              <a:rPr lang="en-US" altLang="en-US" sz="2400" b="1" baseline="30000">
                <a:solidFill>
                  <a:srgbClr val="FF0000"/>
                </a:solidFill>
              </a:rPr>
              <a:t>st</a:t>
            </a:r>
            <a:r>
              <a:rPr lang="en-US" altLang="en-US" sz="2400" b="1">
                <a:solidFill>
                  <a:srgbClr val="FF0000"/>
                </a:solidFill>
              </a:rPr>
              <a:t> Order Taylor Series Expansion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2614650" y="1652550"/>
            <a:ext cx="228600" cy="962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4548" y="161529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dt</a:t>
            </a:r>
            <a:endParaRPr lang="en-US" sz="2000" dirty="0"/>
          </a:p>
        </p:txBody>
      </p:sp>
      <p:sp>
        <p:nvSpPr>
          <p:cNvPr id="21" name="Left Brace 20"/>
          <p:cNvSpPr/>
          <p:nvPr/>
        </p:nvSpPr>
        <p:spPr>
          <a:xfrm rot="10800000">
            <a:off x="3406775" y="2475107"/>
            <a:ext cx="228600" cy="785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3207373" y="273653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(</a:t>
            </a:r>
            <a:r>
              <a:rPr lang="en-US" sz="1600" dirty="0" err="1" smtClean="0"/>
              <a:t>t+dt</a:t>
            </a:r>
            <a:r>
              <a:rPr lang="en-US" sz="1600" dirty="0" smtClean="0"/>
              <a:t>) – f(t)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154140" y="270042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Rise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053" y="209401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Run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914400" y="762000"/>
            <a:ext cx="476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Example: Bacteria Population</a:t>
            </a:r>
          </a:p>
        </p:txBody>
      </p:sp>
      <p:pic>
        <p:nvPicPr>
          <p:cNvPr id="15363" name="Picture 1027" descr="http://picturethis.pnl.gov/im2/8208417-5cn0/8208417-5c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24479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17286"/>
              </p:ext>
            </p:extLst>
          </p:nvPr>
        </p:nvGraphicFramePr>
        <p:xfrm>
          <a:off x="-11502" y="1730375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4" imgW="1905000" imgH="825500" progId="Equation.3">
                  <p:embed/>
                </p:oleObj>
              </mc:Choice>
              <mc:Fallback>
                <p:oleObj name="Equation" r:id="rId4" imgW="1905000" imgH="825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502" y="1730375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29"/>
          <p:cNvGraphicFramePr>
            <a:graphicFrameLocks noChangeAspect="1"/>
          </p:cNvGraphicFramePr>
          <p:nvPr/>
        </p:nvGraphicFramePr>
        <p:xfrm>
          <a:off x="3881438" y="3800475"/>
          <a:ext cx="512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6" imgW="1916868" imgH="203112" progId="Equation.3">
                  <p:embed/>
                </p:oleObj>
              </mc:Choice>
              <mc:Fallback>
                <p:oleObj name="Equation" r:id="rId6" imgW="1916868" imgH="203112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800475"/>
                        <a:ext cx="5124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1030"/>
          <p:cNvSpPr txBox="1">
            <a:spLocks noChangeArrowheads="1"/>
          </p:cNvSpPr>
          <p:nvPr/>
        </p:nvSpPr>
        <p:spPr bwMode="auto">
          <a:xfrm>
            <a:off x="4132263" y="4554538"/>
            <a:ext cx="464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N(t) = population at time t, #/ml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 = time, 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0</a:t>
            </a:r>
            <a:r>
              <a:rPr lang="en-US" altLang="en-US" sz="2400"/>
              <a:t> = initial population, 2/ml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 = reproduction constant 0.1/min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762000" y="228600"/>
            <a:ext cx="794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Comparison of Analytical and Numerical Solutions</a:t>
            </a:r>
          </a:p>
        </p:txBody>
      </p:sp>
      <p:sp>
        <p:nvSpPr>
          <p:cNvPr id="15368" name="Text Box 1032"/>
          <p:cNvSpPr txBox="1">
            <a:spLocks noChangeArrowheads="1"/>
          </p:cNvSpPr>
          <p:nvPr/>
        </p:nvSpPr>
        <p:spPr bwMode="auto">
          <a:xfrm>
            <a:off x="914400" y="1600200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Governing Equation</a:t>
            </a:r>
          </a:p>
        </p:txBody>
      </p:sp>
      <p:graphicFrame>
        <p:nvGraphicFramePr>
          <p:cNvPr id="15369" name="Object 1033"/>
          <p:cNvGraphicFramePr>
            <a:graphicFrameLocks noChangeAspect="1"/>
          </p:cNvGraphicFramePr>
          <p:nvPr/>
        </p:nvGraphicFramePr>
        <p:xfrm>
          <a:off x="4038600" y="2362200"/>
          <a:ext cx="2451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8" imgW="2451100" imgH="546100" progId="Equation.3">
                  <p:embed/>
                </p:oleObj>
              </mc:Choice>
              <mc:Fallback>
                <p:oleObj name="Equation" r:id="rId8" imgW="2451100" imgH="5461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2451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34"/>
          <p:cNvSpPr txBox="1">
            <a:spLocks noChangeArrowheads="1"/>
          </p:cNvSpPr>
          <p:nvPr/>
        </p:nvSpPr>
        <p:spPr bwMode="auto">
          <a:xfrm>
            <a:off x="1050925" y="2327275"/>
            <a:ext cx="268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Analytical Solution</a:t>
            </a:r>
          </a:p>
        </p:txBody>
      </p:sp>
      <p:sp>
        <p:nvSpPr>
          <p:cNvPr id="15371" name="Text Box 1035"/>
          <p:cNvSpPr txBox="1">
            <a:spLocks noChangeArrowheads="1"/>
          </p:cNvSpPr>
          <p:nvPr/>
        </p:nvSpPr>
        <p:spPr bwMode="auto">
          <a:xfrm>
            <a:off x="1050925" y="3013075"/>
            <a:ext cx="271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Numerical Solution</a:t>
            </a:r>
          </a:p>
        </p:txBody>
      </p:sp>
      <p:graphicFrame>
        <p:nvGraphicFramePr>
          <p:cNvPr id="15372" name="Object 1029"/>
          <p:cNvGraphicFramePr>
            <a:graphicFrameLocks noChangeAspect="1"/>
          </p:cNvGraphicFramePr>
          <p:nvPr/>
        </p:nvGraphicFramePr>
        <p:xfrm>
          <a:off x="3886200" y="3103563"/>
          <a:ext cx="426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0" imgW="1726451" imgH="203112" progId="Equation.3">
                  <p:embed/>
                </p:oleObj>
              </mc:Choice>
              <mc:Fallback>
                <p:oleObj name="Equation" r:id="rId10" imgW="1726451" imgH="203112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03563"/>
                        <a:ext cx="426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38600" y="1323723"/>
                <a:ext cx="3076291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𝑘𝑁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23723"/>
                <a:ext cx="3076291" cy="9103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3048000" y="1447800"/>
          <a:ext cx="424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4241800" imgH="393700" progId="Equation.3">
                  <p:embed/>
                </p:oleObj>
              </mc:Choice>
              <mc:Fallback>
                <p:oleObj name="Equation" r:id="rId3" imgW="42418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424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12"/>
          <p:cNvSpPr txBox="1">
            <a:spLocks noChangeArrowheads="1"/>
          </p:cNvSpPr>
          <p:nvPr/>
        </p:nvSpPr>
        <p:spPr bwMode="auto">
          <a:xfrm>
            <a:off x="1524000" y="3505200"/>
            <a:ext cx="60071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Time, min	Pop., No./ml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0			N(t=0) = 2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1                      N(t=1) = 2 + 0.1*2*1 = 2.2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2                      N(t=2) = 2.2 + 0.1*2.2*1 = 2.42</a:t>
            </a:r>
          </a:p>
        </p:txBody>
      </p:sp>
      <p:sp>
        <p:nvSpPr>
          <p:cNvPr id="16388" name="Line 13"/>
          <p:cNvSpPr>
            <a:spLocks noChangeShapeType="1"/>
          </p:cNvSpPr>
          <p:nvPr/>
        </p:nvSpPr>
        <p:spPr bwMode="auto">
          <a:xfrm>
            <a:off x="1387475" y="42037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3048000" y="2057400"/>
            <a:ext cx="1897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N(t=0) = 2/ml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 = 0.1/min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dt = 1 min</a:t>
            </a:r>
          </a:p>
        </p:txBody>
      </p:sp>
      <p:sp>
        <p:nvSpPr>
          <p:cNvPr id="16390" name="Text Box 15"/>
          <p:cNvSpPr txBox="1">
            <a:spLocks noChangeArrowheads="1"/>
          </p:cNvSpPr>
          <p:nvPr/>
        </p:nvSpPr>
        <p:spPr bwMode="auto">
          <a:xfrm>
            <a:off x="685800" y="457200"/>
            <a:ext cx="476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Example: Bacteria Population</a:t>
            </a:r>
          </a:p>
        </p:txBody>
      </p:sp>
      <p:sp>
        <p:nvSpPr>
          <p:cNvPr id="16391" name="Text Box 16"/>
          <p:cNvSpPr txBox="1">
            <a:spLocks noChangeArrowheads="1"/>
          </p:cNvSpPr>
          <p:nvPr/>
        </p:nvSpPr>
        <p:spPr bwMode="auto">
          <a:xfrm>
            <a:off x="533400" y="13716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Euler’s Equation</a:t>
            </a:r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143000" y="2057400"/>
            <a:ext cx="1768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Initial and Boundary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794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Comparison of Analytical and Numerical Solutions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84238" y="358775"/>
            <a:ext cx="7573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Computing Error Between Analytical and Numerical Solution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28800" y="2819400"/>
          <a:ext cx="509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5092700" imgH="965200" progId="Equation.3">
                  <p:embed/>
                </p:oleObj>
              </mc:Choice>
              <mc:Fallback>
                <p:oleObj name="Equation" r:id="rId3" imgW="50927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509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50925" y="2022475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Percent Error can be computed by: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457200" y="4064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Error between analytical and numerical solution for time t=10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41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Order of Magnitude of Error for Euler Method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85800" y="4408488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Order of magnitude is related to square of step size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6488"/>
            <a:ext cx="7162800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62000" y="4953000"/>
          <a:ext cx="4149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5080000" imgH="533400" progId="Equation.3">
                  <p:embed/>
                </p:oleObj>
              </mc:Choice>
              <mc:Fallback>
                <p:oleObj name="Equation" r:id="rId4" imgW="5080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4149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11"/>
          <p:cNvSpPr>
            <a:spLocks noChangeShapeType="1"/>
          </p:cNvSpPr>
          <p:nvPr/>
        </p:nvSpPr>
        <p:spPr bwMode="auto">
          <a:xfrm>
            <a:off x="838200" y="5562600"/>
            <a:ext cx="259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>
            <a:off x="1219200" y="556260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3"/>
          <p:cNvSpPr>
            <a:spLocks noChangeShapeType="1"/>
          </p:cNvSpPr>
          <p:nvPr/>
        </p:nvSpPr>
        <p:spPr bwMode="auto">
          <a:xfrm>
            <a:off x="1219200" y="64770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14"/>
          <p:cNvSpPr txBox="1">
            <a:spLocks noChangeArrowheads="1"/>
          </p:cNvSpPr>
          <p:nvPr/>
        </p:nvSpPr>
        <p:spPr bwMode="auto">
          <a:xfrm>
            <a:off x="2057400" y="62484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Euler’s Equation</a:t>
            </a:r>
          </a:p>
        </p:txBody>
      </p:sp>
      <p:sp>
        <p:nvSpPr>
          <p:cNvPr id="20490" name="Line 17"/>
          <p:cNvSpPr>
            <a:spLocks noChangeShapeType="1"/>
          </p:cNvSpPr>
          <p:nvPr/>
        </p:nvSpPr>
        <p:spPr bwMode="auto">
          <a:xfrm>
            <a:off x="4114800" y="55626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>
            <a:off x="4343400" y="556260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9"/>
          <p:cNvSpPr>
            <a:spLocks noChangeShapeType="1"/>
          </p:cNvSpPr>
          <p:nvPr/>
        </p:nvSpPr>
        <p:spPr bwMode="auto">
          <a:xfrm>
            <a:off x="4343400" y="6019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20"/>
          <p:cNvSpPr txBox="1">
            <a:spLocks noChangeArrowheads="1"/>
          </p:cNvSpPr>
          <p:nvPr/>
        </p:nvSpPr>
        <p:spPr bwMode="auto">
          <a:xfrm>
            <a:off x="5318125" y="5680075"/>
            <a:ext cx="321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Error associated with Euler’s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0" y="762000"/>
            <a:ext cx="654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Examples of Complex Equations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Theoretical mathematical models are often not sophisticated enough to describe complex biological processes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Altering theoretical equations to add “reality” to the equation can lead to equations that cannot be solved using analytical techniques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Numerical techniques are important in solving equations that govern biological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90600" y="1219200"/>
            <a:ext cx="70262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Quantifying rates of biological processes often requires solving complex non-linear differential equation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is often impossible to solve these equations analytically, so numerical techniques are often employed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Numerical techniques are “approximate” and have error associated with them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72594" y="228600"/>
            <a:ext cx="2971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Introduction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5943600" y="5486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67600" y="5486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486400" y="502920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Flow in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467600" y="50292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Flow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99826" y="5020574"/>
                <a:ext cx="3729419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𝐹𝑙𝑜𝑤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𝐹𝑙𝑜𝑤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6" y="5020574"/>
                <a:ext cx="3729419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694098" y="4991100"/>
            <a:ext cx="76200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70025" y="304800"/>
            <a:ext cx="654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Examples of Complex Equations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219200" y="2057400"/>
            <a:ext cx="672147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Equations describing the system may be too complex to solve analytically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The constants in the equations may change over time or space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Rate equations or constants may be measured values rather than computed values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8200" y="1322178"/>
            <a:ext cx="6002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Numerical Techniques are used when: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95400" y="183143"/>
            <a:ext cx="6797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Example: Bacteria Population</a:t>
            </a:r>
          </a:p>
        </p:txBody>
      </p:sp>
      <p:pic>
        <p:nvPicPr>
          <p:cNvPr id="23555" name="Picture 3" descr="http://picturethis.pnl.gov/im2/8208417-5cn0/8208417-5c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32861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114800" y="1447800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4" imgW="1905000" imgH="825500" progId="Equation.3">
                  <p:embed/>
                </p:oleObj>
              </mc:Choice>
              <mc:Fallback>
                <p:oleObj name="Equation" r:id="rId4" imgW="19050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47800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038600" y="2590800"/>
          <a:ext cx="424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6" imgW="4241800" imgH="393700" progId="Equation.3">
                  <p:embed/>
                </p:oleObj>
              </mc:Choice>
              <mc:Fallback>
                <p:oleObj name="Equation" r:id="rId6" imgW="4241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424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038600" y="3657600"/>
            <a:ext cx="464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N(t) = population at time t, #/ml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 = time, 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0</a:t>
            </a:r>
            <a:r>
              <a:rPr lang="en-US" altLang="en-US" sz="2400"/>
              <a:t> = initial population, 2/ml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 = reproduction constant that </a:t>
            </a:r>
            <a:r>
              <a:rPr lang="en-US" altLang="en-US" sz="2400" i="1" u="sng"/>
              <a:t>varies as a function of temperature</a:t>
            </a:r>
            <a:r>
              <a:rPr lang="en-US" altLang="en-US" sz="2400"/>
              <a:t>, 1/time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71600" y="101161"/>
            <a:ext cx="6797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Example: Bacteria Population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3779838" y="1222375"/>
            <a:ext cx="432752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Let</a:t>
            </a:r>
            <a:r>
              <a:rPr lang="en-US" altLang="en-US" sz="2400"/>
              <a:t>  k = k</a:t>
            </a:r>
            <a:r>
              <a:rPr lang="en-US" altLang="en-US" sz="2400" baseline="-25000"/>
              <a:t>opt</a:t>
            </a:r>
            <a:r>
              <a:rPr lang="en-US" altLang="en-US" sz="2400"/>
              <a:t> * kfac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K</a:t>
            </a:r>
            <a:r>
              <a:rPr lang="en-US" altLang="en-US" sz="2400" baseline="-25000"/>
              <a:t>opt</a:t>
            </a:r>
            <a:r>
              <a:rPr lang="en-US" altLang="en-US" sz="2400"/>
              <a:t> = 0.1/min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kfac = -0.005*T</a:t>
            </a:r>
            <a:r>
              <a:rPr lang="en-US" altLang="en-US" sz="2400" baseline="30000"/>
              <a:t>2</a:t>
            </a:r>
            <a:r>
              <a:rPr lang="en-US" altLang="en-US" sz="2400"/>
              <a:t> + 0.2*T –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if T &lt; 7 then Kfac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if T &gt; 33 then Kfac = 0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00525"/>
            <a:ext cx="3933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10" descr="http://picturethis.pnl.gov/im2/8208417-5cn0/8208417-5c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3193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388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6705600" y="48006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3"/>
          <p:cNvSpPr>
            <a:spLocks noChangeShapeType="1"/>
          </p:cNvSpPr>
          <p:nvPr/>
        </p:nvSpPr>
        <p:spPr bwMode="auto">
          <a:xfrm>
            <a:off x="5181600" y="48006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53303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Analytical Formulation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752600" y="1371600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1905000" imgH="825500" progId="Equation.3">
                  <p:embed/>
                </p:oleObj>
              </mc:Choice>
              <mc:Fallback>
                <p:oleObj name="Equation" r:id="rId3" imgW="19050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1600200" y="2438400"/>
          <a:ext cx="576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5" imgW="5765800" imgH="825500" progId="Equation.3">
                  <p:embed/>
                </p:oleObj>
              </mc:Choice>
              <mc:Fallback>
                <p:oleObj name="Equation" r:id="rId5" imgW="57658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76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6934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This equation can be solved analytically. </a:t>
            </a:r>
            <a:r>
              <a:rPr lang="en-US" altLang="en-US" sz="2400" dirty="0" smtClean="0"/>
              <a:t>However, the </a:t>
            </a:r>
            <a:r>
              <a:rPr lang="en-US" altLang="en-US" sz="2400" dirty="0"/>
              <a:t>rule that sets </a:t>
            </a:r>
            <a:r>
              <a:rPr lang="en-US" altLang="en-US" sz="2400" dirty="0" err="1"/>
              <a:t>kfac</a:t>
            </a:r>
            <a:r>
              <a:rPr lang="en-US" altLang="en-US" sz="2400" dirty="0"/>
              <a:t> to 0 if </a:t>
            </a:r>
            <a:r>
              <a:rPr lang="en-US" altLang="en-US" sz="2400" dirty="0" err="1"/>
              <a:t>kfac</a:t>
            </a:r>
            <a:r>
              <a:rPr lang="en-US" altLang="en-US" sz="2400" dirty="0"/>
              <a:t> is negative cannot be incorporated into the analytical solution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1219200" y="4953000"/>
            <a:ext cx="7178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Secondly, temperature is a </a:t>
            </a:r>
            <a:r>
              <a:rPr lang="en-US" altLang="en-US" sz="2400" dirty="0" smtClean="0"/>
              <a:t>time series measured </a:t>
            </a:r>
            <a:r>
              <a:rPr lang="en-US" altLang="en-US" sz="2400" dirty="0"/>
              <a:t>input to the model </a:t>
            </a:r>
            <a:r>
              <a:rPr lang="en-US" altLang="en-US" sz="2400" dirty="0" smtClean="0"/>
              <a:t>that affects the state of the system. </a:t>
            </a:r>
            <a:r>
              <a:rPr lang="en-US" altLang="en-US" sz="2400" dirty="0"/>
              <a:t>Thus, it does not conform to an analytical </a:t>
            </a:r>
            <a:r>
              <a:rPr lang="en-US" altLang="en-US" sz="2400" dirty="0" smtClean="0"/>
              <a:t>solution.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62931" y="195792"/>
            <a:ext cx="53864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Numerical Formulation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71925"/>
              </p:ext>
            </p:extLst>
          </p:nvPr>
        </p:nvGraphicFramePr>
        <p:xfrm>
          <a:off x="838200" y="3124200"/>
          <a:ext cx="565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" imgW="5651500" imgH="495300" progId="Equation.3">
                  <p:embed/>
                </p:oleObj>
              </mc:Choice>
              <mc:Fallback>
                <p:oleObj name="Equation" r:id="rId3" imgW="56515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5651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066593"/>
              </p:ext>
            </p:extLst>
          </p:nvPr>
        </p:nvGraphicFramePr>
        <p:xfrm>
          <a:off x="838200" y="3733800"/>
          <a:ext cx="800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5" imgW="8001000" imgH="609600" progId="Equation.3">
                  <p:embed/>
                </p:oleObj>
              </mc:Choice>
              <mc:Fallback>
                <p:oleObj name="Equation" r:id="rId5" imgW="80010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800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40453"/>
              </p:ext>
            </p:extLst>
          </p:nvPr>
        </p:nvGraphicFramePr>
        <p:xfrm>
          <a:off x="1010431" y="1066800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7" imgW="1905000" imgH="825500" progId="Equation.3">
                  <p:embed/>
                </p:oleObj>
              </mc:Choice>
              <mc:Fallback>
                <p:oleObj name="Equation" r:id="rId7" imgW="19050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31" y="1066800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39793" y="4648200"/>
            <a:ext cx="79406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This equation can be solved for each time step, and the rule that sets </a:t>
            </a:r>
            <a:r>
              <a:rPr lang="en-US" altLang="en-US" sz="2400" dirty="0" err="1"/>
              <a:t>kfac</a:t>
            </a:r>
            <a:r>
              <a:rPr lang="en-US" altLang="en-US" sz="2400" dirty="0"/>
              <a:t> to 0 if </a:t>
            </a:r>
            <a:r>
              <a:rPr lang="en-US" altLang="en-US" sz="2400" dirty="0" err="1"/>
              <a:t>kfac</a:t>
            </a:r>
            <a:r>
              <a:rPr lang="en-US" altLang="en-US" sz="2400" dirty="0"/>
              <a:t> is less than 0 can be incorporated into the logic of the computer model.  Thus, the numerical approach allows us to add reality to the model in a relatively easy manner.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4400" y="2133600"/>
                <a:ext cx="3342262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3600"/>
                <a:ext cx="3342262" cy="8090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10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Example – Diffusion of Water from Leaf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601980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Line 4"/>
          <p:cNvSpPr>
            <a:spLocks noChangeShapeType="1"/>
          </p:cNvSpPr>
          <p:nvPr/>
        </p:nvSpPr>
        <p:spPr bwMode="auto">
          <a:xfrm flipH="1" flipV="1">
            <a:off x="2971800" y="47244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48"/>
          <p:cNvSpPr>
            <a:spLocks noChangeArrowheads="1"/>
          </p:cNvSpPr>
          <p:nvPr/>
        </p:nvSpPr>
        <p:spPr bwMode="auto">
          <a:xfrm>
            <a:off x="3175" y="67675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4" name="Text Box 49"/>
          <p:cNvSpPr txBox="1">
            <a:spLocks noChangeArrowheads="1"/>
          </p:cNvSpPr>
          <p:nvPr/>
        </p:nvSpPr>
        <p:spPr bwMode="auto">
          <a:xfrm>
            <a:off x="6248400" y="1143000"/>
            <a:ext cx="25304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Transport of CO</a:t>
            </a:r>
            <a:r>
              <a:rPr lang="en-US" altLang="en-US" sz="2400" baseline="-25000"/>
              <a:t>2</a:t>
            </a:r>
            <a:r>
              <a:rPr lang="en-US" altLang="en-US" sz="2400"/>
              <a:t>  into the guard cell of a leaf occurs by diffusion.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When the guard cells are open, water diffuses out of the leaf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Water diffuses 1.56 times faster than CO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27655" name="Text Box 50"/>
          <p:cNvSpPr txBox="1">
            <a:spLocks noChangeArrowheads="1"/>
          </p:cNvSpPr>
          <p:nvPr/>
        </p:nvSpPr>
        <p:spPr bwMode="auto">
          <a:xfrm>
            <a:off x="4038600" y="54102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Guard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33400" y="11430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5219700" imgH="825500" progId="Equation.3">
                  <p:embed/>
                </p:oleObj>
              </mc:Choice>
              <mc:Fallback>
                <p:oleObj name="Equation" r:id="rId3" imgW="5219700" imgH="82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42"/>
          <p:cNvSpPr txBox="1">
            <a:spLocks noChangeArrowheads="1"/>
          </p:cNvSpPr>
          <p:nvPr/>
        </p:nvSpPr>
        <p:spPr bwMode="auto">
          <a:xfrm>
            <a:off x="1584325" y="3698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28676" name="Picture 46" descr="http://www.life.uiuc.edu/bioseries2/Lec14_m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70350"/>
            <a:ext cx="4191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47"/>
          <p:cNvSpPr txBox="1">
            <a:spLocks noChangeArrowheads="1"/>
          </p:cNvSpPr>
          <p:nvPr/>
        </p:nvSpPr>
        <p:spPr bwMode="auto">
          <a:xfrm>
            <a:off x="381000" y="2133600"/>
            <a:ext cx="51228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 = flux of water molecules, kg/sec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 diffusion coefficient, m</a:t>
            </a:r>
            <a:r>
              <a:rPr lang="en-US" altLang="en-US" sz="2400" baseline="30000"/>
              <a:t>2</a:t>
            </a:r>
            <a:r>
              <a:rPr lang="en-US" altLang="en-US" sz="2400"/>
              <a:t>/sec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= cross sectional area, m</a:t>
            </a:r>
            <a:r>
              <a:rPr lang="en-US" altLang="en-US" sz="2400" baseline="30000"/>
              <a:t>2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in</a:t>
            </a:r>
            <a:r>
              <a:rPr lang="en-US" altLang="en-US" sz="2400"/>
              <a:t> = Conc. of water inside cell, kg/m</a:t>
            </a:r>
            <a:r>
              <a:rPr lang="en-US" altLang="en-US" sz="2400" baseline="30000"/>
              <a:t>3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out</a:t>
            </a:r>
            <a:r>
              <a:rPr lang="en-US" altLang="en-US" sz="2400"/>
              <a:t> = Conc. of water outside cell, kg/m</a:t>
            </a:r>
            <a:r>
              <a:rPr lang="en-US" altLang="en-US" sz="2400" baseline="30000"/>
              <a:t>3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dx = thickness of cell wall, m</a:t>
            </a:r>
          </a:p>
        </p:txBody>
      </p:sp>
      <p:sp>
        <p:nvSpPr>
          <p:cNvPr id="28678" name="Text Box 48"/>
          <p:cNvSpPr txBox="1">
            <a:spLocks noChangeArrowheads="1"/>
          </p:cNvSpPr>
          <p:nvPr/>
        </p:nvSpPr>
        <p:spPr bwMode="auto">
          <a:xfrm>
            <a:off x="2286000" y="228600"/>
            <a:ext cx="418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Governing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2"/>
          <p:cNvSpPr txBox="1">
            <a:spLocks noChangeArrowheads="1"/>
          </p:cNvSpPr>
          <p:nvPr/>
        </p:nvSpPr>
        <p:spPr bwMode="auto">
          <a:xfrm>
            <a:off x="1584325" y="3698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699" name="Text Box 51"/>
          <p:cNvSpPr txBox="1">
            <a:spLocks noChangeArrowheads="1"/>
          </p:cNvSpPr>
          <p:nvPr/>
        </p:nvSpPr>
        <p:spPr bwMode="auto">
          <a:xfrm>
            <a:off x="2057400" y="228600"/>
            <a:ext cx="53303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Analytical Formulation</a:t>
            </a:r>
          </a:p>
        </p:txBody>
      </p:sp>
      <p:graphicFrame>
        <p:nvGraphicFramePr>
          <p:cNvPr id="29700" name="Object 53"/>
          <p:cNvGraphicFramePr>
            <a:graphicFrameLocks noChangeAspect="1"/>
          </p:cNvGraphicFramePr>
          <p:nvPr/>
        </p:nvGraphicFramePr>
        <p:xfrm>
          <a:off x="1295400" y="16002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5219700" imgH="825500" progId="Equation.3">
                  <p:embed/>
                </p:oleObj>
              </mc:Choice>
              <mc:Fallback>
                <p:oleObj name="Equation" r:id="rId3" imgW="5219700" imgH="825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5"/>
          <p:cNvGraphicFramePr>
            <a:graphicFrameLocks noChangeAspect="1"/>
          </p:cNvGraphicFramePr>
          <p:nvPr/>
        </p:nvGraphicFramePr>
        <p:xfrm>
          <a:off x="1447800" y="3429000"/>
          <a:ext cx="472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4724400" imgH="825500" progId="Equation.3">
                  <p:embed/>
                </p:oleObj>
              </mc:Choice>
              <mc:Fallback>
                <p:oleObj name="Equation" r:id="rId5" imgW="4724400" imgH="8255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472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6"/>
          <p:cNvGraphicFramePr>
            <a:graphicFrameLocks noChangeAspect="1"/>
          </p:cNvGraphicFramePr>
          <p:nvPr/>
        </p:nvGraphicFramePr>
        <p:xfrm>
          <a:off x="1371600" y="4572000"/>
          <a:ext cx="506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7" imgW="5067300" imgH="825500" progId="Equation.3">
                  <p:embed/>
                </p:oleObj>
              </mc:Choice>
              <mc:Fallback>
                <p:oleObj name="Equation" r:id="rId7" imgW="5067300" imgH="8255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506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57"/>
          <p:cNvSpPr txBox="1">
            <a:spLocks noChangeArrowheads="1"/>
          </p:cNvSpPr>
          <p:nvPr/>
        </p:nvSpPr>
        <p:spPr bwMode="auto">
          <a:xfrm>
            <a:off x="898525" y="2632075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Integrating gives an explicit equation for mass over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762000" y="4876800"/>
          <a:ext cx="749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7493000" imgH="901700" progId="Equation.3">
                  <p:embed/>
                </p:oleObj>
              </mc:Choice>
              <mc:Fallback>
                <p:oleObj name="Equation" r:id="rId3" imgW="74930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49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2362200" y="228600"/>
            <a:ext cx="4390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Analytical Solution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838200" y="1981200"/>
            <a:ext cx="27765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Mass(t) = mass, kg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 = time, seconds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=2.4 * 10</a:t>
            </a:r>
            <a:r>
              <a:rPr lang="en-US" altLang="en-US" sz="2400" baseline="30000"/>
              <a:t>-5</a:t>
            </a:r>
            <a:r>
              <a:rPr lang="en-US" altLang="en-US" sz="2400"/>
              <a:t>  m</a:t>
            </a:r>
            <a:r>
              <a:rPr lang="en-US" altLang="en-US" sz="2400" baseline="30000"/>
              <a:t>2</a:t>
            </a:r>
            <a:r>
              <a:rPr lang="en-US" altLang="en-US" sz="2400"/>
              <a:t>/sec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= 8.0*10</a:t>
            </a:r>
            <a:r>
              <a:rPr lang="en-US" altLang="en-US" sz="2400" baseline="30000"/>
              <a:t>-11</a:t>
            </a:r>
            <a:r>
              <a:rPr lang="en-US" altLang="en-US" sz="2400"/>
              <a:t> m</a:t>
            </a:r>
            <a:r>
              <a:rPr lang="en-US" altLang="en-US" sz="2400" baseline="30000"/>
              <a:t>2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in</a:t>
            </a:r>
            <a:r>
              <a:rPr lang="en-US" altLang="en-US" sz="2400"/>
              <a:t> =  .022 kg/m</a:t>
            </a:r>
            <a:r>
              <a:rPr lang="en-US" altLang="en-US" sz="2400" baseline="3000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out</a:t>
            </a:r>
            <a:r>
              <a:rPr lang="en-US" altLang="en-US" sz="2400"/>
              <a:t> = 0.11 kg/m</a:t>
            </a:r>
            <a:r>
              <a:rPr lang="en-US" altLang="en-US" sz="2400" baseline="30000"/>
              <a:t>3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dx = 2.5*10</a:t>
            </a:r>
            <a:r>
              <a:rPr lang="en-US" altLang="en-US" sz="2400" baseline="30000"/>
              <a:t>-5</a:t>
            </a:r>
            <a:r>
              <a:rPr lang="en-US" altLang="en-US" sz="2400"/>
              <a:t> m</a:t>
            </a:r>
          </a:p>
        </p:txBody>
      </p:sp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685800" y="1447800"/>
            <a:ext cx="614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a typical condition, the parameter values are:</a:t>
            </a:r>
          </a:p>
        </p:txBody>
      </p:sp>
      <p:pic>
        <p:nvPicPr>
          <p:cNvPr id="30726" name="Picture 11" descr="http://www.life.uiuc.edu/bioseries2/Lec14_m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0386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382000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/>
          <p:cNvSpPr txBox="1">
            <a:spLocks noChangeArrowheads="1"/>
          </p:cNvSpPr>
          <p:nvPr/>
        </p:nvSpPr>
        <p:spPr bwMode="auto">
          <a:xfrm>
            <a:off x="3048000" y="304800"/>
            <a:ext cx="24945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Objectives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762000" y="1676400"/>
            <a:ext cx="74072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sz="2800" dirty="0"/>
              <a:t>Derive the Euler equation from the Taylor Series Expansion</a:t>
            </a:r>
          </a:p>
          <a:p>
            <a:pPr marL="342900" indent="-342900" eaLnBrk="1" hangingPunct="1">
              <a:spcBef>
                <a:spcPct val="0"/>
              </a:spcBef>
            </a:pPr>
            <a:endParaRPr lang="en-US" altLang="en-US" sz="2800" dirty="0"/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800" dirty="0"/>
              <a:t>Estimate error associated with the Euler equation</a:t>
            </a:r>
          </a:p>
          <a:p>
            <a:pPr marL="342900" indent="-342900" eaLnBrk="1" hangingPunct="1">
              <a:spcBef>
                <a:spcPct val="0"/>
              </a:spcBef>
            </a:pPr>
            <a:endParaRPr lang="en-US" altLang="en-US" sz="2800" dirty="0"/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800" dirty="0"/>
              <a:t>Learn why numerical techniques are often preferable to analytical techniques for solving many biological process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38534" y="304800"/>
            <a:ext cx="30383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The Problem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How do you solve this equation for mass if D or C changes over time?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295400" y="27432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5219700" imgH="825500" progId="Equation.3">
                  <p:embed/>
                </p:oleObj>
              </mc:Choice>
              <mc:Fallback>
                <p:oleObj name="Equation" r:id="rId3" imgW="52197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4362" y="4097547"/>
            <a:ext cx="7964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This real world situation requires a numerical 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113005" y="228600"/>
            <a:ext cx="5375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Simple Diffusion Model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19200" y="14478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5219700" imgH="825500" progId="Equation.3">
                  <p:embed/>
                </p:oleObj>
              </mc:Choice>
              <mc:Fallback>
                <p:oleObj name="Equation" r:id="rId3" imgW="52197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14800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533400" y="3200400"/>
            <a:ext cx="3886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Use Euler’s method to develop an equation to compute mass of water lost from the leaf assuming that D and C may vary over time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53751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Simple Diffusion Model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295400" y="16002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3" imgW="5219700" imgH="825500" progId="Equation.3">
                  <p:embed/>
                </p:oleObj>
              </mc:Choice>
              <mc:Fallback>
                <p:oleObj name="Equation" r:id="rId3" imgW="52197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19200" y="2743200"/>
          <a:ext cx="585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5" imgW="5854700" imgH="825500" progId="Equation.3">
                  <p:embed/>
                </p:oleObj>
              </mc:Choice>
              <mc:Fallback>
                <p:oleObj name="Equation" r:id="rId5" imgW="58547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585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143000" y="3962400"/>
          <a:ext cx="6870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7" imgW="6870700" imgH="1143000" progId="Equation.3">
                  <p:embed/>
                </p:oleObj>
              </mc:Choice>
              <mc:Fallback>
                <p:oleObj name="Equation" r:id="rId7" imgW="68707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6870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98525" y="5603875"/>
            <a:ext cx="753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/>
              <a:t>Note, D and C values at time t are used to estimate M(t+dt)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98525" y="2590800"/>
            <a:ext cx="3968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233363" y="2284413"/>
            <a:ext cx="172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 = mass of water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352800" y="227422"/>
            <a:ext cx="23519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Summary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Numerical techniques are required to solve many real world biological equations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Euler method is one of the simplest numerical techniques used to solve rate equations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Errors associated with the formulation of Eulers method are proportional to the square of the solution step size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Reducing step size increases numerical accuracy due to truncation error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6248400" y="685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248400" y="2819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105400" y="9144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F(t+dt)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86400" y="2057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F(t)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553200" y="29718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467600" y="2971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t+dt</a:t>
            </a:r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7772400" y="1143000"/>
            <a:ext cx="0" cy="1676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Freeform 12"/>
          <p:cNvSpPr>
            <a:spLocks/>
          </p:cNvSpPr>
          <p:nvPr/>
        </p:nvSpPr>
        <p:spPr bwMode="auto">
          <a:xfrm>
            <a:off x="6278563" y="1033463"/>
            <a:ext cx="1622425" cy="1760537"/>
          </a:xfrm>
          <a:custGeom>
            <a:avLst/>
            <a:gdLst>
              <a:gd name="T0" fmla="*/ 2147483646 w 1022"/>
              <a:gd name="T1" fmla="*/ 2147483646 h 1109"/>
              <a:gd name="T2" fmla="*/ 2147483646 w 1022"/>
              <a:gd name="T3" fmla="*/ 2147483646 h 1109"/>
              <a:gd name="T4" fmla="*/ 2147483646 w 1022"/>
              <a:gd name="T5" fmla="*/ 2147483646 h 1109"/>
              <a:gd name="T6" fmla="*/ 2147483646 w 1022"/>
              <a:gd name="T7" fmla="*/ 2147483646 h 1109"/>
              <a:gd name="T8" fmla="*/ 2147483646 w 1022"/>
              <a:gd name="T9" fmla="*/ 2147483646 h 1109"/>
              <a:gd name="T10" fmla="*/ 2147483646 w 1022"/>
              <a:gd name="T11" fmla="*/ 2147483646 h 1109"/>
              <a:gd name="T12" fmla="*/ 2147483646 w 1022"/>
              <a:gd name="T13" fmla="*/ 2147483646 h 1109"/>
              <a:gd name="T14" fmla="*/ 2147483646 w 1022"/>
              <a:gd name="T15" fmla="*/ 2147483646 h 1109"/>
              <a:gd name="T16" fmla="*/ 2147483646 w 1022"/>
              <a:gd name="T17" fmla="*/ 2147483646 h 1109"/>
              <a:gd name="T18" fmla="*/ 2147483646 w 1022"/>
              <a:gd name="T19" fmla="*/ 2147483646 h 1109"/>
              <a:gd name="T20" fmla="*/ 2147483646 w 1022"/>
              <a:gd name="T21" fmla="*/ 2147483646 h 1109"/>
              <a:gd name="T22" fmla="*/ 2147483646 w 1022"/>
              <a:gd name="T23" fmla="*/ 2147483646 h 1109"/>
              <a:gd name="T24" fmla="*/ 2147483646 w 1022"/>
              <a:gd name="T25" fmla="*/ 2147483646 h 1109"/>
              <a:gd name="T26" fmla="*/ 2147483646 w 1022"/>
              <a:gd name="T27" fmla="*/ 2147483646 h 1109"/>
              <a:gd name="T28" fmla="*/ 2147483646 w 1022"/>
              <a:gd name="T29" fmla="*/ 2147483646 h 1109"/>
              <a:gd name="T30" fmla="*/ 2147483646 w 1022"/>
              <a:gd name="T31" fmla="*/ 2147483646 h 1109"/>
              <a:gd name="T32" fmla="*/ 2147483646 w 1022"/>
              <a:gd name="T33" fmla="*/ 2147483646 h 1109"/>
              <a:gd name="T34" fmla="*/ 2147483646 w 1022"/>
              <a:gd name="T35" fmla="*/ 2147483646 h 1109"/>
              <a:gd name="T36" fmla="*/ 2147483646 w 1022"/>
              <a:gd name="T37" fmla="*/ 2147483646 h 1109"/>
              <a:gd name="T38" fmla="*/ 2147483646 w 1022"/>
              <a:gd name="T39" fmla="*/ 2147483646 h 1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22" h="1109">
                <a:moveTo>
                  <a:pt x="4" y="1102"/>
                </a:moveTo>
                <a:cubicBezTo>
                  <a:pt x="60" y="1084"/>
                  <a:pt x="0" y="1109"/>
                  <a:pt x="46" y="1069"/>
                </a:cubicBezTo>
                <a:cubicBezTo>
                  <a:pt x="61" y="1056"/>
                  <a:pt x="97" y="1035"/>
                  <a:pt x="97" y="1035"/>
                </a:cubicBezTo>
                <a:cubicBezTo>
                  <a:pt x="103" y="1024"/>
                  <a:pt x="105" y="1010"/>
                  <a:pt x="114" y="1001"/>
                </a:cubicBezTo>
                <a:cubicBezTo>
                  <a:pt x="128" y="987"/>
                  <a:pt x="165" y="967"/>
                  <a:pt x="165" y="967"/>
                </a:cubicBezTo>
                <a:cubicBezTo>
                  <a:pt x="173" y="956"/>
                  <a:pt x="180" y="943"/>
                  <a:pt x="190" y="933"/>
                </a:cubicBezTo>
                <a:cubicBezTo>
                  <a:pt x="200" y="923"/>
                  <a:pt x="215" y="918"/>
                  <a:pt x="224" y="908"/>
                </a:cubicBezTo>
                <a:cubicBezTo>
                  <a:pt x="271" y="855"/>
                  <a:pt x="297" y="787"/>
                  <a:pt x="317" y="721"/>
                </a:cubicBezTo>
                <a:cubicBezTo>
                  <a:pt x="325" y="659"/>
                  <a:pt x="339" y="622"/>
                  <a:pt x="359" y="560"/>
                </a:cubicBezTo>
                <a:cubicBezTo>
                  <a:pt x="379" y="497"/>
                  <a:pt x="378" y="437"/>
                  <a:pt x="436" y="399"/>
                </a:cubicBezTo>
                <a:cubicBezTo>
                  <a:pt x="447" y="365"/>
                  <a:pt x="461" y="359"/>
                  <a:pt x="495" y="349"/>
                </a:cubicBezTo>
                <a:cubicBezTo>
                  <a:pt x="526" y="307"/>
                  <a:pt x="549" y="296"/>
                  <a:pt x="597" y="281"/>
                </a:cubicBezTo>
                <a:cubicBezTo>
                  <a:pt x="659" y="239"/>
                  <a:pt x="580" y="288"/>
                  <a:pt x="656" y="255"/>
                </a:cubicBezTo>
                <a:cubicBezTo>
                  <a:pt x="747" y="215"/>
                  <a:pt x="619" y="257"/>
                  <a:pt x="707" y="230"/>
                </a:cubicBezTo>
                <a:cubicBezTo>
                  <a:pt x="734" y="212"/>
                  <a:pt x="760" y="198"/>
                  <a:pt x="791" y="188"/>
                </a:cubicBezTo>
                <a:cubicBezTo>
                  <a:pt x="824" y="137"/>
                  <a:pt x="787" y="181"/>
                  <a:pt x="842" y="154"/>
                </a:cubicBezTo>
                <a:cubicBezTo>
                  <a:pt x="860" y="145"/>
                  <a:pt x="876" y="131"/>
                  <a:pt x="893" y="120"/>
                </a:cubicBezTo>
                <a:cubicBezTo>
                  <a:pt x="922" y="100"/>
                  <a:pt x="953" y="76"/>
                  <a:pt x="978" y="52"/>
                </a:cubicBezTo>
                <a:cubicBezTo>
                  <a:pt x="985" y="45"/>
                  <a:pt x="988" y="34"/>
                  <a:pt x="995" y="27"/>
                </a:cubicBezTo>
                <a:cubicBezTo>
                  <a:pt x="1022" y="0"/>
                  <a:pt x="1020" y="23"/>
                  <a:pt x="1020" y="1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 flipH="1">
            <a:off x="6248400" y="23622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 flipH="1">
            <a:off x="6248400" y="11430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609600" y="304800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Taylor Series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609600" y="1524000"/>
            <a:ext cx="42068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If a function and its derivatives are continuous on the interval t to t+dt, then the value of the function at t+dt is given by the infinite series called the “</a:t>
            </a:r>
            <a:r>
              <a:rPr lang="en-US" altLang="en-US" sz="2400" b="1" i="1"/>
              <a:t>Taylor Series Expansion</a:t>
            </a:r>
            <a:r>
              <a:rPr lang="en-US" altLang="en-US" sz="2400"/>
              <a:t>”</a:t>
            </a:r>
          </a:p>
        </p:txBody>
      </p:sp>
      <p:graphicFrame>
        <p:nvGraphicFramePr>
          <p:cNvPr id="6159" name="Object 17"/>
          <p:cNvGraphicFramePr>
            <a:graphicFrameLocks noChangeAspect="1"/>
          </p:cNvGraphicFramePr>
          <p:nvPr/>
        </p:nvGraphicFramePr>
        <p:xfrm>
          <a:off x="685800" y="3962400"/>
          <a:ext cx="7924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9702800" imgH="952500" progId="Equation.3">
                  <p:embed/>
                </p:oleObj>
              </mc:Choice>
              <mc:Fallback>
                <p:oleObj name="Equation" r:id="rId3" imgW="9702800" imgH="952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7924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20"/>
          <p:cNvSpPr>
            <a:spLocks noChangeShapeType="1"/>
          </p:cNvSpPr>
          <p:nvPr/>
        </p:nvSpPr>
        <p:spPr bwMode="auto">
          <a:xfrm>
            <a:off x="8458200" y="47244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21"/>
          <p:cNvSpPr txBox="1">
            <a:spLocks noChangeArrowheads="1"/>
          </p:cNvSpPr>
          <p:nvPr/>
        </p:nvSpPr>
        <p:spPr bwMode="auto">
          <a:xfrm>
            <a:off x="5562600" y="5181600"/>
            <a:ext cx="1739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Remainder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or error term</a:t>
            </a:r>
          </a:p>
        </p:txBody>
      </p:sp>
      <p:sp>
        <p:nvSpPr>
          <p:cNvPr id="6162" name="Line 22"/>
          <p:cNvSpPr>
            <a:spLocks noChangeShapeType="1"/>
          </p:cNvSpPr>
          <p:nvPr/>
        </p:nvSpPr>
        <p:spPr bwMode="auto">
          <a:xfrm flipH="1">
            <a:off x="7543800" y="5486400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524000" y="2133600"/>
          <a:ext cx="3111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3111500" imgH="1028700" progId="Equation.3">
                  <p:embed/>
                </p:oleObj>
              </mc:Choice>
              <mc:Fallback>
                <p:oleObj name="Equation" r:id="rId3" imgW="31115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3111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1566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itchFamily="18" charset="2"/>
              </a:rPr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itchFamily="18" charset="2"/>
              </a:rPr>
              <a:t>t &lt;  &lt; t+dt</a:t>
            </a:r>
            <a:endParaRPr lang="en-US" altLang="en-US" sz="2400"/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609600" y="685800"/>
            <a:ext cx="663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Taylor Series – Remainder Term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105400"/>
            <a:ext cx="7099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Error is a function of the time step size!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57300" y="5105400"/>
          <a:ext cx="41592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5092700" imgH="825500" progId="Equation.3">
                  <p:embed/>
                </p:oleObj>
              </mc:Choice>
              <mc:Fallback>
                <p:oleObj name="Equation" r:id="rId3" imgW="5092700" imgH="82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105400"/>
                        <a:ext cx="41592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62063" y="4291013"/>
          <a:ext cx="28527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3492500" imgH="393700" progId="Equation.3">
                  <p:embed/>
                </p:oleObj>
              </mc:Choice>
              <mc:Fallback>
                <p:oleObj name="Equation" r:id="rId5" imgW="3492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291013"/>
                        <a:ext cx="28527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09675" y="3429000"/>
          <a:ext cx="18049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2209800" imgH="393700" progId="Equation.3">
                  <p:embed/>
                </p:oleObj>
              </mc:Choice>
              <mc:Fallback>
                <p:oleObj name="Equation" r:id="rId7" imgW="2209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429000"/>
                        <a:ext cx="18049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09600" y="1752600"/>
            <a:ext cx="695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 i="1"/>
              <a:t>order</a:t>
            </a:r>
            <a:r>
              <a:rPr lang="en-US" altLang="en-US" sz="2400"/>
              <a:t> of the Taylor Series Expansion is defined by the number of terms used in the expansion and the order is the highest derivative used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09600" y="685800"/>
            <a:ext cx="446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Taylor Series – Order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7086600" y="33528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  <a:r>
              <a:rPr lang="en-US" altLang="en-US" sz="2400" baseline="30000">
                <a:solidFill>
                  <a:srgbClr val="FF0000"/>
                </a:solidFill>
              </a:rPr>
              <a:t>th</a:t>
            </a:r>
            <a:r>
              <a:rPr lang="en-US" altLang="en-US" sz="2400">
                <a:solidFill>
                  <a:srgbClr val="FF0000"/>
                </a:solidFill>
              </a:rPr>
              <a:t> order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7086600" y="4191000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</a:t>
            </a:r>
            <a:r>
              <a:rPr lang="en-US" altLang="en-US" sz="2400" baseline="30000">
                <a:solidFill>
                  <a:srgbClr val="FF0000"/>
                </a:solidFill>
              </a:rPr>
              <a:t>st</a:t>
            </a:r>
            <a:r>
              <a:rPr lang="en-US" altLang="en-US" sz="2400">
                <a:solidFill>
                  <a:srgbClr val="FF0000"/>
                </a:solidFill>
              </a:rPr>
              <a:t> Order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7086600" y="5181600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</a:t>
            </a:r>
            <a:r>
              <a:rPr lang="en-US" altLang="en-US" sz="2400" baseline="30000">
                <a:solidFill>
                  <a:srgbClr val="FF0000"/>
                </a:solidFill>
              </a:rPr>
              <a:t>nd</a:t>
            </a:r>
            <a:r>
              <a:rPr lang="en-US" altLang="en-US" sz="2400">
                <a:solidFill>
                  <a:srgbClr val="FF0000"/>
                </a:solidFill>
              </a:rPr>
              <a:t> Order</a:t>
            </a:r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3200400" y="3581400"/>
            <a:ext cx="3810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V="1">
            <a:off x="4267200" y="4419600"/>
            <a:ext cx="2743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5562600" y="54102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446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Taylor Series – Order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93725" y="1870075"/>
            <a:ext cx="77120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Taylor series expansion is an infinite series, thus you cannot express every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Higher order terms are truncated by necessity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Truncating terms introduces error in the solution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Understanding truncation error is important in solving biological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71600" y="271792"/>
            <a:ext cx="697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 Truncation Error in Taylor Series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84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Given:</a:t>
            </a:r>
            <a:r>
              <a:rPr lang="en-US" altLang="en-US" sz="2400"/>
              <a:t> A bacterial population grows according to the equation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676400" y="2133600"/>
          <a:ext cx="2451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451100" imgH="546100" progId="Equation.3">
                  <p:embed/>
                </p:oleObj>
              </mc:Choice>
              <mc:Fallback>
                <p:oleObj name="Equation" r:id="rId3" imgW="24511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2451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2895600"/>
            <a:ext cx="50212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N(t) = population at time t, #/ml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 = time, 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0</a:t>
            </a:r>
            <a:r>
              <a:rPr lang="en-US" altLang="en-US" sz="2400"/>
              <a:t> = initial population at time t=0, #/ml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 = reproduction constant, 1/time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5257800"/>
            <a:ext cx="7407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Find:</a:t>
            </a:r>
            <a:r>
              <a:rPr lang="en-US" altLang="en-US" sz="2400" dirty="0"/>
              <a:t> Taylor series estimate of the population at time t=1 minute and k=0.1/minute using 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,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, and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order Taylor Series expansion about time t=0 minutes. N</a:t>
            </a:r>
            <a:r>
              <a:rPr lang="en-US" altLang="en-US" sz="2400" baseline="-25000" dirty="0"/>
              <a:t>o</a:t>
            </a:r>
            <a:r>
              <a:rPr lang="en-US" altLang="en-US" sz="2400" dirty="0"/>
              <a:t> = 2/ml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3625"/>
            <a:ext cx="254635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819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Taylor Series – </a:t>
            </a:r>
            <a:r>
              <a:rPr lang="en-US" altLang="en-US" sz="3600" b="1" dirty="0" err="1"/>
              <a:t>Roundoff</a:t>
            </a:r>
            <a:r>
              <a:rPr lang="en-US" altLang="en-US" sz="3600" b="1" dirty="0"/>
              <a:t> Error Example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685800" y="3352800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0</a:t>
            </a:r>
            <a:r>
              <a:rPr lang="en-US" altLang="en-US" sz="2400"/>
              <a:t>e</a:t>
            </a:r>
            <a:r>
              <a:rPr lang="en-US" altLang="en-US" sz="2400" baseline="30000"/>
              <a:t>(0.1*0)</a:t>
            </a:r>
            <a:r>
              <a:rPr lang="en-US" altLang="en-US" sz="2400"/>
              <a:t> 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447800" y="15240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Term 1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3581400" y="15240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Term 2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6019800" y="15240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Term 3</a:t>
            </a:r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990600" y="3048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228600" y="2133600"/>
            <a:ext cx="6989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N(t+dt) =   n(t)                 + N’(t)dt                        N’’(t)</a:t>
            </a:r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59436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6172200" y="2590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2!</a:t>
            </a: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7085013" y="2306638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dt</a:t>
            </a:r>
            <a:r>
              <a:rPr lang="en-US" altLang="en-US" sz="2400" baseline="30000"/>
              <a:t>2</a:t>
            </a:r>
            <a:endParaRPr lang="en-US" altLang="en-US" sz="2400"/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5562600" y="2209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+</a:t>
            </a:r>
          </a:p>
        </p:txBody>
      </p:sp>
      <p:sp>
        <p:nvSpPr>
          <p:cNvPr id="11277" name="Line 16"/>
          <p:cNvSpPr>
            <a:spLocks noChangeShapeType="1"/>
          </p:cNvSpPr>
          <p:nvPr/>
        </p:nvSpPr>
        <p:spPr bwMode="auto">
          <a:xfrm>
            <a:off x="990600" y="1981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7"/>
          <p:cNvSpPr>
            <a:spLocks noChangeShapeType="1"/>
          </p:cNvSpPr>
          <p:nvPr/>
        </p:nvSpPr>
        <p:spPr bwMode="auto">
          <a:xfrm>
            <a:off x="990600" y="1524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3276600" y="3276600"/>
            <a:ext cx="170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kN</a:t>
            </a:r>
            <a:r>
              <a:rPr lang="en-US" altLang="en-US" sz="2400" baseline="-25000"/>
              <a:t>0</a:t>
            </a:r>
            <a:r>
              <a:rPr lang="en-US" altLang="en-US" sz="2400"/>
              <a:t>e</a:t>
            </a:r>
            <a:r>
              <a:rPr lang="en-US" altLang="en-US" sz="2400" baseline="30000"/>
              <a:t>(0.1*0)</a:t>
            </a:r>
            <a:r>
              <a:rPr lang="en-US" altLang="en-US" sz="2400"/>
              <a:t> dt</a:t>
            </a:r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1971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</a:t>
            </a:r>
            <a:r>
              <a:rPr lang="en-US" altLang="en-US" sz="2400" baseline="30000"/>
              <a:t>2</a:t>
            </a:r>
            <a:r>
              <a:rPr lang="en-US" altLang="en-US" sz="2400"/>
              <a:t>N</a:t>
            </a:r>
            <a:r>
              <a:rPr lang="en-US" altLang="en-US" sz="2400" baseline="-25000"/>
              <a:t>0</a:t>
            </a:r>
            <a:r>
              <a:rPr lang="en-US" altLang="en-US" sz="2400"/>
              <a:t>e</a:t>
            </a:r>
            <a:r>
              <a:rPr lang="en-US" altLang="en-US" sz="2400" baseline="30000"/>
              <a:t>(0.1*0)</a:t>
            </a:r>
            <a:r>
              <a:rPr lang="en-US" altLang="en-US" sz="2400"/>
              <a:t> dt</a:t>
            </a:r>
            <a:r>
              <a:rPr lang="en-US" altLang="en-US" sz="2400" baseline="30000"/>
              <a:t>2</a:t>
            </a:r>
            <a:endParaRPr lang="en-US" altLang="en-US" sz="2400"/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5562600" y="3048000"/>
            <a:ext cx="56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2!</a:t>
            </a:r>
          </a:p>
        </p:txBody>
      </p:sp>
      <p:sp>
        <p:nvSpPr>
          <p:cNvPr id="11282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106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2e</a:t>
            </a:r>
            <a:r>
              <a:rPr lang="en-US" altLang="en-US" sz="2400" baseline="30000"/>
              <a:t>(0.1*0)</a:t>
            </a:r>
            <a:endParaRPr lang="en-US" altLang="en-US" sz="2400"/>
          </a:p>
        </p:txBody>
      </p:sp>
      <p:sp>
        <p:nvSpPr>
          <p:cNvPr id="11283" name="Text Box 22"/>
          <p:cNvSpPr txBox="1">
            <a:spLocks noChangeArrowheads="1"/>
          </p:cNvSpPr>
          <p:nvPr/>
        </p:nvSpPr>
        <p:spPr bwMode="auto">
          <a:xfrm>
            <a:off x="3048000" y="4038600"/>
            <a:ext cx="230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(0.1)(2)e</a:t>
            </a:r>
            <a:r>
              <a:rPr lang="en-US" altLang="en-US" sz="2400" baseline="30000"/>
              <a:t>(0.1*0)</a:t>
            </a:r>
            <a:r>
              <a:rPr lang="en-US" altLang="en-US" sz="2400"/>
              <a:t>(1)</a:t>
            </a:r>
            <a:r>
              <a:rPr lang="en-US" altLang="en-US" sz="2400" baseline="30000"/>
              <a:t>1</a:t>
            </a:r>
            <a:endParaRPr lang="en-US" altLang="en-US" sz="2400"/>
          </a:p>
        </p:txBody>
      </p:sp>
      <p:sp>
        <p:nvSpPr>
          <p:cNvPr id="11284" name="Text Box 23"/>
          <p:cNvSpPr txBox="1">
            <a:spLocks noChangeArrowheads="1"/>
          </p:cNvSpPr>
          <p:nvPr/>
        </p:nvSpPr>
        <p:spPr bwMode="auto">
          <a:xfrm>
            <a:off x="5486400" y="4038600"/>
            <a:ext cx="3151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(0.5)(0.1)</a:t>
            </a:r>
            <a:r>
              <a:rPr lang="en-US" altLang="en-US" sz="2400" baseline="30000"/>
              <a:t>2</a:t>
            </a:r>
            <a:r>
              <a:rPr lang="en-US" altLang="en-US" sz="2400"/>
              <a:t>(2)e</a:t>
            </a:r>
            <a:r>
              <a:rPr lang="en-US" altLang="en-US" sz="2400" baseline="30000"/>
              <a:t>(0.1*0)</a:t>
            </a:r>
            <a:r>
              <a:rPr lang="en-US" altLang="en-US" sz="2400"/>
              <a:t> (1)</a:t>
            </a:r>
            <a:r>
              <a:rPr lang="en-US" altLang="en-US" sz="2400" baseline="30000"/>
              <a:t>2</a:t>
            </a:r>
            <a:endParaRPr lang="en-US" altLang="en-US" sz="2400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685800" y="5334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5"/>
          <p:cNvSpPr txBox="1">
            <a:spLocks noChangeArrowheads="1"/>
          </p:cNvSpPr>
          <p:nvPr/>
        </p:nvSpPr>
        <p:spPr bwMode="auto">
          <a:xfrm>
            <a:off x="685800" y="4724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2.0</a:t>
            </a:r>
          </a:p>
        </p:txBody>
      </p:sp>
      <p:sp>
        <p:nvSpPr>
          <p:cNvPr id="11287" name="Text Box 26"/>
          <p:cNvSpPr txBox="1">
            <a:spLocks noChangeArrowheads="1"/>
          </p:cNvSpPr>
          <p:nvPr/>
        </p:nvSpPr>
        <p:spPr bwMode="auto">
          <a:xfrm>
            <a:off x="3733800" y="4800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0.2</a:t>
            </a:r>
          </a:p>
        </p:txBody>
      </p:sp>
      <p:sp>
        <p:nvSpPr>
          <p:cNvPr id="11288" name="Text Box 27"/>
          <p:cNvSpPr txBox="1">
            <a:spLocks noChangeArrowheads="1"/>
          </p:cNvSpPr>
          <p:nvPr/>
        </p:nvSpPr>
        <p:spPr bwMode="auto">
          <a:xfrm>
            <a:off x="6324600" y="47244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0.01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762000" y="5486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2.0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3733800" y="5486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2.2</a:t>
            </a:r>
          </a:p>
        </p:txBody>
      </p:sp>
      <p:sp>
        <p:nvSpPr>
          <p:cNvPr id="11291" name="Text Box 31"/>
          <p:cNvSpPr txBox="1">
            <a:spLocks noChangeArrowheads="1"/>
          </p:cNvSpPr>
          <p:nvPr/>
        </p:nvSpPr>
        <p:spPr bwMode="auto">
          <a:xfrm>
            <a:off x="6248400" y="54102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2.21</a:t>
            </a:r>
          </a:p>
        </p:txBody>
      </p:sp>
      <p:sp>
        <p:nvSpPr>
          <p:cNvPr id="11292" name="Text Box 33"/>
          <p:cNvSpPr txBox="1">
            <a:spLocks noChangeArrowheads="1"/>
          </p:cNvSpPr>
          <p:nvPr/>
        </p:nvSpPr>
        <p:spPr bwMode="auto">
          <a:xfrm>
            <a:off x="609600" y="60198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Exact Answer is 2.21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1201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Times New Roman</vt:lpstr>
      <vt:lpstr>Arial</vt:lpstr>
      <vt:lpstr>Calibri</vt:lpstr>
      <vt:lpstr>Symbol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D. Batchelor</dc:creator>
  <cp:lastModifiedBy>wdb0007</cp:lastModifiedBy>
  <cp:revision>101</cp:revision>
  <cp:lastPrinted>2022-08-21T15:01:39Z</cp:lastPrinted>
  <dcterms:created xsi:type="dcterms:W3CDTF">2003-01-18T03:04:59Z</dcterms:created>
  <dcterms:modified xsi:type="dcterms:W3CDTF">2023-08-12T02:24:41Z</dcterms:modified>
</cp:coreProperties>
</file>