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88" r:id="rId5"/>
    <p:sldId id="261" r:id="rId6"/>
    <p:sldId id="316" r:id="rId7"/>
    <p:sldId id="289" r:id="rId8"/>
    <p:sldId id="290" r:id="rId9"/>
    <p:sldId id="292" r:id="rId10"/>
    <p:sldId id="291" r:id="rId11"/>
    <p:sldId id="317" r:id="rId12"/>
    <p:sldId id="293" r:id="rId13"/>
    <p:sldId id="294" r:id="rId14"/>
    <p:sldId id="295" r:id="rId15"/>
    <p:sldId id="296" r:id="rId16"/>
    <p:sldId id="318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25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5FE46-B53F-4DAF-B922-E7BF74296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8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E2829-1B09-42FD-8696-72B6AA9E8B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64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29D7E-A586-402C-B100-5DD4BD477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92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0117D-D74A-4132-9E33-4C28F84E1D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24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E3CF0-7418-4133-B898-67D60C0D6B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2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03CB0-7827-4B13-9EEE-58A9397E98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80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96335-1DDF-4873-BCFC-5A55F3465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87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6937C-FAA6-4E83-8F1F-A8A8623972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18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9CFD4-C36A-4CCB-AB36-EAFA6C0CC1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25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76AB2-F930-481D-AB73-6C206D1D0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91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035B-AC73-4ACF-8879-074311D1AF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43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807E180-A55F-4D26-8D08-1195B1D92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201863" y="1022350"/>
            <a:ext cx="467518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000" b="1"/>
              <a:t>BSEN 5250/6250</a:t>
            </a:r>
          </a:p>
          <a:p>
            <a:pPr algn="ctr" eaLnBrk="1" hangingPunct="1"/>
            <a:r>
              <a:rPr lang="en-US" altLang="en-US" sz="4000" b="1"/>
              <a:t>Lecture 5</a:t>
            </a:r>
          </a:p>
          <a:p>
            <a:pPr algn="ctr" eaLnBrk="1" hangingPunct="1"/>
            <a:endParaRPr lang="en-US" altLang="en-US" sz="4000" b="1"/>
          </a:p>
          <a:p>
            <a:pPr algn="ctr" eaLnBrk="1" hangingPunct="1"/>
            <a:r>
              <a:rPr lang="en-US" altLang="en-US" sz="3200" b="1"/>
              <a:t>Models of Homogeneous </a:t>
            </a:r>
          </a:p>
          <a:p>
            <a:pPr algn="ctr" eaLnBrk="1" hangingPunct="1"/>
            <a:r>
              <a:rPr lang="en-US" altLang="en-US" sz="3200" b="1"/>
              <a:t>Populations of Organisms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17525" y="5603875"/>
            <a:ext cx="7375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/>
              <a:t>Reading:</a:t>
            </a:r>
            <a:r>
              <a:rPr lang="en-US" altLang="en-US"/>
              <a:t> Chapter 7 of </a:t>
            </a:r>
            <a:r>
              <a:rPr lang="en-US" altLang="en-US" i="1"/>
              <a:t>Computer Simulation in Biology</a:t>
            </a:r>
            <a:r>
              <a:rPr lang="en-US" altLang="en-US"/>
              <a:t> by</a:t>
            </a:r>
          </a:p>
          <a:p>
            <a:pPr eaLnBrk="1" hangingPunct="1"/>
            <a:r>
              <a:rPr lang="en-US" altLang="en-US"/>
              <a:t>Keen and Spain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279525" y="400050"/>
            <a:ext cx="6810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Time Lags and Oscillations in Growth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990600" y="1295400"/>
            <a:ext cx="73310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/>
              <a:t>Real populations typically show oscillation behavior around the carrying capacity due to delays such as the time it takes for eggs to hatch.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Verhulst</a:t>
            </a:r>
            <a:r>
              <a:rPr lang="en-US" altLang="en-US" dirty="0"/>
              <a:t>-Pearl equation can be modified to create delays that lead to oscillating behavior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219200" y="52578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295400" y="53340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N</a:t>
            </a:r>
            <a:r>
              <a:rPr lang="en-US" altLang="en-US" baseline="-25000"/>
              <a:t>10-3</a:t>
            </a:r>
            <a:endParaRPr lang="en-US" altLang="en-US"/>
          </a:p>
        </p:txBody>
      </p:sp>
      <p:sp>
        <p:nvSpPr>
          <p:cNvPr id="32774" name="Rectangle 22"/>
          <p:cNvSpPr>
            <a:spLocks noChangeArrowheads="1"/>
          </p:cNvSpPr>
          <p:nvPr/>
        </p:nvSpPr>
        <p:spPr bwMode="auto">
          <a:xfrm>
            <a:off x="2057400" y="52578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5" name="Text Box 23"/>
          <p:cNvSpPr txBox="1">
            <a:spLocks noChangeArrowheads="1"/>
          </p:cNvSpPr>
          <p:nvPr/>
        </p:nvSpPr>
        <p:spPr bwMode="auto">
          <a:xfrm>
            <a:off x="2133600" y="53340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N</a:t>
            </a:r>
            <a:r>
              <a:rPr lang="en-US" altLang="en-US" baseline="-25000"/>
              <a:t>11-3</a:t>
            </a:r>
            <a:endParaRPr lang="en-US" altLang="en-US"/>
          </a:p>
        </p:txBody>
      </p:sp>
      <p:sp>
        <p:nvSpPr>
          <p:cNvPr id="32776" name="Rectangle 24"/>
          <p:cNvSpPr>
            <a:spLocks noChangeArrowheads="1"/>
          </p:cNvSpPr>
          <p:nvPr/>
        </p:nvSpPr>
        <p:spPr bwMode="auto">
          <a:xfrm>
            <a:off x="2895600" y="52578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7" name="Text Box 25"/>
          <p:cNvSpPr txBox="1">
            <a:spLocks noChangeArrowheads="1"/>
          </p:cNvSpPr>
          <p:nvPr/>
        </p:nvSpPr>
        <p:spPr bwMode="auto">
          <a:xfrm>
            <a:off x="2971800" y="53340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N</a:t>
            </a:r>
            <a:r>
              <a:rPr lang="en-US" altLang="en-US" baseline="-25000"/>
              <a:t>12-3</a:t>
            </a:r>
            <a:endParaRPr lang="en-US" altLang="en-US"/>
          </a:p>
        </p:txBody>
      </p:sp>
      <p:sp>
        <p:nvSpPr>
          <p:cNvPr id="32778" name="Rectangle 26"/>
          <p:cNvSpPr>
            <a:spLocks noChangeArrowheads="1"/>
          </p:cNvSpPr>
          <p:nvPr/>
        </p:nvSpPr>
        <p:spPr bwMode="auto">
          <a:xfrm>
            <a:off x="3733800" y="52578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9" name="Text Box 27"/>
          <p:cNvSpPr txBox="1">
            <a:spLocks noChangeArrowheads="1"/>
          </p:cNvSpPr>
          <p:nvPr/>
        </p:nvSpPr>
        <p:spPr bwMode="auto">
          <a:xfrm>
            <a:off x="3810000" y="53340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N</a:t>
            </a:r>
            <a:r>
              <a:rPr lang="en-US" altLang="en-US" baseline="-25000"/>
              <a:t>13-3</a:t>
            </a:r>
            <a:endParaRPr lang="en-US" altLang="en-US"/>
          </a:p>
        </p:txBody>
      </p:sp>
      <p:sp>
        <p:nvSpPr>
          <p:cNvPr id="32780" name="Rectangle 28"/>
          <p:cNvSpPr>
            <a:spLocks noChangeArrowheads="1"/>
          </p:cNvSpPr>
          <p:nvPr/>
        </p:nvSpPr>
        <p:spPr bwMode="auto">
          <a:xfrm>
            <a:off x="4572000" y="52578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1" name="Text Box 29"/>
          <p:cNvSpPr txBox="1">
            <a:spLocks noChangeArrowheads="1"/>
          </p:cNvSpPr>
          <p:nvPr/>
        </p:nvSpPr>
        <p:spPr bwMode="auto">
          <a:xfrm>
            <a:off x="4648200" y="53340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N</a:t>
            </a:r>
            <a:r>
              <a:rPr lang="en-US" altLang="en-US" baseline="-25000"/>
              <a:t>14-3</a:t>
            </a:r>
            <a:endParaRPr lang="en-US" altLang="en-US"/>
          </a:p>
        </p:txBody>
      </p:sp>
      <p:sp>
        <p:nvSpPr>
          <p:cNvPr id="32782" name="Rectangle 30"/>
          <p:cNvSpPr>
            <a:spLocks noChangeArrowheads="1"/>
          </p:cNvSpPr>
          <p:nvPr/>
        </p:nvSpPr>
        <p:spPr bwMode="auto">
          <a:xfrm>
            <a:off x="5410200" y="52578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3" name="Text Box 31"/>
          <p:cNvSpPr txBox="1">
            <a:spLocks noChangeArrowheads="1"/>
          </p:cNvSpPr>
          <p:nvPr/>
        </p:nvSpPr>
        <p:spPr bwMode="auto">
          <a:xfrm>
            <a:off x="5486400" y="53340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N</a:t>
            </a:r>
            <a:r>
              <a:rPr lang="en-US" altLang="en-US" baseline="-25000"/>
              <a:t>15-3</a:t>
            </a:r>
            <a:endParaRPr lang="en-US" altLang="en-US"/>
          </a:p>
        </p:txBody>
      </p:sp>
      <p:sp>
        <p:nvSpPr>
          <p:cNvPr id="32784" name="Rectangle 32"/>
          <p:cNvSpPr>
            <a:spLocks noChangeArrowheads="1"/>
          </p:cNvSpPr>
          <p:nvPr/>
        </p:nvSpPr>
        <p:spPr bwMode="auto">
          <a:xfrm>
            <a:off x="6248400" y="52578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5" name="Text Box 33"/>
          <p:cNvSpPr txBox="1">
            <a:spLocks noChangeArrowheads="1"/>
          </p:cNvSpPr>
          <p:nvPr/>
        </p:nvSpPr>
        <p:spPr bwMode="auto">
          <a:xfrm>
            <a:off x="6324600" y="53340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N</a:t>
            </a:r>
            <a:r>
              <a:rPr lang="en-US" altLang="en-US" baseline="-25000"/>
              <a:t>16-3</a:t>
            </a:r>
            <a:endParaRPr lang="en-US" altLang="en-US"/>
          </a:p>
        </p:txBody>
      </p:sp>
      <p:grpSp>
        <p:nvGrpSpPr>
          <p:cNvPr id="32786" name="Group 46"/>
          <p:cNvGrpSpPr>
            <a:grpSpLocks/>
          </p:cNvGrpSpPr>
          <p:nvPr/>
        </p:nvGrpSpPr>
        <p:grpSpPr bwMode="auto">
          <a:xfrm>
            <a:off x="1600200" y="4648200"/>
            <a:ext cx="2438400" cy="533400"/>
            <a:chOff x="912" y="3072"/>
            <a:chExt cx="1536" cy="336"/>
          </a:xfrm>
        </p:grpSpPr>
        <p:sp>
          <p:nvSpPr>
            <p:cNvPr id="32799" name="Line 34"/>
            <p:cNvSpPr>
              <a:spLocks noChangeShapeType="1"/>
            </p:cNvSpPr>
            <p:nvPr/>
          </p:nvSpPr>
          <p:spPr bwMode="auto">
            <a:xfrm flipV="1">
              <a:off x="2448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35"/>
            <p:cNvSpPr>
              <a:spLocks noChangeShapeType="1"/>
            </p:cNvSpPr>
            <p:nvPr/>
          </p:nvSpPr>
          <p:spPr bwMode="auto">
            <a:xfrm flipH="1">
              <a:off x="912" y="3072"/>
              <a:ext cx="15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6"/>
            <p:cNvSpPr>
              <a:spLocks noChangeShapeType="1"/>
            </p:cNvSpPr>
            <p:nvPr/>
          </p:nvSpPr>
          <p:spPr bwMode="auto">
            <a:xfrm>
              <a:off x="912" y="3072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7" name="Group 47"/>
          <p:cNvGrpSpPr>
            <a:grpSpLocks/>
          </p:cNvGrpSpPr>
          <p:nvPr/>
        </p:nvGrpSpPr>
        <p:grpSpPr bwMode="auto">
          <a:xfrm>
            <a:off x="2362200" y="4343400"/>
            <a:ext cx="2438400" cy="914400"/>
            <a:chOff x="1392" y="2880"/>
            <a:chExt cx="1536" cy="576"/>
          </a:xfrm>
        </p:grpSpPr>
        <p:sp>
          <p:nvSpPr>
            <p:cNvPr id="32796" name="Line 37"/>
            <p:cNvSpPr>
              <a:spLocks noChangeShapeType="1"/>
            </p:cNvSpPr>
            <p:nvPr/>
          </p:nvSpPr>
          <p:spPr bwMode="auto">
            <a:xfrm flipV="1">
              <a:off x="2928" y="2880"/>
              <a:ext cx="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38"/>
            <p:cNvSpPr>
              <a:spLocks noChangeShapeType="1"/>
            </p:cNvSpPr>
            <p:nvPr/>
          </p:nvSpPr>
          <p:spPr bwMode="auto">
            <a:xfrm flipH="1">
              <a:off x="1392" y="2880"/>
              <a:ext cx="15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9"/>
            <p:cNvSpPr>
              <a:spLocks noChangeShapeType="1"/>
            </p:cNvSpPr>
            <p:nvPr/>
          </p:nvSpPr>
          <p:spPr bwMode="auto">
            <a:xfrm>
              <a:off x="1392" y="2880"/>
              <a:ext cx="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8" name="Group 48"/>
          <p:cNvGrpSpPr>
            <a:grpSpLocks/>
          </p:cNvGrpSpPr>
          <p:nvPr/>
        </p:nvGrpSpPr>
        <p:grpSpPr bwMode="auto">
          <a:xfrm>
            <a:off x="3276600" y="4038600"/>
            <a:ext cx="2438400" cy="1219200"/>
            <a:chOff x="1968" y="2688"/>
            <a:chExt cx="1536" cy="768"/>
          </a:xfrm>
        </p:grpSpPr>
        <p:sp>
          <p:nvSpPr>
            <p:cNvPr id="32793" name="Line 40"/>
            <p:cNvSpPr>
              <a:spLocks noChangeShapeType="1"/>
            </p:cNvSpPr>
            <p:nvPr/>
          </p:nvSpPr>
          <p:spPr bwMode="auto">
            <a:xfrm flipV="1">
              <a:off x="3504" y="2688"/>
              <a:ext cx="0" cy="76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41"/>
            <p:cNvSpPr>
              <a:spLocks noChangeShapeType="1"/>
            </p:cNvSpPr>
            <p:nvPr/>
          </p:nvSpPr>
          <p:spPr bwMode="auto">
            <a:xfrm flipH="1">
              <a:off x="1968" y="2688"/>
              <a:ext cx="1536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42"/>
            <p:cNvSpPr>
              <a:spLocks noChangeShapeType="1"/>
            </p:cNvSpPr>
            <p:nvPr/>
          </p:nvSpPr>
          <p:spPr bwMode="auto">
            <a:xfrm>
              <a:off x="1968" y="2688"/>
              <a:ext cx="0" cy="76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9" name="Group 49"/>
          <p:cNvGrpSpPr>
            <a:grpSpLocks/>
          </p:cNvGrpSpPr>
          <p:nvPr/>
        </p:nvGrpSpPr>
        <p:grpSpPr bwMode="auto">
          <a:xfrm>
            <a:off x="4343400" y="4724400"/>
            <a:ext cx="2438400" cy="533400"/>
            <a:chOff x="2640" y="3120"/>
            <a:chExt cx="1536" cy="336"/>
          </a:xfrm>
        </p:grpSpPr>
        <p:sp>
          <p:nvSpPr>
            <p:cNvPr id="32790" name="Line 43"/>
            <p:cNvSpPr>
              <a:spLocks noChangeShapeType="1"/>
            </p:cNvSpPr>
            <p:nvPr/>
          </p:nvSpPr>
          <p:spPr bwMode="auto">
            <a:xfrm flipV="1">
              <a:off x="4176" y="3120"/>
              <a:ext cx="0" cy="336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44"/>
            <p:cNvSpPr>
              <a:spLocks noChangeShapeType="1"/>
            </p:cNvSpPr>
            <p:nvPr/>
          </p:nvSpPr>
          <p:spPr bwMode="auto">
            <a:xfrm flipH="1">
              <a:off x="2640" y="3120"/>
              <a:ext cx="1536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45"/>
            <p:cNvSpPr>
              <a:spLocks noChangeShapeType="1"/>
            </p:cNvSpPr>
            <p:nvPr/>
          </p:nvSpPr>
          <p:spPr bwMode="auto">
            <a:xfrm>
              <a:off x="2640" y="3120"/>
              <a:ext cx="0" cy="336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279525" y="400050"/>
            <a:ext cx="6810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Time Lags and Oscillations in Growth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531739" y="4307758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07939" y="4383958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N</a:t>
            </a:r>
            <a:r>
              <a:rPr lang="en-US" altLang="en-US" baseline="-25000" dirty="0" smtClean="0"/>
              <a:t>1</a:t>
            </a:r>
            <a:endParaRPr lang="en-US" altLang="en-US" dirty="0"/>
          </a:p>
        </p:txBody>
      </p:sp>
      <p:sp>
        <p:nvSpPr>
          <p:cNvPr id="32774" name="Rectangle 22"/>
          <p:cNvSpPr>
            <a:spLocks noChangeArrowheads="1"/>
          </p:cNvSpPr>
          <p:nvPr/>
        </p:nvSpPr>
        <p:spPr bwMode="auto">
          <a:xfrm>
            <a:off x="3369939" y="4307758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5" name="Text Box 23"/>
          <p:cNvSpPr txBox="1">
            <a:spLocks noChangeArrowheads="1"/>
          </p:cNvSpPr>
          <p:nvPr/>
        </p:nvSpPr>
        <p:spPr bwMode="auto">
          <a:xfrm>
            <a:off x="3446139" y="4383958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N</a:t>
            </a:r>
            <a:r>
              <a:rPr lang="en-US" altLang="en-US" baseline="-25000" dirty="0" smtClean="0"/>
              <a:t>2</a:t>
            </a:r>
            <a:endParaRPr lang="en-US" altLang="en-US" dirty="0"/>
          </a:p>
        </p:txBody>
      </p:sp>
      <p:sp>
        <p:nvSpPr>
          <p:cNvPr id="32776" name="Rectangle 24"/>
          <p:cNvSpPr>
            <a:spLocks noChangeArrowheads="1"/>
          </p:cNvSpPr>
          <p:nvPr/>
        </p:nvSpPr>
        <p:spPr bwMode="auto">
          <a:xfrm>
            <a:off x="4208139" y="4307758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7" name="Text Box 25"/>
          <p:cNvSpPr txBox="1">
            <a:spLocks noChangeArrowheads="1"/>
          </p:cNvSpPr>
          <p:nvPr/>
        </p:nvSpPr>
        <p:spPr bwMode="auto">
          <a:xfrm>
            <a:off x="4284339" y="4383958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N</a:t>
            </a:r>
            <a:r>
              <a:rPr lang="en-US" altLang="en-US" baseline="-25000" dirty="0" smtClean="0"/>
              <a:t>3</a:t>
            </a:r>
            <a:endParaRPr lang="en-US" altLang="en-US" dirty="0"/>
          </a:p>
        </p:txBody>
      </p:sp>
      <p:sp>
        <p:nvSpPr>
          <p:cNvPr id="32778" name="Rectangle 26"/>
          <p:cNvSpPr>
            <a:spLocks noChangeArrowheads="1"/>
          </p:cNvSpPr>
          <p:nvPr/>
        </p:nvSpPr>
        <p:spPr bwMode="auto">
          <a:xfrm>
            <a:off x="5046339" y="4307758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9" name="Text Box 27"/>
          <p:cNvSpPr txBox="1">
            <a:spLocks noChangeArrowheads="1"/>
          </p:cNvSpPr>
          <p:nvPr/>
        </p:nvSpPr>
        <p:spPr bwMode="auto">
          <a:xfrm>
            <a:off x="5122539" y="4383958"/>
            <a:ext cx="681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N</a:t>
            </a:r>
            <a:r>
              <a:rPr lang="en-US" altLang="en-US" baseline="-25000" dirty="0" smtClean="0"/>
              <a:t>4-3</a:t>
            </a:r>
            <a:endParaRPr lang="en-US" altLang="en-US" dirty="0"/>
          </a:p>
        </p:txBody>
      </p:sp>
      <p:sp>
        <p:nvSpPr>
          <p:cNvPr id="32780" name="Rectangle 28"/>
          <p:cNvSpPr>
            <a:spLocks noChangeArrowheads="1"/>
          </p:cNvSpPr>
          <p:nvPr/>
        </p:nvSpPr>
        <p:spPr bwMode="auto">
          <a:xfrm>
            <a:off x="5884539" y="4307758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1" name="Text Box 29"/>
          <p:cNvSpPr txBox="1">
            <a:spLocks noChangeArrowheads="1"/>
          </p:cNvSpPr>
          <p:nvPr/>
        </p:nvSpPr>
        <p:spPr bwMode="auto">
          <a:xfrm>
            <a:off x="5960739" y="4383958"/>
            <a:ext cx="681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N</a:t>
            </a:r>
            <a:r>
              <a:rPr lang="en-US" altLang="en-US" baseline="-25000" dirty="0" smtClean="0"/>
              <a:t>5-3</a:t>
            </a:r>
            <a:endParaRPr lang="en-US" altLang="en-US" dirty="0"/>
          </a:p>
        </p:txBody>
      </p:sp>
      <p:sp>
        <p:nvSpPr>
          <p:cNvPr id="32782" name="Rectangle 30"/>
          <p:cNvSpPr>
            <a:spLocks noChangeArrowheads="1"/>
          </p:cNvSpPr>
          <p:nvPr/>
        </p:nvSpPr>
        <p:spPr bwMode="auto">
          <a:xfrm>
            <a:off x="6722739" y="4307758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3" name="Text Box 31"/>
          <p:cNvSpPr txBox="1">
            <a:spLocks noChangeArrowheads="1"/>
          </p:cNvSpPr>
          <p:nvPr/>
        </p:nvSpPr>
        <p:spPr bwMode="auto">
          <a:xfrm>
            <a:off x="6798939" y="4383958"/>
            <a:ext cx="681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N</a:t>
            </a:r>
            <a:r>
              <a:rPr lang="en-US" altLang="en-US" baseline="-25000" dirty="0" smtClean="0"/>
              <a:t>6-3</a:t>
            </a:r>
            <a:endParaRPr lang="en-US" altLang="en-US" dirty="0"/>
          </a:p>
        </p:txBody>
      </p:sp>
      <p:sp>
        <p:nvSpPr>
          <p:cNvPr id="32784" name="Rectangle 32"/>
          <p:cNvSpPr>
            <a:spLocks noChangeArrowheads="1"/>
          </p:cNvSpPr>
          <p:nvPr/>
        </p:nvSpPr>
        <p:spPr bwMode="auto">
          <a:xfrm>
            <a:off x="7560939" y="4307758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5" name="Text Box 33"/>
          <p:cNvSpPr txBox="1">
            <a:spLocks noChangeArrowheads="1"/>
          </p:cNvSpPr>
          <p:nvPr/>
        </p:nvSpPr>
        <p:spPr bwMode="auto">
          <a:xfrm>
            <a:off x="7637139" y="4383958"/>
            <a:ext cx="681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N</a:t>
            </a:r>
            <a:r>
              <a:rPr lang="en-US" altLang="en-US" baseline="-25000" dirty="0" smtClean="0"/>
              <a:t>7-3</a:t>
            </a:r>
            <a:endParaRPr lang="en-US" alt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463337" y="3698158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50839" y="3698158"/>
            <a:ext cx="25124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50839" y="369815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256419" y="3393358"/>
            <a:ext cx="0" cy="838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3743921" y="3393358"/>
            <a:ext cx="25124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743921" y="3393358"/>
            <a:ext cx="0" cy="838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141839" y="3164758"/>
            <a:ext cx="9315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638656" y="3164758"/>
            <a:ext cx="25124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38656" y="3164758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8092237" y="2866103"/>
            <a:ext cx="0" cy="13654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579739" y="2866103"/>
            <a:ext cx="25124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579739" y="2866103"/>
            <a:ext cx="0" cy="136545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4570" y="1447800"/>
            <a:ext cx="74606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Cohort – individuals with same traits such as age or weight</a:t>
            </a:r>
          </a:p>
          <a:p>
            <a:r>
              <a:rPr lang="en-US" dirty="0" smtClean="0"/>
              <a:t>Examples of Cohorts:</a:t>
            </a:r>
          </a:p>
          <a:p>
            <a:r>
              <a:rPr lang="en-US" dirty="0"/>
              <a:t>	</a:t>
            </a:r>
            <a:r>
              <a:rPr lang="en-US" dirty="0" smtClean="0"/>
              <a:t>The “Class of 2020” </a:t>
            </a:r>
          </a:p>
          <a:p>
            <a:r>
              <a:rPr lang="en-US" dirty="0"/>
              <a:t>	</a:t>
            </a:r>
            <a:r>
              <a:rPr lang="en-US" dirty="0" smtClean="0"/>
              <a:t>Insect populations</a:t>
            </a:r>
          </a:p>
          <a:p>
            <a:r>
              <a:rPr lang="en-US" dirty="0"/>
              <a:t>	</a:t>
            </a:r>
            <a:r>
              <a:rPr lang="en-US" dirty="0" smtClean="0"/>
              <a:t>Peanut pods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5990" y="5410200"/>
            <a:ext cx="7557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-f</a:t>
            </a:r>
            <a:r>
              <a:rPr lang="en-US" dirty="0" smtClean="0"/>
              <a:t> = N at time t influenced by N at time t-f where f is the time lag of population expansion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0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730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Verhulst-Pearl Equation with Oscillation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990600" y="1676400"/>
          <a:ext cx="3543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Equation" r:id="rId3" imgW="3543300" imgH="1016000" progId="Equation.3">
                  <p:embed/>
                </p:oleObj>
              </mc:Choice>
              <mc:Fallback>
                <p:oleObj name="Equation" r:id="rId3" imgW="3543300" imgH="101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3543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5"/>
          <p:cNvGraphicFramePr>
            <a:graphicFrameLocks noChangeAspect="1"/>
          </p:cNvGraphicFramePr>
          <p:nvPr/>
        </p:nvGraphicFramePr>
        <p:xfrm>
          <a:off x="838200" y="2895600"/>
          <a:ext cx="4838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Equation" r:id="rId5" imgW="4838700" imgH="1016000" progId="Equation.3">
                  <p:embed/>
                </p:oleObj>
              </mc:Choice>
              <mc:Fallback>
                <p:oleObj name="Equation" r:id="rId5" imgW="4838700" imgH="101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4838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762000" y="4114800"/>
            <a:ext cx="42931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/>
              <a:t>Where:</a:t>
            </a:r>
          </a:p>
          <a:p>
            <a:pPr eaLnBrk="1" hangingPunct="1"/>
            <a:r>
              <a:rPr lang="en-US" altLang="en-US" dirty="0"/>
              <a:t> 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t</a:t>
            </a:r>
            <a:r>
              <a:rPr lang="en-US" altLang="en-US" dirty="0"/>
              <a:t> = number at time t</a:t>
            </a:r>
          </a:p>
          <a:p>
            <a:pPr eaLnBrk="1" hangingPunct="1"/>
            <a:r>
              <a:rPr lang="en-US" altLang="en-US" dirty="0"/>
              <a:t> 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t</a:t>
            </a:r>
            <a:r>
              <a:rPr lang="en-US" altLang="en-US" baseline="-25000" dirty="0"/>
              <a:t>-f</a:t>
            </a:r>
            <a:r>
              <a:rPr lang="en-US" altLang="en-US" dirty="0"/>
              <a:t> = </a:t>
            </a:r>
            <a:r>
              <a:rPr lang="en-US" altLang="en-US" dirty="0" smtClean="0"/>
              <a:t>number </a:t>
            </a:r>
            <a:r>
              <a:rPr lang="en-US" altLang="en-US" dirty="0"/>
              <a:t>at time t-f </a:t>
            </a:r>
          </a:p>
          <a:p>
            <a:pPr eaLnBrk="1" hangingPunct="1"/>
            <a:r>
              <a:rPr lang="en-US" altLang="en-US" dirty="0"/>
              <a:t>  f = time lag</a:t>
            </a:r>
          </a:p>
          <a:p>
            <a:pPr eaLnBrk="1" hangingPunct="1"/>
            <a:r>
              <a:rPr lang="en-US" altLang="en-US" dirty="0"/>
              <a:t>  k = </a:t>
            </a:r>
            <a:r>
              <a:rPr lang="en-US" altLang="en-US" dirty="0" smtClean="0"/>
              <a:t>number or carrying capacity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pSp>
        <p:nvGrpSpPr>
          <p:cNvPr id="33798" name="Group 11"/>
          <p:cNvGrpSpPr>
            <a:grpSpLocks/>
          </p:cNvGrpSpPr>
          <p:nvPr/>
        </p:nvGrpSpPr>
        <p:grpSpPr bwMode="auto">
          <a:xfrm>
            <a:off x="5426082" y="5334006"/>
            <a:ext cx="2994029" cy="461963"/>
            <a:chOff x="3418" y="3360"/>
            <a:chExt cx="1886" cy="291"/>
          </a:xfrm>
        </p:grpSpPr>
        <p:graphicFrame>
          <p:nvGraphicFramePr>
            <p:cNvPr id="33800" name="Object 7"/>
            <p:cNvGraphicFramePr>
              <a:graphicFrameLocks noChangeAspect="1"/>
            </p:cNvGraphicFramePr>
            <p:nvPr/>
          </p:nvGraphicFramePr>
          <p:xfrm>
            <a:off x="3418" y="3478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3" name="Equation" r:id="rId7" imgW="203112" imgH="228501" progId="Equation.3">
                    <p:embed/>
                  </p:oleObj>
                </mc:Choice>
                <mc:Fallback>
                  <p:oleObj name="Equation" r:id="rId7" imgW="203112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8" y="3478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1" name="Text Box 8"/>
            <p:cNvSpPr txBox="1">
              <a:spLocks noChangeArrowheads="1"/>
            </p:cNvSpPr>
            <p:nvPr/>
          </p:nvSpPr>
          <p:spPr bwMode="auto">
            <a:xfrm>
              <a:off x="3552" y="3360"/>
              <a:ext cx="17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= growth rate, 1/time</a:t>
              </a:r>
              <a:endParaRPr lang="en-US" altLang="en-US" dirty="0"/>
            </a:p>
          </p:txBody>
        </p:sp>
      </p:grpSp>
      <p:sp>
        <p:nvSpPr>
          <p:cNvPr id="33799" name="Text Box 10"/>
          <p:cNvSpPr txBox="1">
            <a:spLocks noChangeArrowheads="1"/>
          </p:cNvSpPr>
          <p:nvPr/>
        </p:nvSpPr>
        <p:spPr bwMode="auto">
          <a:xfrm>
            <a:off x="5318125" y="4460875"/>
            <a:ext cx="1851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t = time</a:t>
            </a:r>
          </a:p>
          <a:p>
            <a:pPr eaLnBrk="1" hangingPunct="1"/>
            <a:r>
              <a:rPr lang="en-US" altLang="en-US"/>
              <a:t>dt = time step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772400" cy="531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90600" y="457200"/>
            <a:ext cx="730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Verhulst-Pearl Equation with Oscillation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2057400" y="2895600"/>
            <a:ext cx="5867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209800" y="2511425"/>
            <a:ext cx="201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</a:rPr>
              <a:t>Carrying Capacity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6355" y="6399798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Example 7-3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Variable Carrying Capacity and Logistic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0262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/>
              <a:t>The carrying capacity k is often variable in nature. This especially occurs when a key input, such as food </a:t>
            </a:r>
            <a:r>
              <a:rPr lang="en-US" altLang="en-US" dirty="0" smtClean="0"/>
              <a:t>supply, temperature </a:t>
            </a:r>
            <a:r>
              <a:rPr lang="en-US" altLang="en-US" dirty="0"/>
              <a:t>or weather conditions vary over time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We can modify the </a:t>
            </a:r>
            <a:r>
              <a:rPr lang="en-US" altLang="en-US" dirty="0" err="1"/>
              <a:t>Verhulst</a:t>
            </a:r>
            <a:r>
              <a:rPr lang="en-US" altLang="en-US" dirty="0"/>
              <a:t>-Pearl equation to simulate this effect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905000" y="42672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905000" y="60960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1905000" y="48006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743200" y="4800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1905000" y="5486400"/>
            <a:ext cx="3276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1905000" y="4800600"/>
            <a:ext cx="3276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1"/>
          <p:cNvSpPr>
            <a:spLocks noChangeShapeType="1"/>
          </p:cNvSpPr>
          <p:nvPr/>
        </p:nvSpPr>
        <p:spPr bwMode="auto">
          <a:xfrm flipV="1">
            <a:off x="3429000" y="48006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>
            <a:off x="4267200" y="4800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3200400" y="617220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Time</a:t>
            </a: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 rot="-5412751">
            <a:off x="251619" y="5006181"/>
            <a:ext cx="199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/>
              <a:t>Carrying Capacity</a:t>
            </a:r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15081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35855" name="Text Box 16"/>
          <p:cNvSpPr txBox="1">
            <a:spLocks noChangeArrowheads="1"/>
          </p:cNvSpPr>
          <p:nvPr/>
        </p:nvSpPr>
        <p:spPr bwMode="auto">
          <a:xfrm>
            <a:off x="1508125" y="5222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Variable Carrying Capacity and Logistic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203325" y="1666875"/>
            <a:ext cx="24929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Let </a:t>
            </a:r>
            <a:r>
              <a:rPr lang="en-US" altLang="en-US" sz="2800" dirty="0" err="1" smtClean="0"/>
              <a:t>K</a:t>
            </a:r>
            <a:r>
              <a:rPr lang="en-US" altLang="en-US" sz="2800" baseline="-25000" dirty="0" err="1" smtClean="0"/>
              <a:t>t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C + k </a:t>
            </a:r>
            <a:r>
              <a:rPr lang="el-GR" altLang="en-US" sz="2800" dirty="0" smtClean="0"/>
              <a:t>τ</a:t>
            </a:r>
            <a:endParaRPr lang="en-US" altLang="en-US" sz="2800" i="1" dirty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19200" y="2362200"/>
            <a:ext cx="76803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/>
              <a:t>Where </a:t>
            </a:r>
          </a:p>
          <a:p>
            <a:pPr eaLnBrk="1" hangingPunct="1"/>
            <a:r>
              <a:rPr lang="en-US" altLang="en-US" dirty="0"/>
              <a:t>   </a:t>
            </a:r>
            <a:r>
              <a:rPr lang="en-US" altLang="en-US" dirty="0" smtClean="0"/>
              <a:t>  t = time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K</a:t>
            </a:r>
            <a:r>
              <a:rPr lang="en-US" altLang="en-US" baseline="-25000" dirty="0" err="1" smtClean="0"/>
              <a:t>t</a:t>
            </a:r>
            <a:r>
              <a:rPr lang="en-US" altLang="en-US" dirty="0" smtClean="0"/>
              <a:t> </a:t>
            </a:r>
            <a:r>
              <a:rPr lang="en-US" altLang="en-US" dirty="0"/>
              <a:t>= variable carrying capacity as a function of </a:t>
            </a:r>
            <a:r>
              <a:rPr lang="en-US" altLang="en-US" dirty="0" smtClean="0"/>
              <a:t>time</a:t>
            </a:r>
            <a:endParaRPr lang="en-US" altLang="en-US" i="1" dirty="0"/>
          </a:p>
          <a:p>
            <a:pPr eaLnBrk="1" hangingPunct="1"/>
            <a:r>
              <a:rPr lang="en-US" altLang="en-US" dirty="0"/>
              <a:t>   C =  minimum carrying </a:t>
            </a:r>
            <a:r>
              <a:rPr lang="en-US" altLang="en-US" dirty="0" smtClean="0"/>
              <a:t>capacity</a:t>
            </a:r>
            <a:endParaRPr lang="en-US" altLang="en-US" dirty="0"/>
          </a:p>
          <a:p>
            <a:pPr eaLnBrk="1" hangingPunct="1"/>
            <a:r>
              <a:rPr lang="en-US" altLang="en-US" dirty="0"/>
              <a:t>   k  = </a:t>
            </a:r>
            <a:r>
              <a:rPr lang="en-US" altLang="en-US" dirty="0" smtClean="0"/>
              <a:t>slope related to changes in carrying capacity over time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l-GR" altLang="en-US" dirty="0" smtClean="0"/>
              <a:t>τ</a:t>
            </a:r>
            <a:r>
              <a:rPr lang="en-US" altLang="en-US" dirty="0" smtClean="0"/>
              <a:t> =  time constraint on carrying capacity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4641198"/>
            <a:ext cx="4296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τ</a:t>
            </a:r>
            <a:r>
              <a:rPr lang="en-US" dirty="0" smtClean="0"/>
              <a:t> = t           for 0 ≤ t ≤ 26 weeks</a:t>
            </a:r>
          </a:p>
          <a:p>
            <a:r>
              <a:rPr lang="el-GR" dirty="0" smtClean="0"/>
              <a:t>τ</a:t>
            </a:r>
            <a:r>
              <a:rPr lang="en-US" dirty="0" smtClean="0"/>
              <a:t> = 52 - t    for 26 ≤ t ≤ 52 weeks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60829" y="2509665"/>
            <a:ext cx="5501970" cy="3738734"/>
            <a:chOff x="1650451" y="2509666"/>
            <a:chExt cx="4158862" cy="2924198"/>
          </a:xfrm>
        </p:grpSpPr>
        <p:sp>
          <p:nvSpPr>
            <p:cNvPr id="2" name="Line 4"/>
            <p:cNvSpPr>
              <a:spLocks noChangeShapeType="1"/>
            </p:cNvSpPr>
            <p:nvPr/>
          </p:nvSpPr>
          <p:spPr bwMode="auto">
            <a:xfrm>
              <a:off x="2456513" y="2585867"/>
              <a:ext cx="0" cy="182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2456513" y="4414667"/>
              <a:ext cx="3352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 flipV="1">
              <a:off x="2456513" y="3119267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3294713" y="3119267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456513" y="3805067"/>
              <a:ext cx="3276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2456513" y="3119267"/>
              <a:ext cx="3276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3980513" y="3119267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4818713" y="3119267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3329126" y="4972199"/>
              <a:ext cx="17447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Time, weeks</a:t>
              </a:r>
              <a:endParaRPr lang="en-US" altLang="en-US" dirty="0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 rot="16187249">
              <a:off x="803132" y="3356985"/>
              <a:ext cx="1997075" cy="30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Carrying Capacity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059638" y="285574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k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059638" y="3541542"/>
              <a:ext cx="319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2592" y="451634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21452" y="45074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43974" y="450295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69170" y="450294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6870" y="45074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486" y="6858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function creates an oscillation in carrying capacity each week during the year, then repeats itself. It represents seasonal changes in food supply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878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159429"/>
              </p:ext>
            </p:extLst>
          </p:nvPr>
        </p:nvGraphicFramePr>
        <p:xfrm>
          <a:off x="852489" y="1295400"/>
          <a:ext cx="2728912" cy="92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Equation" r:id="rId3" imgW="1422360" imgH="482400" progId="Equation.3">
                  <p:embed/>
                </p:oleObj>
              </mc:Choice>
              <mc:Fallback>
                <p:oleObj name="Equation" r:id="rId3" imgW="142236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9" y="1295400"/>
                        <a:ext cx="2728912" cy="925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458855"/>
              </p:ext>
            </p:extLst>
          </p:nvPr>
        </p:nvGraphicFramePr>
        <p:xfrm>
          <a:off x="609600" y="2286000"/>
          <a:ext cx="3810000" cy="965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Equation" r:id="rId5" imgW="1904760" imgH="482400" progId="Equation.3">
                  <p:embed/>
                </p:oleObj>
              </mc:Choice>
              <mc:Fallback>
                <p:oleObj name="Equation" r:id="rId5" imgW="19047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3810000" cy="965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914400" y="4419600"/>
            <a:ext cx="73036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1" dirty="0"/>
              <a:t>Where:</a:t>
            </a:r>
          </a:p>
          <a:p>
            <a:pPr eaLnBrk="1" hangingPunct="1"/>
            <a:r>
              <a:rPr lang="en-US" altLang="en-US" sz="2000" dirty="0"/>
              <a:t> 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t</a:t>
            </a:r>
            <a:r>
              <a:rPr lang="en-US" altLang="en-US" sz="2000" dirty="0"/>
              <a:t> = number at time </a:t>
            </a:r>
            <a:r>
              <a:rPr lang="en-US" altLang="en-US" sz="2000" dirty="0" smtClean="0"/>
              <a:t>t	C = minimum carrying capacity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  </a:t>
            </a:r>
            <a:r>
              <a:rPr lang="en-US" altLang="en-US" sz="2000" dirty="0" err="1"/>
              <a:t>k</a:t>
            </a:r>
            <a:r>
              <a:rPr lang="en-US" altLang="en-US" sz="2000" baseline="-25000" dirty="0" err="1"/>
              <a:t>t</a:t>
            </a:r>
            <a:r>
              <a:rPr lang="en-US" altLang="en-US" sz="2000" dirty="0"/>
              <a:t> = </a:t>
            </a:r>
            <a:r>
              <a:rPr lang="en-US" altLang="en-US" sz="2000" dirty="0" smtClean="0"/>
              <a:t>number		k = slope of change in carrying capacity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  t = </a:t>
            </a:r>
            <a:r>
              <a:rPr lang="en-US" altLang="en-US" sz="2000" dirty="0" smtClean="0"/>
              <a:t>time		</a:t>
            </a:r>
            <a:r>
              <a:rPr lang="el-GR" altLang="en-US" sz="2000" dirty="0" smtClean="0"/>
              <a:t>τ</a:t>
            </a:r>
            <a:r>
              <a:rPr lang="en-US" altLang="en-US" sz="2000" dirty="0" smtClean="0"/>
              <a:t> = time constraint on carrying capacity</a:t>
            </a:r>
            <a:endParaRPr lang="en-US" altLang="en-US" sz="2000" dirty="0"/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dt</a:t>
            </a:r>
            <a:r>
              <a:rPr lang="en-US" altLang="en-US" sz="2000" dirty="0"/>
              <a:t> = time </a:t>
            </a:r>
            <a:r>
              <a:rPr lang="en-US" altLang="en-US" sz="2000" dirty="0" smtClean="0"/>
              <a:t>step		     </a:t>
            </a:r>
            <a:r>
              <a:rPr lang="el-GR" sz="2000" dirty="0" smtClean="0"/>
              <a:t>τ</a:t>
            </a:r>
            <a:r>
              <a:rPr lang="en-US" sz="2000" dirty="0" smtClean="0"/>
              <a:t> = t           for 0 ≤ t ≤ 26 weeks</a:t>
            </a:r>
          </a:p>
          <a:p>
            <a:pPr eaLnBrk="1" hangingPunct="1"/>
            <a:r>
              <a:rPr lang="en-US" altLang="en-US" sz="2000" dirty="0" smtClean="0"/>
              <a:t>  g = 1/time		     </a:t>
            </a:r>
            <a:r>
              <a:rPr lang="el-GR" sz="2000" dirty="0" smtClean="0"/>
              <a:t>τ</a:t>
            </a:r>
            <a:r>
              <a:rPr lang="en-US" sz="2000" dirty="0" smtClean="0"/>
              <a:t> = 52 - t    for 26 ≤ t ≤ 52 weeks 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914400" y="3810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Variable Carrying Capacity and Logistic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623228"/>
              </p:ext>
            </p:extLst>
          </p:nvPr>
        </p:nvGraphicFramePr>
        <p:xfrm>
          <a:off x="629004" y="3276600"/>
          <a:ext cx="429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Equation" r:id="rId7" imgW="2145960" imgH="431640" progId="Equation.3">
                  <p:embed/>
                </p:oleObj>
              </mc:Choice>
              <mc:Fallback>
                <p:oleObj name="Equation" r:id="rId7" imgW="21459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04" y="3276600"/>
                        <a:ext cx="4292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75742"/>
            <a:ext cx="4995299" cy="550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228600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7-4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24000" y="381000"/>
            <a:ext cx="608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Model for Harvesting Populations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641475"/>
            <a:ext cx="7331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Harvesting of individuals in a population is a common occurrence. The Verhulst-Pearl equation can be modified to account for harvesting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104900" y="3429000"/>
          <a:ext cx="3822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3" imgW="3822700" imgH="990600" progId="Equation.3">
                  <p:embed/>
                </p:oleObj>
              </mc:Choice>
              <mc:Fallback>
                <p:oleObj name="Equation" r:id="rId3" imgW="3822700" imgH="990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429000"/>
                        <a:ext cx="3822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127125" y="4918075"/>
            <a:ext cx="6721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Where C</a:t>
            </a:r>
            <a:r>
              <a:rPr lang="en-US" altLang="en-US" baseline="-25000"/>
              <a:t>t</a:t>
            </a:r>
            <a:r>
              <a:rPr lang="en-US" altLang="en-US"/>
              <a:t> is the number of individuals harvested at time 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048000" y="533400"/>
            <a:ext cx="267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600" b="1"/>
              <a:t>Introduction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81454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/>
              <a:t>Current Issues</a:t>
            </a:r>
          </a:p>
          <a:p>
            <a:pPr eaLnBrk="1" hangingPunct="1"/>
            <a:r>
              <a:rPr lang="en-US" altLang="en-US"/>
              <a:t>	- Introduction of GMO’s into the environment</a:t>
            </a:r>
          </a:p>
          <a:p>
            <a:pPr eaLnBrk="1" hangingPunct="1"/>
            <a:r>
              <a:rPr lang="en-US" altLang="en-US"/>
              <a:t>	- Fermentation (cell reproduction, chemical development)</a:t>
            </a:r>
          </a:p>
          <a:p>
            <a:pPr eaLnBrk="1" hangingPunct="1"/>
            <a:r>
              <a:rPr lang="en-US" altLang="en-US"/>
              <a:t>	- Ecology (animal population, policy making)</a:t>
            </a:r>
          </a:p>
          <a:p>
            <a:pPr eaLnBrk="1" hangingPunct="1"/>
            <a:r>
              <a:rPr lang="en-US" altLang="en-US"/>
              <a:t>	- Human health (disease, food, tumor growth, etc) </a:t>
            </a:r>
          </a:p>
          <a:p>
            <a:pPr eaLnBrk="1" hangingPunct="1"/>
            <a:r>
              <a:rPr lang="en-US" altLang="en-US"/>
              <a:t>	- Agriculture (production, pests, physiology)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1524000"/>
            <a:ext cx="7178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Predicting population of organisms is very important across many public and private groups in the world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898525" y="2632075"/>
            <a:ext cx="7483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An engineer’s ability to predict population dynamics and devise systems to take advantage of population dynamics is important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524000" y="381000"/>
            <a:ext cx="608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Model for Harvesting Populations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279525" y="1565275"/>
            <a:ext cx="459452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 dirty="0"/>
              <a:t>Harvesting (C ) can be a</a:t>
            </a:r>
            <a:r>
              <a:rPr lang="en-US" altLang="en-US" sz="2800" dirty="0"/>
              <a:t>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   - single event at a given time</a:t>
            </a:r>
          </a:p>
          <a:p>
            <a:pPr eaLnBrk="1" hangingPunct="1"/>
            <a:r>
              <a:rPr lang="en-US" altLang="en-US" sz="2800" dirty="0"/>
              <a:t>   - a function of population</a:t>
            </a:r>
          </a:p>
          <a:p>
            <a:pPr eaLnBrk="1" hangingPunct="1"/>
            <a:r>
              <a:rPr lang="en-US" altLang="en-US" sz="2800" dirty="0"/>
              <a:t>   - a function over time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990600" y="304800"/>
            <a:ext cx="7496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Lotka-Volterra Model of Predation (1926)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143000" y="2362200"/>
          <a:ext cx="259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Equation" r:id="rId3" imgW="2590800" imgH="825500" progId="Equation.3">
                  <p:embed/>
                </p:oleObj>
              </mc:Choice>
              <mc:Fallback>
                <p:oleObj name="Equation" r:id="rId3" imgW="2590800" imgH="82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259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85800" y="3733800"/>
            <a:ext cx="821250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/>
              <a:t>N = population of prey, #</a:t>
            </a:r>
          </a:p>
          <a:p>
            <a:pPr eaLnBrk="1" hangingPunct="1"/>
            <a:r>
              <a:rPr lang="en-US" altLang="en-US" i="1" dirty="0" smtClean="0"/>
              <a:t>τ</a:t>
            </a:r>
            <a:r>
              <a:rPr lang="en-US" altLang="en-US" dirty="0" smtClean="0"/>
              <a:t> </a:t>
            </a:r>
            <a:r>
              <a:rPr lang="en-US" altLang="en-US" dirty="0"/>
              <a:t>= growth rate at minimum pop, 1/time</a:t>
            </a:r>
          </a:p>
          <a:p>
            <a:pPr eaLnBrk="1" hangingPunct="1"/>
            <a:r>
              <a:rPr lang="en-US" altLang="en-US" dirty="0"/>
              <a:t>g = efficiency of predation</a:t>
            </a:r>
          </a:p>
          <a:p>
            <a:pPr eaLnBrk="1" hangingPunct="1"/>
            <a:r>
              <a:rPr lang="en-US" altLang="en-US" dirty="0"/>
              <a:t>P = </a:t>
            </a:r>
            <a:r>
              <a:rPr lang="en-US" altLang="en-US" dirty="0" smtClean="0"/>
              <a:t>population of </a:t>
            </a:r>
            <a:r>
              <a:rPr lang="en-US" altLang="en-US" dirty="0"/>
              <a:t>predator, #</a:t>
            </a:r>
          </a:p>
          <a:p>
            <a:pPr eaLnBrk="1" hangingPunct="1"/>
            <a:r>
              <a:rPr lang="en-US" altLang="en-US" dirty="0"/>
              <a:t>h = capture rate and conversion of prey into predators, 1/no.-time</a:t>
            </a:r>
          </a:p>
          <a:p>
            <a:pPr eaLnBrk="1" hangingPunct="1"/>
            <a:r>
              <a:rPr lang="en-US" altLang="en-US" dirty="0"/>
              <a:t>m = predator death rate </a:t>
            </a:r>
            <a:r>
              <a:rPr lang="en-US" altLang="en-US" dirty="0" smtClean="0"/>
              <a:t>as a function of prey population, 1/time</a:t>
            </a:r>
            <a:endParaRPr lang="en-US" altLang="en-US" dirty="0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143000" y="1524000"/>
            <a:ext cx="207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u="sng"/>
              <a:t>Prey Equation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5105400" y="1524000"/>
            <a:ext cx="2728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u="sng" dirty="0" smtClean="0"/>
              <a:t>Predator </a:t>
            </a:r>
            <a:r>
              <a:rPr lang="en-US" altLang="en-US" b="1" u="sng" dirty="0"/>
              <a:t>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53000" y="2281764"/>
                <a:ext cx="278744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281764"/>
                <a:ext cx="278744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90600" y="304800"/>
            <a:ext cx="7496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Lotka-Volterra Model of Predation (1926)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22325" y="1412875"/>
            <a:ext cx="7178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Solution requires solving both equations simultaneously for each time step 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143000" y="2743200"/>
          <a:ext cx="455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3" imgW="4559300" imgH="431800" progId="Equation.3">
                  <p:embed/>
                </p:oleObj>
              </mc:Choice>
              <mc:Fallback>
                <p:oleObj name="Equation" r:id="rId3" imgW="4559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455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143000" y="3581400"/>
          <a:ext cx="435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5" imgW="4356100" imgH="431800" progId="Equation.3">
                  <p:embed/>
                </p:oleObj>
              </mc:Choice>
              <mc:Fallback>
                <p:oleObj name="Equation" r:id="rId5" imgW="4356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81400"/>
                        <a:ext cx="435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127125" y="4841875"/>
            <a:ext cx="573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Solution is very unstable with large timesteps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5024438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6400800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Example 7-6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33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Volterra’s Model for Two-Species Competition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914400" y="1295400"/>
          <a:ext cx="4089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Equation" r:id="rId3" imgW="4089400" imgH="990600" progId="Equation.3">
                  <p:embed/>
                </p:oleObj>
              </mc:Choice>
              <mc:Fallback>
                <p:oleObj name="Equation" r:id="rId3" imgW="40894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4089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838200" y="2514600"/>
          <a:ext cx="427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Equation" r:id="rId5" imgW="4279900" imgH="990600" progId="Equation.3">
                  <p:embed/>
                </p:oleObj>
              </mc:Choice>
              <mc:Fallback>
                <p:oleObj name="Equation" r:id="rId5" imgW="4279900" imgH="990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4279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85800" y="3733800"/>
            <a:ext cx="70532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N</a:t>
            </a:r>
            <a:r>
              <a:rPr lang="en-US" altLang="en-US" baseline="-25000"/>
              <a:t>1</a:t>
            </a:r>
            <a:r>
              <a:rPr lang="en-US" altLang="en-US"/>
              <a:t> and N</a:t>
            </a:r>
            <a:r>
              <a:rPr lang="en-US" altLang="en-US" baseline="-25000"/>
              <a:t>2</a:t>
            </a:r>
            <a:r>
              <a:rPr lang="en-US" altLang="en-US"/>
              <a:t> = population of species 1 and 2, number</a:t>
            </a:r>
          </a:p>
          <a:p>
            <a:pPr eaLnBrk="1" hangingPunct="1"/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 and </a:t>
            </a:r>
            <a:r>
              <a:rPr lang="en-US" altLang="en-US" i="1"/>
              <a:t>t</a:t>
            </a:r>
            <a:r>
              <a:rPr lang="en-US" altLang="en-US" baseline="-25000"/>
              <a:t>2</a:t>
            </a:r>
            <a:r>
              <a:rPr lang="en-US" altLang="en-US"/>
              <a:t> = growth rate of species 1 and 2, 1/time</a:t>
            </a:r>
          </a:p>
          <a:p>
            <a:pPr eaLnBrk="1" hangingPunct="1"/>
            <a:r>
              <a:rPr lang="en-US" altLang="en-US"/>
              <a:t>k</a:t>
            </a:r>
            <a:r>
              <a:rPr lang="en-US" altLang="en-US" baseline="-25000"/>
              <a:t>1</a:t>
            </a:r>
            <a:r>
              <a:rPr lang="en-US" altLang="en-US"/>
              <a:t> and k</a:t>
            </a:r>
            <a:r>
              <a:rPr lang="en-US" altLang="en-US" baseline="-25000"/>
              <a:t>2</a:t>
            </a:r>
            <a:r>
              <a:rPr lang="en-US" altLang="en-US"/>
              <a:t> = carrying capacity of species 1 and 2, number</a:t>
            </a:r>
          </a:p>
          <a:p>
            <a:pPr eaLnBrk="1" hangingPunct="1"/>
            <a:r>
              <a:rPr lang="en-US" altLang="en-US"/>
              <a:t>Alpha and beta = competition coefficients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38187" y="5309412"/>
            <a:ext cx="7924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1" i="1" dirty="0"/>
              <a:t>Alpha </a:t>
            </a:r>
            <a:r>
              <a:rPr lang="en-US" altLang="en-US" sz="2000" i="1" dirty="0"/>
              <a:t>converts </a:t>
            </a:r>
            <a:r>
              <a:rPr lang="en-US" altLang="en-US" sz="2000" i="1" dirty="0" smtClean="0"/>
              <a:t>resource use of species </a:t>
            </a:r>
            <a:r>
              <a:rPr lang="en-US" altLang="en-US" sz="2000" i="1" dirty="0"/>
              <a:t>2 into </a:t>
            </a:r>
            <a:r>
              <a:rPr lang="en-US" altLang="en-US" sz="2000" i="1" dirty="0" smtClean="0"/>
              <a:t>equivalent resource use of species </a:t>
            </a:r>
            <a:r>
              <a:rPr lang="en-US" altLang="en-US" sz="2000" i="1" dirty="0"/>
              <a:t>1</a:t>
            </a:r>
          </a:p>
          <a:p>
            <a:pPr eaLnBrk="1" hangingPunct="1"/>
            <a:r>
              <a:rPr lang="en-US" altLang="en-US" sz="2000" b="1" i="1" dirty="0"/>
              <a:t>Beta </a:t>
            </a:r>
            <a:r>
              <a:rPr lang="en-US" altLang="en-US" sz="2000" i="1" dirty="0"/>
              <a:t>converts </a:t>
            </a:r>
            <a:r>
              <a:rPr lang="en-US" altLang="en-US" sz="2000" i="1" dirty="0" smtClean="0"/>
              <a:t>resource use of species </a:t>
            </a:r>
            <a:r>
              <a:rPr lang="en-US" altLang="en-US" sz="2000" i="1" dirty="0"/>
              <a:t>1 into </a:t>
            </a:r>
            <a:r>
              <a:rPr lang="en-US" altLang="en-US" sz="2000" i="1" dirty="0" smtClean="0"/>
              <a:t>equivalent resource use of species </a:t>
            </a:r>
            <a:r>
              <a:rPr lang="en-US" altLang="en-US" sz="2000" i="1" dirty="0"/>
              <a:t>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11275"/>
            <a:ext cx="8077200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381000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7-10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914400" y="457200"/>
            <a:ext cx="7477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Engineering Issues Related to Populations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752600" y="1524000"/>
            <a:ext cx="4968875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en-US"/>
              <a:t> Sensor design to measure populations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en-US"/>
              <a:t> Design of control systems 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en-US"/>
              <a:t> Models to optimize production</a:t>
            </a:r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en-US" altLang="en-US"/>
              <a:t> Methods to control populations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38200" y="1066800"/>
            <a:ext cx="73310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Populations are driven by reproduction and competitive inhibition of reproduction and survival due to limited resources (ie. nutrients, space, mates), environment or control measures.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655320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667000" y="381000"/>
            <a:ext cx="3489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Population Biology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219200" y="434975"/>
            <a:ext cx="6629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200" b="1"/>
              <a:t>Engineering Quantification of Homogeneous Populations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050925" y="2327275"/>
            <a:ext cx="70151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i="1"/>
              <a:t>Homogeneous </a:t>
            </a:r>
          </a:p>
          <a:p>
            <a:pPr eaLnBrk="1" hangingPunct="1"/>
            <a:r>
              <a:rPr lang="en-US" altLang="en-US"/>
              <a:t>   - single type</a:t>
            </a:r>
          </a:p>
          <a:p>
            <a:pPr eaLnBrk="1" hangingPunct="1"/>
            <a:r>
              <a:rPr lang="en-US" altLang="en-US"/>
              <a:t>   - differences in age, sex, genotype ignored</a:t>
            </a:r>
          </a:p>
          <a:p>
            <a:pPr eaLnBrk="1" hangingPunct="1"/>
            <a:r>
              <a:rPr lang="en-US" altLang="en-US"/>
              <a:t>   - interaction between population is function of density</a:t>
            </a:r>
          </a:p>
          <a:p>
            <a:pPr eaLnBrk="1" hangingPunct="1"/>
            <a:r>
              <a:rPr lang="en-US" altLang="en-US"/>
              <a:t>   - all organisms assumed to be “average”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752600" y="457200"/>
            <a:ext cx="564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Verhulst-Pearl Equation (1838)</a:t>
            </a:r>
          </a:p>
        </p:txBody>
      </p:sp>
      <p:graphicFrame>
        <p:nvGraphicFramePr>
          <p:cNvPr id="286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54172"/>
              </p:ext>
            </p:extLst>
          </p:nvPr>
        </p:nvGraphicFramePr>
        <p:xfrm>
          <a:off x="1150374" y="1524000"/>
          <a:ext cx="130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3" imgW="1308100" imgH="825500" progId="Equation.3">
                  <p:embed/>
                </p:oleObj>
              </mc:Choice>
              <mc:Fallback>
                <p:oleObj name="Equation" r:id="rId3" imgW="1308100" imgH="825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374" y="1524000"/>
                        <a:ext cx="1308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646471" y="2667000"/>
            <a:ext cx="43556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Where N = Population number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dirty="0" smtClean="0"/>
              <a:t>k = reproduction constant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dirty="0" smtClean="0"/>
              <a:t>t = time</a:t>
            </a:r>
            <a:endParaRPr lang="en-US" altLang="en-US" dirty="0">
              <a:sym typeface="Wingdings" pitchFamily="2" charset="2"/>
            </a:endParaRP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3238500" cy="19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914400" y="5419093"/>
            <a:ext cx="7026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This equation leads to </a:t>
            </a:r>
            <a:r>
              <a:rPr lang="en-US" altLang="en-US" dirty="0"/>
              <a:t>exponential behavior, </a:t>
            </a:r>
            <a:r>
              <a:rPr lang="en-US" altLang="en-US" dirty="0" smtClean="0"/>
              <a:t>which is not realistic in real populations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4343400"/>
            <a:ext cx="6210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30000" dirty="0" err="1" smtClean="0"/>
              <a:t>t+dt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</a:t>
            </a:r>
            <a:r>
              <a:rPr lang="en-US" baseline="30000" dirty="0" err="1" smtClean="0"/>
              <a:t>t</a:t>
            </a:r>
            <a:r>
              <a:rPr lang="en-US" dirty="0" smtClean="0"/>
              <a:t> + k*</a:t>
            </a:r>
            <a:r>
              <a:rPr lang="en-US" dirty="0" err="1" smtClean="0"/>
              <a:t>N</a:t>
            </a:r>
            <a:r>
              <a:rPr lang="en-US" baseline="30000" dirty="0" err="1" smtClean="0"/>
              <a:t>t</a:t>
            </a:r>
            <a:r>
              <a:rPr lang="en-US" dirty="0" smtClean="0"/>
              <a:t> * </a:t>
            </a:r>
            <a:r>
              <a:rPr lang="en-US" dirty="0" err="1" smtClean="0"/>
              <a:t>dt</a:t>
            </a:r>
            <a:r>
              <a:rPr lang="en-US" dirty="0" smtClean="0"/>
              <a:t>       Euler Form of Solution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752600" y="457200"/>
            <a:ext cx="564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Verhulst-Pearl Equation (1838)</a:t>
            </a:r>
          </a:p>
        </p:txBody>
      </p:sp>
      <p:graphicFrame>
        <p:nvGraphicFramePr>
          <p:cNvPr id="286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42823"/>
              </p:ext>
            </p:extLst>
          </p:nvPr>
        </p:nvGraphicFramePr>
        <p:xfrm>
          <a:off x="982099" y="1352780"/>
          <a:ext cx="130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3" imgW="1308100" imgH="825500" progId="Equation.3">
                  <p:embed/>
                </p:oleObj>
              </mc:Choice>
              <mc:Fallback>
                <p:oleObj name="Equation" r:id="rId3" imgW="13081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099" y="1352780"/>
                        <a:ext cx="1308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838200" y="2895600"/>
            <a:ext cx="6419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/>
              <a:t>Assume k = a – </a:t>
            </a:r>
            <a:r>
              <a:rPr lang="en-US" altLang="en-US" dirty="0" err="1"/>
              <a:t>bN</a:t>
            </a:r>
            <a:endParaRPr lang="en-US" altLang="en-US" dirty="0"/>
          </a:p>
          <a:p>
            <a:pPr eaLnBrk="1" hangingPunct="1"/>
            <a:r>
              <a:rPr lang="en-US" altLang="en-US" dirty="0"/>
              <a:t>              if N = 0, k</a:t>
            </a:r>
            <a:r>
              <a:rPr lang="en-US" altLang="en-US" dirty="0">
                <a:sym typeface="Wingdings" pitchFamily="2" charset="2"/>
              </a:rPr>
              <a:t> approaches a, or maximum rate</a:t>
            </a:r>
          </a:p>
          <a:p>
            <a:pPr eaLnBrk="1" hangingPunct="1"/>
            <a:r>
              <a:rPr lang="en-US" altLang="en-US" dirty="0">
                <a:sym typeface="Wingdings" pitchFamily="2" charset="2"/>
              </a:rPr>
              <a:t>              if N is large, k is reduced</a:t>
            </a:r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974725" y="4994275"/>
            <a:ext cx="702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The original equation leads to exponential behavior, but the assumption imposed on k leads to logistic behavior</a:t>
            </a:r>
          </a:p>
        </p:txBody>
      </p:sp>
    </p:spTree>
    <p:extLst>
      <p:ext uri="{BB962C8B-B14F-4D97-AF65-F5344CB8AC3E}">
        <p14:creationId xmlns:p14="http://schemas.microsoft.com/office/powerpoint/2010/main" val="267496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752600" y="457200"/>
            <a:ext cx="564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Verhulst-Pearl Equation (1838)</a:t>
            </a: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1447800" y="1905000"/>
          <a:ext cx="228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3" imgW="2286000" imgH="825500" progId="Equation.3">
                  <p:embed/>
                </p:oleObj>
              </mc:Choice>
              <mc:Fallback>
                <p:oleObj name="Equation" r:id="rId3" imgW="2286000" imgH="82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2286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1143000" y="3886200"/>
          <a:ext cx="2755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5" imgW="2755900" imgH="889000" progId="Equation.3">
                  <p:embed/>
                </p:oleObj>
              </mc:Choice>
              <mc:Fallback>
                <p:oleObj name="Equation" r:id="rId5" imgW="27559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2755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822325" y="1184275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Substituting in k = a - bN gives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822325" y="3165475"/>
            <a:ext cx="4833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An alternative form of this equation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3" name="Text Box 8"/>
              <p:cNvSpPr txBox="1">
                <a:spLocks noChangeArrowheads="1"/>
              </p:cNvSpPr>
              <p:nvPr/>
            </p:nvSpPr>
            <p:spPr bwMode="auto">
              <a:xfrm>
                <a:off x="822325" y="4994275"/>
                <a:ext cx="7570534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 smtClean="0">
                        <a:latin typeface="Cambria Math"/>
                      </a:rPr>
                      <m:t>τ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= growth rate at minimum density and</a:t>
                </a:r>
              </a:p>
              <a:p>
                <a:pPr eaLnBrk="1" hangingPunct="1"/>
                <a:r>
                  <a:rPr lang="en-US" altLang="en-US" dirty="0"/>
                  <a:t>            k = carrying capacity, or population at which growth</a:t>
                </a:r>
              </a:p>
              <a:p>
                <a:pPr eaLnBrk="1" hangingPunct="1"/>
                <a:r>
                  <a:rPr lang="en-US" altLang="en-US" dirty="0"/>
                  <a:t>                  does not occur</a:t>
                </a:r>
              </a:p>
            </p:txBody>
          </p:sp>
        </mc:Choice>
        <mc:Fallback xmlns="">
          <p:sp>
            <p:nvSpPr>
              <p:cNvPr id="29703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4994275"/>
                <a:ext cx="7570534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1288" t="-4061" r="-322" b="-106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105400" y="4038600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. Logistics Equation)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958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Verhulst-Pearl Equation- Euler Formulation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143000" y="1752600"/>
          <a:ext cx="2755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name="Equation" r:id="rId3" imgW="2755900" imgH="889000" progId="Equation.3">
                  <p:embed/>
                </p:oleObj>
              </mc:Choice>
              <mc:Fallback>
                <p:oleObj name="Equation" r:id="rId3" imgW="27559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2755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908050" y="3124200"/>
          <a:ext cx="285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2" name="Equation" r:id="rId5" imgW="2857500" imgH="825500" progId="Equation.3">
                  <p:embed/>
                </p:oleObj>
              </mc:Choice>
              <mc:Fallback>
                <p:oleObj name="Equation" r:id="rId5" imgW="2857500" imgH="82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124200"/>
                        <a:ext cx="2857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762000" y="4419600"/>
          <a:ext cx="438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3" name="Equation" r:id="rId7" imgW="4381500" imgH="889000" progId="Equation.3">
                  <p:embed/>
                </p:oleObj>
              </mc:Choice>
              <mc:Fallback>
                <p:oleObj name="Equation" r:id="rId7" imgW="43815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4381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096000" y="3429000"/>
            <a:ext cx="20034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/>
              <a:t>Where:</a:t>
            </a:r>
          </a:p>
          <a:p>
            <a:pPr eaLnBrk="1" hangingPunct="1"/>
            <a:r>
              <a:rPr lang="en-US" altLang="en-US"/>
              <a:t>  N = number</a:t>
            </a:r>
          </a:p>
          <a:p>
            <a:pPr eaLnBrk="1" hangingPunct="1"/>
            <a:r>
              <a:rPr lang="en-US" altLang="en-US"/>
              <a:t>  t = time</a:t>
            </a:r>
          </a:p>
          <a:p>
            <a:pPr eaLnBrk="1" hangingPunct="1"/>
            <a:r>
              <a:rPr lang="en-US" altLang="en-US"/>
              <a:t>  dt = time step</a:t>
            </a:r>
          </a:p>
          <a:p>
            <a:pPr eaLnBrk="1" hangingPunct="1"/>
            <a:r>
              <a:rPr lang="en-US" altLang="en-US"/>
              <a:t>  k = number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6340475" y="544512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Equation" r:id="rId9" imgW="203112" imgH="228501" progId="Equation.3">
                  <p:embed/>
                </p:oleObj>
              </mc:Choice>
              <mc:Fallback>
                <p:oleObj name="Equation" r:id="rId9" imgW="203112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5445125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553200" y="52578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=1/time</a:t>
            </a: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1179283"/>
            <a:ext cx="3435350" cy="210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752600" y="381000"/>
            <a:ext cx="609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 dirty="0"/>
              <a:t>Example 7-1: Yeast Population (Requires use of Solver in Excel)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05800" cy="443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912</Words>
  <Application>Microsoft Office PowerPoint</Application>
  <PresentationFormat>On-screen Show (4:3)</PresentationFormat>
  <Paragraphs>159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D. Batchelor</dc:creator>
  <cp:lastModifiedBy>bbatch</cp:lastModifiedBy>
  <cp:revision>74</cp:revision>
  <dcterms:created xsi:type="dcterms:W3CDTF">2003-01-19T05:15:52Z</dcterms:created>
  <dcterms:modified xsi:type="dcterms:W3CDTF">2020-09-03T01:20:45Z</dcterms:modified>
</cp:coreProperties>
</file>