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68"/>
  </p:handoutMasterIdLst>
  <p:sldIdLst>
    <p:sldId id="256" r:id="rId2"/>
    <p:sldId id="347" r:id="rId3"/>
    <p:sldId id="266" r:id="rId4"/>
    <p:sldId id="271" r:id="rId5"/>
    <p:sldId id="274" r:id="rId6"/>
    <p:sldId id="292" r:id="rId7"/>
    <p:sldId id="294" r:id="rId8"/>
    <p:sldId id="293" r:id="rId9"/>
    <p:sldId id="273" r:id="rId10"/>
    <p:sldId id="267" r:id="rId11"/>
    <p:sldId id="272" r:id="rId12"/>
    <p:sldId id="276" r:id="rId13"/>
    <p:sldId id="311" r:id="rId14"/>
    <p:sldId id="315" r:id="rId15"/>
    <p:sldId id="316" r:id="rId16"/>
    <p:sldId id="319" r:id="rId17"/>
    <p:sldId id="318" r:id="rId18"/>
    <p:sldId id="322" r:id="rId19"/>
    <p:sldId id="323" r:id="rId20"/>
    <p:sldId id="317" r:id="rId21"/>
    <p:sldId id="320" r:id="rId22"/>
    <p:sldId id="324" r:id="rId23"/>
    <p:sldId id="270" r:id="rId24"/>
    <p:sldId id="277" r:id="rId25"/>
    <p:sldId id="278" r:id="rId26"/>
    <p:sldId id="328" r:id="rId27"/>
    <p:sldId id="297" r:id="rId28"/>
    <p:sldId id="279" r:id="rId29"/>
    <p:sldId id="290" r:id="rId30"/>
    <p:sldId id="296" r:id="rId31"/>
    <p:sldId id="281" r:id="rId32"/>
    <p:sldId id="300" r:id="rId33"/>
    <p:sldId id="298" r:id="rId34"/>
    <p:sldId id="285" r:id="rId35"/>
    <p:sldId id="288" r:id="rId36"/>
    <p:sldId id="301" r:id="rId37"/>
    <p:sldId id="302" r:id="rId38"/>
    <p:sldId id="303" r:id="rId39"/>
    <p:sldId id="304" r:id="rId40"/>
    <p:sldId id="305" r:id="rId41"/>
    <p:sldId id="306" r:id="rId42"/>
    <p:sldId id="307" r:id="rId43"/>
    <p:sldId id="308" r:id="rId44"/>
    <p:sldId id="309" r:id="rId45"/>
    <p:sldId id="325" r:id="rId46"/>
    <p:sldId id="299" r:id="rId47"/>
    <p:sldId id="314" r:id="rId48"/>
    <p:sldId id="310" r:id="rId49"/>
    <p:sldId id="335" r:id="rId50"/>
    <p:sldId id="336" r:id="rId51"/>
    <p:sldId id="337" r:id="rId52"/>
    <p:sldId id="339" r:id="rId53"/>
    <p:sldId id="313" r:id="rId54"/>
    <p:sldId id="330" r:id="rId55"/>
    <p:sldId id="329" r:id="rId56"/>
    <p:sldId id="331" r:id="rId57"/>
    <p:sldId id="332" r:id="rId58"/>
    <p:sldId id="333" r:id="rId59"/>
    <p:sldId id="334" r:id="rId60"/>
    <p:sldId id="275" r:id="rId61"/>
    <p:sldId id="342" r:id="rId62"/>
    <p:sldId id="344" r:id="rId63"/>
    <p:sldId id="341" r:id="rId64"/>
    <p:sldId id="346" r:id="rId65"/>
    <p:sldId id="258" r:id="rId66"/>
    <p:sldId id="345" r:id="rId67"/>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0" d="100"/>
          <a:sy n="100" d="100"/>
        </p:scale>
        <p:origin x="-130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package" Target="../embeddings/Microsoft_Excel_Worksheet1.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0" i="0" u="none" strike="noStrike" kern="1200" spc="0" baseline="0">
                <a:solidFill>
                  <a:schemeClr val="tx1">
                    <a:lumMod val="65000"/>
                    <a:lumOff val="35000"/>
                  </a:schemeClr>
                </a:solidFill>
                <a:latin typeface="+mn-lt"/>
                <a:ea typeface="+mn-ea"/>
                <a:cs typeface="+mn-cs"/>
              </a:defRPr>
            </a:pPr>
            <a:r>
              <a:rPr lang="en-US"/>
              <a:t>Antecedent Curve Number</a:t>
            </a:r>
          </a:p>
        </c:rich>
      </c:tx>
      <c:layout/>
      <c:overlay val="0"/>
      <c:spPr>
        <a:noFill/>
        <a:ln>
          <a:noFill/>
        </a:ln>
        <a:effectLst/>
      </c:spPr>
    </c:title>
    <c:autoTitleDeleted val="0"/>
    <c:plotArea>
      <c:layout>
        <c:manualLayout>
          <c:layoutTarget val="inner"/>
          <c:xMode val="edge"/>
          <c:yMode val="edge"/>
          <c:x val="0.16398538304258928"/>
          <c:y val="0.17384927712765186"/>
          <c:w val="0.76272188628355153"/>
          <c:h val="0.62338307159118922"/>
        </c:manualLayout>
      </c:layout>
      <c:scatterChart>
        <c:scatterStyle val="lineMarker"/>
        <c:varyColors val="0"/>
        <c:ser>
          <c:idx val="0"/>
          <c:order val="0"/>
          <c:tx>
            <c:strRef>
              <c:f>Antecedent!$B$8</c:f>
              <c:strCache>
                <c:ptCount val="1"/>
                <c:pt idx="0">
                  <c:v>CN1</c:v>
                </c:pt>
              </c:strCache>
            </c:strRef>
          </c:tx>
          <c:spPr>
            <a:ln w="19050" cap="rnd">
              <a:solidFill>
                <a:schemeClr val="accent1"/>
              </a:solidFill>
              <a:round/>
            </a:ln>
            <a:effectLst/>
          </c:spPr>
          <c:marker>
            <c:symbol val="none"/>
          </c:marker>
          <c:xVal>
            <c:numRef>
              <c:f>Antecedent!$A$9:$A$17</c:f>
              <c:numCache>
                <c:formatCode>General</c:formatCode>
                <c:ptCount val="9"/>
                <c:pt idx="0">
                  <c:v>10</c:v>
                </c:pt>
                <c:pt idx="1">
                  <c:v>20</c:v>
                </c:pt>
                <c:pt idx="2">
                  <c:v>30</c:v>
                </c:pt>
                <c:pt idx="3">
                  <c:v>40</c:v>
                </c:pt>
                <c:pt idx="4">
                  <c:v>50</c:v>
                </c:pt>
                <c:pt idx="5">
                  <c:v>60</c:v>
                </c:pt>
                <c:pt idx="6">
                  <c:v>70</c:v>
                </c:pt>
                <c:pt idx="7">
                  <c:v>80</c:v>
                </c:pt>
                <c:pt idx="8">
                  <c:v>90</c:v>
                </c:pt>
              </c:numCache>
            </c:numRef>
          </c:xVal>
          <c:yVal>
            <c:numRef>
              <c:f>Antecedent!$B$9:$B$17</c:f>
              <c:numCache>
                <c:formatCode>0</c:formatCode>
                <c:ptCount val="9"/>
                <c:pt idx="0">
                  <c:v>4.4585987261146496</c:v>
                </c:pt>
                <c:pt idx="1">
                  <c:v>9.502262443438914</c:v>
                </c:pt>
                <c:pt idx="2">
                  <c:v>15.254237288135593</c:v>
                </c:pt>
                <c:pt idx="3">
                  <c:v>21.875</c:v>
                </c:pt>
                <c:pt idx="4">
                  <c:v>29.577464788732396</c:v>
                </c:pt>
                <c:pt idx="5">
                  <c:v>38.650306748466264</c:v>
                </c:pt>
                <c:pt idx="6">
                  <c:v>49.494949494949502</c:v>
                </c:pt>
                <c:pt idx="7">
                  <c:v>62.68656716417911</c:v>
                </c:pt>
                <c:pt idx="8">
                  <c:v>79.079497907949801</c:v>
                </c:pt>
              </c:numCache>
            </c:numRef>
          </c:yVal>
          <c:smooth val="0"/>
          <c:extLst xmlns:c16r2="http://schemas.microsoft.com/office/drawing/2015/06/chart">
            <c:ext xmlns:c16="http://schemas.microsoft.com/office/drawing/2014/chart" uri="{C3380CC4-5D6E-409C-BE32-E72D297353CC}">
              <c16:uniqueId val="{00000000-9124-45E7-A82A-A51B506D362A}"/>
            </c:ext>
          </c:extLst>
        </c:ser>
        <c:ser>
          <c:idx val="1"/>
          <c:order val="1"/>
          <c:tx>
            <c:strRef>
              <c:f>Antecedent!$C$8</c:f>
              <c:strCache>
                <c:ptCount val="1"/>
                <c:pt idx="0">
                  <c:v>CN3</c:v>
                </c:pt>
              </c:strCache>
            </c:strRef>
          </c:tx>
          <c:spPr>
            <a:ln w="19050" cap="rnd">
              <a:solidFill>
                <a:schemeClr val="accent2"/>
              </a:solidFill>
              <a:round/>
            </a:ln>
            <a:effectLst/>
          </c:spPr>
          <c:marker>
            <c:symbol val="none"/>
          </c:marker>
          <c:xVal>
            <c:numRef>
              <c:f>Antecedent!$A$9:$A$17</c:f>
              <c:numCache>
                <c:formatCode>General</c:formatCode>
                <c:ptCount val="9"/>
                <c:pt idx="0">
                  <c:v>10</c:v>
                </c:pt>
                <c:pt idx="1">
                  <c:v>20</c:v>
                </c:pt>
                <c:pt idx="2">
                  <c:v>30</c:v>
                </c:pt>
                <c:pt idx="3">
                  <c:v>40</c:v>
                </c:pt>
                <c:pt idx="4">
                  <c:v>50</c:v>
                </c:pt>
                <c:pt idx="5">
                  <c:v>60</c:v>
                </c:pt>
                <c:pt idx="6">
                  <c:v>70</c:v>
                </c:pt>
                <c:pt idx="7">
                  <c:v>80</c:v>
                </c:pt>
                <c:pt idx="8">
                  <c:v>90</c:v>
                </c:pt>
              </c:numCache>
            </c:numRef>
          </c:xVal>
          <c:yVal>
            <c:numRef>
              <c:f>Antecedent!$C$9:$C$17</c:f>
              <c:numCache>
                <c:formatCode>0</c:formatCode>
                <c:ptCount val="9"/>
                <c:pt idx="0">
                  <c:v>20.353982300884955</c:v>
                </c:pt>
                <c:pt idx="1">
                  <c:v>36.507936507936506</c:v>
                </c:pt>
                <c:pt idx="2">
                  <c:v>49.640287769784173</c:v>
                </c:pt>
                <c:pt idx="3">
                  <c:v>60.526315789473685</c:v>
                </c:pt>
                <c:pt idx="4">
                  <c:v>69.696969696969703</c:v>
                </c:pt>
                <c:pt idx="5">
                  <c:v>77.528089887640448</c:v>
                </c:pt>
                <c:pt idx="6">
                  <c:v>84.293193717277475</c:v>
                </c:pt>
                <c:pt idx="7">
                  <c:v>90.196078431372555</c:v>
                </c:pt>
                <c:pt idx="8">
                  <c:v>95.391705069124413</c:v>
                </c:pt>
              </c:numCache>
            </c:numRef>
          </c:yVal>
          <c:smooth val="0"/>
          <c:extLst xmlns:c16r2="http://schemas.microsoft.com/office/drawing/2015/06/chart">
            <c:ext xmlns:c16="http://schemas.microsoft.com/office/drawing/2014/chart" uri="{C3380CC4-5D6E-409C-BE32-E72D297353CC}">
              <c16:uniqueId val="{00000001-9124-45E7-A82A-A51B506D362A}"/>
            </c:ext>
          </c:extLst>
        </c:ser>
        <c:dLbls>
          <c:showLegendKey val="0"/>
          <c:showVal val="0"/>
          <c:showCatName val="0"/>
          <c:showSerName val="0"/>
          <c:showPercent val="0"/>
          <c:showBubbleSize val="0"/>
        </c:dLbls>
        <c:axId val="353049600"/>
        <c:axId val="353096832"/>
      </c:scatterChart>
      <c:valAx>
        <c:axId val="35304960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Curve Number II</a:t>
                </a:r>
              </a:p>
            </c:rich>
          </c:tx>
          <c:layout/>
          <c:overlay val="0"/>
          <c:spPr>
            <a:noFill/>
            <a:ln>
              <a:noFill/>
            </a:ln>
            <a:effectLst/>
          </c:sp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53096832"/>
        <c:crosses val="autoZero"/>
        <c:crossBetween val="midCat"/>
      </c:valAx>
      <c:valAx>
        <c:axId val="353096832"/>
        <c:scaling>
          <c:orientation val="minMax"/>
          <c:max val="1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Computed Curve Number</a:t>
                </a:r>
              </a:p>
            </c:rich>
          </c:tx>
          <c:layout/>
          <c:overlay val="0"/>
          <c:spPr>
            <a:noFill/>
            <a:ln>
              <a:noFill/>
            </a:ln>
            <a:effectLst/>
          </c:spPr>
        </c:title>
        <c:numFmt formatCode="0"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53049600"/>
        <c:crosses val="autoZero"/>
        <c:crossBetween val="midCat"/>
      </c:valAx>
      <c:spPr>
        <a:noFill/>
        <a:ln>
          <a:noFill/>
        </a:ln>
        <a:effectLst/>
      </c:spPr>
    </c:plotArea>
    <c:legend>
      <c:legendPos val="b"/>
      <c:layout>
        <c:manualLayout>
          <c:xMode val="edge"/>
          <c:yMode val="edge"/>
          <c:x val="0.21387773403324584"/>
          <c:y val="0.21354111986001745"/>
          <c:w val="0.27033801714012268"/>
          <c:h val="9.3313612041588723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7584273840769904"/>
          <c:y val="0.19930555555555557"/>
          <c:w val="0.73183625971341681"/>
          <c:h val="0.62292331105670617"/>
        </c:manualLayout>
      </c:layout>
      <c:scatterChart>
        <c:scatterStyle val="lineMarker"/>
        <c:varyColors val="0"/>
        <c:ser>
          <c:idx val="0"/>
          <c:order val="0"/>
          <c:tx>
            <c:strRef>
              <c:f>Sheet1!$B$9</c:f>
              <c:strCache>
                <c:ptCount val="1"/>
                <c:pt idx="0">
                  <c:v>30%/day</c:v>
                </c:pt>
              </c:strCache>
            </c:strRef>
          </c:tx>
          <c:marker>
            <c:symbol val="none"/>
          </c:marker>
          <c:xVal>
            <c:numRef>
              <c:f>Sheet1!$A$10:$A$20</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Sheet1!$B$10:$B$20</c:f>
              <c:numCache>
                <c:formatCode>General</c:formatCode>
                <c:ptCount val="11"/>
                <c:pt idx="0">
                  <c:v>1</c:v>
                </c:pt>
                <c:pt idx="1">
                  <c:v>0.7</c:v>
                </c:pt>
                <c:pt idx="2">
                  <c:v>0.49</c:v>
                </c:pt>
                <c:pt idx="3">
                  <c:v>0.34299999999999997</c:v>
                </c:pt>
                <c:pt idx="4">
                  <c:v>0.24009999999999998</c:v>
                </c:pt>
                <c:pt idx="5">
                  <c:v>0.16807</c:v>
                </c:pt>
                <c:pt idx="6">
                  <c:v>0.117649</c:v>
                </c:pt>
                <c:pt idx="7">
                  <c:v>8.2354300000000005E-2</c:v>
                </c:pt>
                <c:pt idx="8">
                  <c:v>5.764801E-2</c:v>
                </c:pt>
                <c:pt idx="9">
                  <c:v>4.0353607E-2</c:v>
                </c:pt>
                <c:pt idx="10">
                  <c:v>2.8247524900000001E-2</c:v>
                </c:pt>
              </c:numCache>
            </c:numRef>
          </c:yVal>
          <c:smooth val="0"/>
          <c:extLst xmlns:c16r2="http://schemas.microsoft.com/office/drawing/2015/06/chart">
            <c:ext xmlns:c16="http://schemas.microsoft.com/office/drawing/2014/chart" uri="{C3380CC4-5D6E-409C-BE32-E72D297353CC}">
              <c16:uniqueId val="{00000000-497F-49C6-9972-7889A7726F4A}"/>
            </c:ext>
          </c:extLst>
        </c:ser>
        <c:ser>
          <c:idx val="1"/>
          <c:order val="1"/>
          <c:tx>
            <c:strRef>
              <c:f>Sheet1!$C$9</c:f>
              <c:strCache>
                <c:ptCount val="1"/>
                <c:pt idx="0">
                  <c:v>50% per day</c:v>
                </c:pt>
              </c:strCache>
            </c:strRef>
          </c:tx>
          <c:marker>
            <c:symbol val="none"/>
          </c:marker>
          <c:xVal>
            <c:numRef>
              <c:f>Sheet1!$A$10:$A$20</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Sheet1!$C$10:$C$20</c:f>
              <c:numCache>
                <c:formatCode>General</c:formatCode>
                <c:ptCount val="11"/>
                <c:pt idx="0">
                  <c:v>1</c:v>
                </c:pt>
                <c:pt idx="1">
                  <c:v>0.5</c:v>
                </c:pt>
                <c:pt idx="2">
                  <c:v>0.25</c:v>
                </c:pt>
                <c:pt idx="3">
                  <c:v>0.125</c:v>
                </c:pt>
                <c:pt idx="4">
                  <c:v>6.25E-2</c:v>
                </c:pt>
                <c:pt idx="5">
                  <c:v>3.125E-2</c:v>
                </c:pt>
                <c:pt idx="6">
                  <c:v>1.5625E-2</c:v>
                </c:pt>
                <c:pt idx="7">
                  <c:v>7.8125E-3</c:v>
                </c:pt>
                <c:pt idx="8">
                  <c:v>3.90625E-3</c:v>
                </c:pt>
                <c:pt idx="9">
                  <c:v>1.953125E-3</c:v>
                </c:pt>
                <c:pt idx="10">
                  <c:v>9.765625E-4</c:v>
                </c:pt>
              </c:numCache>
            </c:numRef>
          </c:yVal>
          <c:smooth val="0"/>
          <c:extLst xmlns:c16r2="http://schemas.microsoft.com/office/drawing/2015/06/chart">
            <c:ext xmlns:c16="http://schemas.microsoft.com/office/drawing/2014/chart" uri="{C3380CC4-5D6E-409C-BE32-E72D297353CC}">
              <c16:uniqueId val="{00000001-497F-49C6-9972-7889A7726F4A}"/>
            </c:ext>
          </c:extLst>
        </c:ser>
        <c:ser>
          <c:idx val="2"/>
          <c:order val="2"/>
          <c:tx>
            <c:strRef>
              <c:f>Sheet1!$D$9</c:f>
              <c:strCache>
                <c:ptCount val="1"/>
                <c:pt idx="0">
                  <c:v>70%/day</c:v>
                </c:pt>
              </c:strCache>
            </c:strRef>
          </c:tx>
          <c:marker>
            <c:symbol val="none"/>
          </c:marker>
          <c:xVal>
            <c:numRef>
              <c:f>Sheet1!$A$10:$A$20</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Sheet1!$D$10:$D$20</c:f>
              <c:numCache>
                <c:formatCode>General</c:formatCode>
                <c:ptCount val="11"/>
                <c:pt idx="0">
                  <c:v>1</c:v>
                </c:pt>
                <c:pt idx="1">
                  <c:v>0.30000000000000004</c:v>
                </c:pt>
                <c:pt idx="2">
                  <c:v>9.0000000000000024E-2</c:v>
                </c:pt>
                <c:pt idx="3">
                  <c:v>2.700000000000001E-2</c:v>
                </c:pt>
                <c:pt idx="4">
                  <c:v>8.100000000000003E-3</c:v>
                </c:pt>
                <c:pt idx="5">
                  <c:v>2.4300000000000016E-3</c:v>
                </c:pt>
                <c:pt idx="6">
                  <c:v>7.2900000000000048E-4</c:v>
                </c:pt>
                <c:pt idx="7">
                  <c:v>2.1870000000000017E-4</c:v>
                </c:pt>
                <c:pt idx="8">
                  <c:v>6.5610000000000071E-5</c:v>
                </c:pt>
                <c:pt idx="9">
                  <c:v>1.9683000000000021E-5</c:v>
                </c:pt>
                <c:pt idx="10">
                  <c:v>5.9049000000000068E-6</c:v>
                </c:pt>
              </c:numCache>
            </c:numRef>
          </c:yVal>
          <c:smooth val="0"/>
          <c:extLst xmlns:c16r2="http://schemas.microsoft.com/office/drawing/2015/06/chart">
            <c:ext xmlns:c16="http://schemas.microsoft.com/office/drawing/2014/chart" uri="{C3380CC4-5D6E-409C-BE32-E72D297353CC}">
              <c16:uniqueId val="{00000002-497F-49C6-9972-7889A7726F4A}"/>
            </c:ext>
          </c:extLst>
        </c:ser>
        <c:dLbls>
          <c:showLegendKey val="0"/>
          <c:showVal val="0"/>
          <c:showCatName val="0"/>
          <c:showSerName val="0"/>
          <c:showPercent val="0"/>
          <c:showBubbleSize val="0"/>
        </c:dLbls>
        <c:axId val="321185280"/>
        <c:axId val="321187200"/>
      </c:scatterChart>
      <c:valAx>
        <c:axId val="321185280"/>
        <c:scaling>
          <c:orientation val="minMax"/>
          <c:max val="10"/>
        </c:scaling>
        <c:delete val="0"/>
        <c:axPos val="b"/>
        <c:title>
          <c:tx>
            <c:rich>
              <a:bodyPr/>
              <a:lstStyle/>
              <a:p>
                <a:pPr>
                  <a:defRPr sz="1800"/>
                </a:pPr>
                <a:r>
                  <a:rPr lang="en-US" sz="1800"/>
                  <a:t>Days</a:t>
                </a:r>
              </a:p>
            </c:rich>
          </c:tx>
          <c:overlay val="0"/>
        </c:title>
        <c:numFmt formatCode="General" sourceLinked="1"/>
        <c:majorTickMark val="cross"/>
        <c:minorTickMark val="in"/>
        <c:tickLblPos val="nextTo"/>
        <c:crossAx val="321187200"/>
        <c:crosses val="autoZero"/>
        <c:crossBetween val="midCat"/>
      </c:valAx>
      <c:valAx>
        <c:axId val="321187200"/>
        <c:scaling>
          <c:orientation val="minMax"/>
          <c:max val="1"/>
        </c:scaling>
        <c:delete val="0"/>
        <c:axPos val="l"/>
        <c:majorGridlines>
          <c:spPr>
            <a:ln>
              <a:noFill/>
            </a:ln>
          </c:spPr>
        </c:majorGridlines>
        <c:title>
          <c:tx>
            <c:rich>
              <a:bodyPr/>
              <a:lstStyle/>
              <a:p>
                <a:pPr>
                  <a:defRPr sz="1800"/>
                </a:pPr>
                <a:r>
                  <a:rPr lang="en-US" sz="1800"/>
                  <a:t>Free</a:t>
                </a:r>
                <a:r>
                  <a:rPr lang="en-US" sz="1800" baseline="0"/>
                  <a:t> Water Drainage</a:t>
                </a:r>
                <a:endParaRPr lang="en-US" sz="1800"/>
              </a:p>
            </c:rich>
          </c:tx>
          <c:overlay val="0"/>
        </c:title>
        <c:numFmt formatCode="General" sourceLinked="1"/>
        <c:majorTickMark val="cross"/>
        <c:minorTickMark val="in"/>
        <c:tickLblPos val="nextTo"/>
        <c:crossAx val="321185280"/>
        <c:crosses val="autoZero"/>
        <c:crossBetween val="midCat"/>
        <c:majorUnit val="0.2"/>
      </c:valAx>
    </c:plotArea>
    <c:legend>
      <c:legendPos val="r"/>
      <c:layout>
        <c:manualLayout>
          <c:xMode val="edge"/>
          <c:yMode val="edge"/>
          <c:x val="0.54793039445430602"/>
          <c:y val="0.22133586242896108"/>
          <c:w val="0.27106692022682277"/>
          <c:h val="0.25679525353448468"/>
        </c:manualLayout>
      </c:layout>
      <c:overlay val="0"/>
    </c:legend>
    <c:plotVisOnly val="1"/>
    <c:dispBlanksAs val="gap"/>
    <c:showDLblsOverMax val="0"/>
  </c:chart>
  <c:txPr>
    <a:bodyPr/>
    <a:lstStyle/>
    <a:p>
      <a:pPr>
        <a:defRPr sz="1400"/>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2800"/>
            </a:pPr>
            <a:r>
              <a:rPr lang="en-US" sz="2800"/>
              <a:t>Fraction Daily</a:t>
            </a:r>
            <a:r>
              <a:rPr lang="en-US" sz="2800" baseline="0"/>
              <a:t> Drainage</a:t>
            </a:r>
            <a:endParaRPr lang="en-US" sz="2800"/>
          </a:p>
        </c:rich>
      </c:tx>
      <c:overlay val="0"/>
    </c:title>
    <c:autoTitleDeleted val="0"/>
    <c:plotArea>
      <c:layout>
        <c:manualLayout>
          <c:layoutTarget val="inner"/>
          <c:xMode val="edge"/>
          <c:yMode val="edge"/>
          <c:x val="0.17584273840769904"/>
          <c:y val="0.19930555555555557"/>
          <c:w val="0.73183625971341681"/>
          <c:h val="0.62292331105670617"/>
        </c:manualLayout>
      </c:layout>
      <c:scatterChart>
        <c:scatterStyle val="lineMarker"/>
        <c:varyColors val="0"/>
        <c:ser>
          <c:idx val="0"/>
          <c:order val="0"/>
          <c:tx>
            <c:strRef>
              <c:f>Sheet1!$B$9</c:f>
              <c:strCache>
                <c:ptCount val="1"/>
                <c:pt idx="0">
                  <c:v>30%/day</c:v>
                </c:pt>
              </c:strCache>
            </c:strRef>
          </c:tx>
          <c:marker>
            <c:symbol val="none"/>
          </c:marker>
          <c:xVal>
            <c:numRef>
              <c:f>Sheet1!$A$10:$A$20</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Sheet1!$B$10:$B$20</c:f>
              <c:numCache>
                <c:formatCode>General</c:formatCode>
                <c:ptCount val="11"/>
                <c:pt idx="0">
                  <c:v>1</c:v>
                </c:pt>
                <c:pt idx="1">
                  <c:v>0.7</c:v>
                </c:pt>
                <c:pt idx="2">
                  <c:v>0.49</c:v>
                </c:pt>
                <c:pt idx="3">
                  <c:v>0.34299999999999997</c:v>
                </c:pt>
                <c:pt idx="4">
                  <c:v>0.24009999999999998</c:v>
                </c:pt>
                <c:pt idx="5">
                  <c:v>0.16807</c:v>
                </c:pt>
                <c:pt idx="6">
                  <c:v>0.117649</c:v>
                </c:pt>
                <c:pt idx="7">
                  <c:v>8.2354300000000005E-2</c:v>
                </c:pt>
                <c:pt idx="8">
                  <c:v>5.764801E-2</c:v>
                </c:pt>
                <c:pt idx="9">
                  <c:v>4.0353607E-2</c:v>
                </c:pt>
                <c:pt idx="10">
                  <c:v>2.8247524900000001E-2</c:v>
                </c:pt>
              </c:numCache>
            </c:numRef>
          </c:yVal>
          <c:smooth val="0"/>
          <c:extLst xmlns:c16r2="http://schemas.microsoft.com/office/drawing/2015/06/chart">
            <c:ext xmlns:c16="http://schemas.microsoft.com/office/drawing/2014/chart" uri="{C3380CC4-5D6E-409C-BE32-E72D297353CC}">
              <c16:uniqueId val="{00000000-DAFF-455F-8786-17684DA6BA8F}"/>
            </c:ext>
          </c:extLst>
        </c:ser>
        <c:ser>
          <c:idx val="1"/>
          <c:order val="1"/>
          <c:tx>
            <c:strRef>
              <c:f>Sheet1!$C$9</c:f>
              <c:strCache>
                <c:ptCount val="1"/>
                <c:pt idx="0">
                  <c:v>50% per day</c:v>
                </c:pt>
              </c:strCache>
            </c:strRef>
          </c:tx>
          <c:marker>
            <c:symbol val="none"/>
          </c:marker>
          <c:xVal>
            <c:numRef>
              <c:f>Sheet1!$A$10:$A$20</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Sheet1!$C$10:$C$20</c:f>
              <c:numCache>
                <c:formatCode>General</c:formatCode>
                <c:ptCount val="11"/>
                <c:pt idx="0">
                  <c:v>1</c:v>
                </c:pt>
                <c:pt idx="1">
                  <c:v>0.5</c:v>
                </c:pt>
                <c:pt idx="2">
                  <c:v>0.25</c:v>
                </c:pt>
                <c:pt idx="3">
                  <c:v>0.125</c:v>
                </c:pt>
                <c:pt idx="4">
                  <c:v>6.25E-2</c:v>
                </c:pt>
                <c:pt idx="5">
                  <c:v>3.125E-2</c:v>
                </c:pt>
                <c:pt idx="6">
                  <c:v>1.5625E-2</c:v>
                </c:pt>
                <c:pt idx="7">
                  <c:v>7.8125E-3</c:v>
                </c:pt>
                <c:pt idx="8">
                  <c:v>3.90625E-3</c:v>
                </c:pt>
                <c:pt idx="9">
                  <c:v>1.953125E-3</c:v>
                </c:pt>
                <c:pt idx="10">
                  <c:v>9.765625E-4</c:v>
                </c:pt>
              </c:numCache>
            </c:numRef>
          </c:yVal>
          <c:smooth val="0"/>
          <c:extLst xmlns:c16r2="http://schemas.microsoft.com/office/drawing/2015/06/chart">
            <c:ext xmlns:c16="http://schemas.microsoft.com/office/drawing/2014/chart" uri="{C3380CC4-5D6E-409C-BE32-E72D297353CC}">
              <c16:uniqueId val="{00000001-DAFF-455F-8786-17684DA6BA8F}"/>
            </c:ext>
          </c:extLst>
        </c:ser>
        <c:ser>
          <c:idx val="2"/>
          <c:order val="2"/>
          <c:tx>
            <c:strRef>
              <c:f>Sheet1!$D$9</c:f>
              <c:strCache>
                <c:ptCount val="1"/>
                <c:pt idx="0">
                  <c:v>70%/day</c:v>
                </c:pt>
              </c:strCache>
            </c:strRef>
          </c:tx>
          <c:marker>
            <c:symbol val="none"/>
          </c:marker>
          <c:xVal>
            <c:numRef>
              <c:f>Sheet1!$A$10:$A$20</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xVal>
          <c:yVal>
            <c:numRef>
              <c:f>Sheet1!$D$10:$D$20</c:f>
              <c:numCache>
                <c:formatCode>General</c:formatCode>
                <c:ptCount val="11"/>
                <c:pt idx="0">
                  <c:v>1</c:v>
                </c:pt>
                <c:pt idx="1">
                  <c:v>0.30000000000000004</c:v>
                </c:pt>
                <c:pt idx="2">
                  <c:v>9.0000000000000024E-2</c:v>
                </c:pt>
                <c:pt idx="3">
                  <c:v>2.700000000000001E-2</c:v>
                </c:pt>
                <c:pt idx="4">
                  <c:v>8.100000000000003E-3</c:v>
                </c:pt>
                <c:pt idx="5">
                  <c:v>2.4300000000000016E-3</c:v>
                </c:pt>
                <c:pt idx="6">
                  <c:v>7.2900000000000048E-4</c:v>
                </c:pt>
                <c:pt idx="7">
                  <c:v>2.1870000000000017E-4</c:v>
                </c:pt>
                <c:pt idx="8">
                  <c:v>6.5610000000000071E-5</c:v>
                </c:pt>
                <c:pt idx="9">
                  <c:v>1.9683000000000021E-5</c:v>
                </c:pt>
                <c:pt idx="10">
                  <c:v>5.9049000000000068E-6</c:v>
                </c:pt>
              </c:numCache>
            </c:numRef>
          </c:yVal>
          <c:smooth val="0"/>
          <c:extLst xmlns:c16r2="http://schemas.microsoft.com/office/drawing/2015/06/chart">
            <c:ext xmlns:c16="http://schemas.microsoft.com/office/drawing/2014/chart" uri="{C3380CC4-5D6E-409C-BE32-E72D297353CC}">
              <c16:uniqueId val="{00000002-DAFF-455F-8786-17684DA6BA8F}"/>
            </c:ext>
          </c:extLst>
        </c:ser>
        <c:dLbls>
          <c:showLegendKey val="0"/>
          <c:showVal val="0"/>
          <c:showCatName val="0"/>
          <c:showSerName val="0"/>
          <c:showPercent val="0"/>
          <c:showBubbleSize val="0"/>
        </c:dLbls>
        <c:axId val="358292096"/>
        <c:axId val="358306560"/>
      </c:scatterChart>
      <c:valAx>
        <c:axId val="358292096"/>
        <c:scaling>
          <c:orientation val="minMax"/>
          <c:max val="10"/>
        </c:scaling>
        <c:delete val="0"/>
        <c:axPos val="b"/>
        <c:title>
          <c:tx>
            <c:rich>
              <a:bodyPr/>
              <a:lstStyle/>
              <a:p>
                <a:pPr>
                  <a:defRPr sz="1800"/>
                </a:pPr>
                <a:r>
                  <a:rPr lang="en-US" sz="1800"/>
                  <a:t>Days</a:t>
                </a:r>
              </a:p>
            </c:rich>
          </c:tx>
          <c:overlay val="0"/>
        </c:title>
        <c:numFmt formatCode="General" sourceLinked="1"/>
        <c:majorTickMark val="cross"/>
        <c:minorTickMark val="in"/>
        <c:tickLblPos val="nextTo"/>
        <c:crossAx val="358306560"/>
        <c:crosses val="autoZero"/>
        <c:crossBetween val="midCat"/>
      </c:valAx>
      <c:valAx>
        <c:axId val="358306560"/>
        <c:scaling>
          <c:orientation val="minMax"/>
          <c:max val="1"/>
        </c:scaling>
        <c:delete val="0"/>
        <c:axPos val="l"/>
        <c:majorGridlines>
          <c:spPr>
            <a:ln>
              <a:noFill/>
            </a:ln>
          </c:spPr>
        </c:majorGridlines>
        <c:title>
          <c:tx>
            <c:rich>
              <a:bodyPr/>
              <a:lstStyle/>
              <a:p>
                <a:pPr>
                  <a:defRPr sz="1800"/>
                </a:pPr>
                <a:r>
                  <a:rPr lang="en-US" sz="1800"/>
                  <a:t>Free</a:t>
                </a:r>
                <a:r>
                  <a:rPr lang="en-US" sz="1800" baseline="0"/>
                  <a:t> Water Drainage</a:t>
                </a:r>
                <a:endParaRPr lang="en-US" sz="1800"/>
              </a:p>
            </c:rich>
          </c:tx>
          <c:overlay val="0"/>
        </c:title>
        <c:numFmt formatCode="General" sourceLinked="1"/>
        <c:majorTickMark val="cross"/>
        <c:minorTickMark val="in"/>
        <c:tickLblPos val="nextTo"/>
        <c:crossAx val="358292096"/>
        <c:crosses val="autoZero"/>
        <c:crossBetween val="midCat"/>
        <c:majorUnit val="0.2"/>
      </c:valAx>
    </c:plotArea>
    <c:legend>
      <c:legendPos val="r"/>
      <c:layout>
        <c:manualLayout>
          <c:xMode val="edge"/>
          <c:yMode val="edge"/>
          <c:x val="0.54793039445430602"/>
          <c:y val="0.22133586242896108"/>
          <c:w val="0.27106692022682277"/>
          <c:h val="0.25679525353448468"/>
        </c:manualLayout>
      </c:layout>
      <c:overlay val="0"/>
    </c:legend>
    <c:plotVisOnly val="1"/>
    <c:dispBlanksAs val="gap"/>
    <c:showDLblsOverMax val="0"/>
  </c:chart>
  <c:txPr>
    <a:bodyPr/>
    <a:lstStyle/>
    <a:p>
      <a:pPr>
        <a:defRPr sz="14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920" b="1" i="0" u="none" strike="noStrike" kern="1200" spc="0" baseline="0">
                <a:solidFill>
                  <a:schemeClr val="tx1">
                    <a:lumMod val="65000"/>
                    <a:lumOff val="35000"/>
                  </a:schemeClr>
                </a:solidFill>
                <a:latin typeface="+mn-lt"/>
                <a:ea typeface="+mn-ea"/>
                <a:cs typeface="+mn-cs"/>
              </a:defRPr>
            </a:pPr>
            <a:r>
              <a:rPr lang="en-US" b="1"/>
              <a:t>General Soil Characteristics</a:t>
            </a:r>
          </a:p>
        </c:rich>
      </c:tx>
      <c:overlay val="0"/>
      <c:spPr>
        <a:noFill/>
        <a:ln>
          <a:noFill/>
        </a:ln>
        <a:effectLst/>
      </c:spPr>
    </c:title>
    <c:autoTitleDeleted val="0"/>
    <c:plotArea>
      <c:layout/>
      <c:barChart>
        <c:barDir val="col"/>
        <c:grouping val="clustered"/>
        <c:varyColors val="0"/>
        <c:ser>
          <c:idx val="0"/>
          <c:order val="0"/>
          <c:tx>
            <c:strRef>
              <c:f>'Lower Limit'!$B$26</c:f>
              <c:strCache>
                <c:ptCount val="1"/>
                <c:pt idx="0">
                  <c:v>DUL</c:v>
                </c:pt>
              </c:strCache>
            </c:strRef>
          </c:tx>
          <c:spPr>
            <a:solidFill>
              <a:schemeClr val="accent1"/>
            </a:solidFill>
            <a:ln>
              <a:noFill/>
            </a:ln>
            <a:effectLst/>
          </c:spPr>
          <c:invertIfNegative val="0"/>
          <c:cat>
            <c:strRef>
              <c:f>'Lower Limit'!$A$27:$A$37</c:f>
              <c:strCache>
                <c:ptCount val="11"/>
                <c:pt idx="0">
                  <c:v>Sand</c:v>
                </c:pt>
                <c:pt idx="1">
                  <c:v>Loamy Sand</c:v>
                </c:pt>
                <c:pt idx="2">
                  <c:v>Sandy Loam</c:v>
                </c:pt>
                <c:pt idx="3">
                  <c:v>Loam </c:v>
                </c:pt>
                <c:pt idx="4">
                  <c:v>Silt Loam</c:v>
                </c:pt>
                <c:pt idx="5">
                  <c:v>Sandy Clay Loam</c:v>
                </c:pt>
                <c:pt idx="6">
                  <c:v>Sandy Clay Loam</c:v>
                </c:pt>
                <c:pt idx="7">
                  <c:v>Clay Loam</c:v>
                </c:pt>
                <c:pt idx="8">
                  <c:v>Silty Clay Loam</c:v>
                </c:pt>
                <c:pt idx="9">
                  <c:v>Silty Clay  </c:v>
                </c:pt>
                <c:pt idx="10">
                  <c:v>Clay Loam</c:v>
                </c:pt>
              </c:strCache>
            </c:strRef>
          </c:cat>
          <c:val>
            <c:numRef>
              <c:f>'Lower Limit'!$B$27:$B$37</c:f>
            </c:numRef>
          </c:val>
          <c:extLst xmlns:c16r2="http://schemas.microsoft.com/office/drawing/2015/06/chart">
            <c:ext xmlns:c16="http://schemas.microsoft.com/office/drawing/2014/chart" uri="{C3380CC4-5D6E-409C-BE32-E72D297353CC}">
              <c16:uniqueId val="{00000000-4AB9-48DF-AE4A-28017A99EDCA}"/>
            </c:ext>
          </c:extLst>
        </c:ser>
        <c:ser>
          <c:idx val="1"/>
          <c:order val="1"/>
          <c:tx>
            <c:strRef>
              <c:f>'Lower Limit'!$C$26</c:f>
              <c:strCache>
                <c:ptCount val="1"/>
                <c:pt idx="0">
                  <c:v>LL</c:v>
                </c:pt>
              </c:strCache>
            </c:strRef>
          </c:tx>
          <c:spPr>
            <a:solidFill>
              <a:schemeClr val="accent2"/>
            </a:solidFill>
            <a:ln>
              <a:noFill/>
            </a:ln>
            <a:effectLst/>
          </c:spPr>
          <c:invertIfNegative val="0"/>
          <c:cat>
            <c:strRef>
              <c:f>'Lower Limit'!$A$27:$A$37</c:f>
              <c:strCache>
                <c:ptCount val="11"/>
                <c:pt idx="0">
                  <c:v>Sand</c:v>
                </c:pt>
                <c:pt idx="1">
                  <c:v>Loamy Sand</c:v>
                </c:pt>
                <c:pt idx="2">
                  <c:v>Sandy Loam</c:v>
                </c:pt>
                <c:pt idx="3">
                  <c:v>Loam </c:v>
                </c:pt>
                <c:pt idx="4">
                  <c:v>Silt Loam</c:v>
                </c:pt>
                <c:pt idx="5">
                  <c:v>Sandy Clay Loam</c:v>
                </c:pt>
                <c:pt idx="6">
                  <c:v>Sandy Clay Loam</c:v>
                </c:pt>
                <c:pt idx="7">
                  <c:v>Clay Loam</c:v>
                </c:pt>
                <c:pt idx="8">
                  <c:v>Silty Clay Loam</c:v>
                </c:pt>
                <c:pt idx="9">
                  <c:v>Silty Clay  </c:v>
                </c:pt>
                <c:pt idx="10">
                  <c:v>Clay Loam</c:v>
                </c:pt>
              </c:strCache>
            </c:strRef>
          </c:cat>
          <c:val>
            <c:numRef>
              <c:f>'Lower Limit'!$C$27:$C$37</c:f>
            </c:numRef>
          </c:val>
          <c:extLst xmlns:c16r2="http://schemas.microsoft.com/office/drawing/2015/06/chart">
            <c:ext xmlns:c16="http://schemas.microsoft.com/office/drawing/2014/chart" uri="{C3380CC4-5D6E-409C-BE32-E72D297353CC}">
              <c16:uniqueId val="{00000001-4AB9-48DF-AE4A-28017A99EDCA}"/>
            </c:ext>
          </c:extLst>
        </c:ser>
        <c:ser>
          <c:idx val="2"/>
          <c:order val="2"/>
          <c:tx>
            <c:strRef>
              <c:f>'Lower Limit'!$D$26</c:f>
              <c:strCache>
                <c:ptCount val="1"/>
                <c:pt idx="0">
                  <c:v>AWC</c:v>
                </c:pt>
              </c:strCache>
            </c:strRef>
          </c:tx>
          <c:spPr>
            <a:solidFill>
              <a:schemeClr val="accent3"/>
            </a:solidFill>
            <a:ln>
              <a:noFill/>
            </a:ln>
            <a:effectLst/>
          </c:spPr>
          <c:invertIfNegative val="0"/>
          <c:cat>
            <c:strRef>
              <c:f>'Lower Limit'!$A$27:$A$37</c:f>
              <c:strCache>
                <c:ptCount val="11"/>
                <c:pt idx="0">
                  <c:v>Sand</c:v>
                </c:pt>
                <c:pt idx="1">
                  <c:v>Loamy Sand</c:v>
                </c:pt>
                <c:pt idx="2">
                  <c:v>Sandy Loam</c:v>
                </c:pt>
                <c:pt idx="3">
                  <c:v>Loam </c:v>
                </c:pt>
                <c:pt idx="4">
                  <c:v>Silt Loam</c:v>
                </c:pt>
                <c:pt idx="5">
                  <c:v>Sandy Clay Loam</c:v>
                </c:pt>
                <c:pt idx="6">
                  <c:v>Sandy Clay Loam</c:v>
                </c:pt>
                <c:pt idx="7">
                  <c:v>Clay Loam</c:v>
                </c:pt>
                <c:pt idx="8">
                  <c:v>Silty Clay Loam</c:v>
                </c:pt>
                <c:pt idx="9">
                  <c:v>Silty Clay  </c:v>
                </c:pt>
                <c:pt idx="10">
                  <c:v>Clay Loam</c:v>
                </c:pt>
              </c:strCache>
            </c:strRef>
          </c:cat>
          <c:val>
            <c:numRef>
              <c:f>'Lower Limit'!$D$27:$D$37</c:f>
            </c:numRef>
          </c:val>
          <c:extLst xmlns:c16r2="http://schemas.microsoft.com/office/drawing/2015/06/chart">
            <c:ext xmlns:c16="http://schemas.microsoft.com/office/drawing/2014/chart" uri="{C3380CC4-5D6E-409C-BE32-E72D297353CC}">
              <c16:uniqueId val="{00000002-4AB9-48DF-AE4A-28017A99EDCA}"/>
            </c:ext>
          </c:extLst>
        </c:ser>
        <c:ser>
          <c:idx val="3"/>
          <c:order val="3"/>
          <c:tx>
            <c:strRef>
              <c:f>'Lower Limit'!$E$26</c:f>
              <c:strCache>
                <c:ptCount val="1"/>
                <c:pt idx="0">
                  <c:v>LL, cm3/cm3</c:v>
                </c:pt>
              </c:strCache>
            </c:strRef>
          </c:tx>
          <c:spPr>
            <a:solidFill>
              <a:schemeClr val="accent4"/>
            </a:solidFill>
            <a:ln>
              <a:noFill/>
            </a:ln>
            <a:effectLst/>
          </c:spPr>
          <c:invertIfNegative val="0"/>
          <c:cat>
            <c:strRef>
              <c:f>'Lower Limit'!$A$27:$A$37</c:f>
              <c:strCache>
                <c:ptCount val="11"/>
                <c:pt idx="0">
                  <c:v>Sand</c:v>
                </c:pt>
                <c:pt idx="1">
                  <c:v>Loamy Sand</c:v>
                </c:pt>
                <c:pt idx="2">
                  <c:v>Sandy Loam</c:v>
                </c:pt>
                <c:pt idx="3">
                  <c:v>Loam </c:v>
                </c:pt>
                <c:pt idx="4">
                  <c:v>Silt Loam</c:v>
                </c:pt>
                <c:pt idx="5">
                  <c:v>Sandy Clay Loam</c:v>
                </c:pt>
                <c:pt idx="6">
                  <c:v>Sandy Clay Loam</c:v>
                </c:pt>
                <c:pt idx="7">
                  <c:v>Clay Loam</c:v>
                </c:pt>
                <c:pt idx="8">
                  <c:v>Silty Clay Loam</c:v>
                </c:pt>
                <c:pt idx="9">
                  <c:v>Silty Clay  </c:v>
                </c:pt>
                <c:pt idx="10">
                  <c:v>Clay Loam</c:v>
                </c:pt>
              </c:strCache>
            </c:strRef>
          </c:cat>
          <c:val>
            <c:numRef>
              <c:f>'Lower Limit'!$E$27:$E$37</c:f>
              <c:numCache>
                <c:formatCode>0.00</c:formatCode>
                <c:ptCount val="11"/>
                <c:pt idx="0">
                  <c:v>4.1666666666666664E-2</c:v>
                </c:pt>
                <c:pt idx="1">
                  <c:v>6.6666666666666666E-2</c:v>
                </c:pt>
                <c:pt idx="2">
                  <c:v>9.1666666666666674E-2</c:v>
                </c:pt>
                <c:pt idx="3">
                  <c:v>0.11666666666666665</c:v>
                </c:pt>
                <c:pt idx="4">
                  <c:v>0.15</c:v>
                </c:pt>
                <c:pt idx="5">
                  <c:v>0.18333333333333335</c:v>
                </c:pt>
                <c:pt idx="6">
                  <c:v>0.15</c:v>
                </c:pt>
                <c:pt idx="7">
                  <c:v>0.18333333333333335</c:v>
                </c:pt>
                <c:pt idx="8">
                  <c:v>0.19999999999999998</c:v>
                </c:pt>
                <c:pt idx="9">
                  <c:v>0.19999999999999998</c:v>
                </c:pt>
                <c:pt idx="10">
                  <c:v>0.21666666666666667</c:v>
                </c:pt>
              </c:numCache>
            </c:numRef>
          </c:val>
          <c:extLst xmlns:c16r2="http://schemas.microsoft.com/office/drawing/2015/06/chart">
            <c:ext xmlns:c16="http://schemas.microsoft.com/office/drawing/2014/chart" uri="{C3380CC4-5D6E-409C-BE32-E72D297353CC}">
              <c16:uniqueId val="{00000003-4AB9-48DF-AE4A-28017A99EDCA}"/>
            </c:ext>
          </c:extLst>
        </c:ser>
        <c:ser>
          <c:idx val="4"/>
          <c:order val="4"/>
          <c:tx>
            <c:strRef>
              <c:f>'Lower Limit'!$F$26</c:f>
              <c:strCache>
                <c:ptCount val="1"/>
                <c:pt idx="0">
                  <c:v>DUL, cm3/cm3</c:v>
                </c:pt>
              </c:strCache>
            </c:strRef>
          </c:tx>
          <c:spPr>
            <a:solidFill>
              <a:schemeClr val="accent5"/>
            </a:solidFill>
            <a:ln>
              <a:noFill/>
            </a:ln>
            <a:effectLst/>
          </c:spPr>
          <c:invertIfNegative val="0"/>
          <c:cat>
            <c:strRef>
              <c:f>'Lower Limit'!$A$27:$A$37</c:f>
              <c:strCache>
                <c:ptCount val="11"/>
                <c:pt idx="0">
                  <c:v>Sand</c:v>
                </c:pt>
                <c:pt idx="1">
                  <c:v>Loamy Sand</c:v>
                </c:pt>
                <c:pt idx="2">
                  <c:v>Sandy Loam</c:v>
                </c:pt>
                <c:pt idx="3">
                  <c:v>Loam </c:v>
                </c:pt>
                <c:pt idx="4">
                  <c:v>Silt Loam</c:v>
                </c:pt>
                <c:pt idx="5">
                  <c:v>Sandy Clay Loam</c:v>
                </c:pt>
                <c:pt idx="6">
                  <c:v>Sandy Clay Loam</c:v>
                </c:pt>
                <c:pt idx="7">
                  <c:v>Clay Loam</c:v>
                </c:pt>
                <c:pt idx="8">
                  <c:v>Silty Clay Loam</c:v>
                </c:pt>
                <c:pt idx="9">
                  <c:v>Silty Clay  </c:v>
                </c:pt>
                <c:pt idx="10">
                  <c:v>Clay Loam</c:v>
                </c:pt>
              </c:strCache>
            </c:strRef>
          </c:cat>
          <c:val>
            <c:numRef>
              <c:f>'Lower Limit'!$F$27:$F$37</c:f>
              <c:numCache>
                <c:formatCode>0.00</c:formatCode>
                <c:ptCount val="11"/>
                <c:pt idx="0">
                  <c:v>9.9999999999999992E-2</c:v>
                </c:pt>
                <c:pt idx="1">
                  <c:v>0.15833333333333333</c:v>
                </c:pt>
                <c:pt idx="2">
                  <c:v>0.20833333333333334</c:v>
                </c:pt>
                <c:pt idx="3">
                  <c:v>0.26666666666666666</c:v>
                </c:pt>
                <c:pt idx="4">
                  <c:v>0.3</c:v>
                </c:pt>
                <c:pt idx="5">
                  <c:v>0.29166666666666669</c:v>
                </c:pt>
                <c:pt idx="6">
                  <c:v>0.28333333333333333</c:v>
                </c:pt>
                <c:pt idx="7">
                  <c:v>0.31666666666666665</c:v>
                </c:pt>
                <c:pt idx="8">
                  <c:v>0.35833333333333334</c:v>
                </c:pt>
                <c:pt idx="9">
                  <c:v>0.39999999999999997</c:v>
                </c:pt>
                <c:pt idx="10">
                  <c:v>0.39999999999999997</c:v>
                </c:pt>
              </c:numCache>
            </c:numRef>
          </c:val>
          <c:extLst xmlns:c16r2="http://schemas.microsoft.com/office/drawing/2015/06/chart">
            <c:ext xmlns:c16="http://schemas.microsoft.com/office/drawing/2014/chart" uri="{C3380CC4-5D6E-409C-BE32-E72D297353CC}">
              <c16:uniqueId val="{00000004-4AB9-48DF-AE4A-28017A99EDCA}"/>
            </c:ext>
          </c:extLst>
        </c:ser>
        <c:dLbls>
          <c:showLegendKey val="0"/>
          <c:showVal val="0"/>
          <c:showCatName val="0"/>
          <c:showSerName val="0"/>
          <c:showPercent val="0"/>
          <c:showBubbleSize val="0"/>
        </c:dLbls>
        <c:gapWidth val="150"/>
        <c:axId val="358242176"/>
        <c:axId val="358243712"/>
      </c:barChart>
      <c:lineChart>
        <c:grouping val="standard"/>
        <c:varyColors val="0"/>
        <c:ser>
          <c:idx val="5"/>
          <c:order val="5"/>
          <c:tx>
            <c:strRef>
              <c:f>'Lower Limit'!$G$26</c:f>
              <c:strCache>
                <c:ptCount val="1"/>
                <c:pt idx="0">
                  <c:v>AWC, cm3/cm3</c:v>
                </c:pt>
              </c:strCache>
            </c:strRef>
          </c:tx>
          <c:spPr>
            <a:ln w="28575" cap="rnd">
              <a:solidFill>
                <a:schemeClr val="accent6"/>
              </a:solidFill>
              <a:round/>
            </a:ln>
            <a:effectLst/>
          </c:spPr>
          <c:marker>
            <c:symbol val="none"/>
          </c:marker>
          <c:cat>
            <c:strRef>
              <c:f>'Lower Limit'!$A$27:$A$37</c:f>
              <c:strCache>
                <c:ptCount val="11"/>
                <c:pt idx="0">
                  <c:v>Sand</c:v>
                </c:pt>
                <c:pt idx="1">
                  <c:v>Loamy Sand</c:v>
                </c:pt>
                <c:pt idx="2">
                  <c:v>Sandy Loam</c:v>
                </c:pt>
                <c:pt idx="3">
                  <c:v>Loam </c:v>
                </c:pt>
                <c:pt idx="4">
                  <c:v>Silt Loam</c:v>
                </c:pt>
                <c:pt idx="5">
                  <c:v>Sandy Clay Loam</c:v>
                </c:pt>
                <c:pt idx="6">
                  <c:v>Sandy Clay Loam</c:v>
                </c:pt>
                <c:pt idx="7">
                  <c:v>Clay Loam</c:v>
                </c:pt>
                <c:pt idx="8">
                  <c:v>Silty Clay Loam</c:v>
                </c:pt>
                <c:pt idx="9">
                  <c:v>Silty Clay  </c:v>
                </c:pt>
                <c:pt idx="10">
                  <c:v>Clay Loam</c:v>
                </c:pt>
              </c:strCache>
            </c:strRef>
          </c:cat>
          <c:val>
            <c:numRef>
              <c:f>'Lower Limit'!$G$27:$G$37</c:f>
              <c:numCache>
                <c:formatCode>0.00</c:formatCode>
                <c:ptCount val="11"/>
                <c:pt idx="0">
                  <c:v>5.8333333333333327E-2</c:v>
                </c:pt>
                <c:pt idx="1">
                  <c:v>9.166666666666666E-2</c:v>
                </c:pt>
                <c:pt idx="2">
                  <c:v>0.11666666666666667</c:v>
                </c:pt>
                <c:pt idx="3">
                  <c:v>0.15000000000000002</c:v>
                </c:pt>
                <c:pt idx="4">
                  <c:v>0.15</c:v>
                </c:pt>
                <c:pt idx="5">
                  <c:v>0.10833333333333334</c:v>
                </c:pt>
                <c:pt idx="6">
                  <c:v>0.13333333333333333</c:v>
                </c:pt>
                <c:pt idx="7">
                  <c:v>0.1333333333333333</c:v>
                </c:pt>
                <c:pt idx="8">
                  <c:v>0.15833333333333335</c:v>
                </c:pt>
                <c:pt idx="9">
                  <c:v>0.19999999999999998</c:v>
                </c:pt>
                <c:pt idx="10">
                  <c:v>0.18333333333333329</c:v>
                </c:pt>
              </c:numCache>
            </c:numRef>
          </c:val>
          <c:smooth val="0"/>
          <c:extLst xmlns:c16r2="http://schemas.microsoft.com/office/drawing/2015/06/chart">
            <c:ext xmlns:c16="http://schemas.microsoft.com/office/drawing/2014/chart" uri="{C3380CC4-5D6E-409C-BE32-E72D297353CC}">
              <c16:uniqueId val="{00000005-4AB9-48DF-AE4A-28017A99EDCA}"/>
            </c:ext>
          </c:extLst>
        </c:ser>
        <c:dLbls>
          <c:showLegendKey val="0"/>
          <c:showVal val="0"/>
          <c:showCatName val="0"/>
          <c:showSerName val="0"/>
          <c:showPercent val="0"/>
          <c:showBubbleSize val="0"/>
        </c:dLbls>
        <c:marker val="1"/>
        <c:smooth val="0"/>
        <c:axId val="358242176"/>
        <c:axId val="358243712"/>
      </c:lineChart>
      <c:catAx>
        <c:axId val="35824217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58243712"/>
        <c:crosses val="autoZero"/>
        <c:auto val="1"/>
        <c:lblAlgn val="ctr"/>
        <c:lblOffset val="100"/>
        <c:noMultiLvlLbl val="0"/>
      </c:catAx>
      <c:valAx>
        <c:axId val="3582437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US"/>
                  <a:t>Water Content, cm3/cm3</a:t>
                </a:r>
              </a:p>
            </c:rich>
          </c:tx>
          <c:overlay val="0"/>
          <c:spPr>
            <a:noFill/>
            <a:ln>
              <a:noFill/>
            </a:ln>
            <a:effectLst/>
          </c:sp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35824217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6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image" Target="../media/image34.wmf"/><Relationship Id="rId1" Type="http://schemas.openxmlformats.org/officeDocument/2006/relationships/image" Target="../media/image33.wmf"/><Relationship Id="rId6" Type="http://schemas.openxmlformats.org/officeDocument/2006/relationships/image" Target="../media/image38.wmf"/><Relationship Id="rId5" Type="http://schemas.openxmlformats.org/officeDocument/2006/relationships/image" Target="../media/image37.wmf"/><Relationship Id="rId4" Type="http://schemas.openxmlformats.org/officeDocument/2006/relationships/image" Target="../media/image3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4.wmf"/></Relationships>
</file>

<file path=ppt/drawings/drawing1.xml><?xml version="1.0" encoding="utf-8"?>
<c:userShapes xmlns:c="http://schemas.openxmlformats.org/drawingml/2006/chart">
  <cdr:relSizeAnchor xmlns:cdr="http://schemas.openxmlformats.org/drawingml/2006/chartDrawing">
    <cdr:from>
      <cdr:x>0.09434</cdr:x>
      <cdr:y>0.01282</cdr:y>
    </cdr:from>
    <cdr:to>
      <cdr:x>0.92453</cdr:x>
      <cdr:y>0.16667</cdr:y>
    </cdr:to>
    <cdr:sp macro="" textlink="">
      <cdr:nvSpPr>
        <cdr:cNvPr id="2" name="TextBox 1"/>
        <cdr:cNvSpPr txBox="1"/>
      </cdr:nvSpPr>
      <cdr:spPr>
        <a:xfrm xmlns:a="http://schemas.openxmlformats.org/drawingml/2006/main">
          <a:off x="762000" y="76200"/>
          <a:ext cx="67056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3600" b="1" dirty="0" smtClean="0"/>
            <a:t>Fraction Daily Drainage Above DUL</a:t>
          </a:r>
          <a:endParaRPr lang="en-US" sz="3600" b="1"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E723313A-3E2C-4DA6-9891-0147506D5DDE}" type="datetimeFigureOut">
              <a:rPr lang="en-US" smtClean="0"/>
              <a:t>10/12/2021</a:t>
            </a:fld>
            <a:endParaRPr lang="en-US"/>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B5CCCF6D-9CA3-4000-B687-86A48CA0CBFC}" type="slidenum">
              <a:rPr lang="en-US" smtClean="0"/>
              <a:t>‹#›</a:t>
            </a:fld>
            <a:endParaRPr lang="en-US"/>
          </a:p>
        </p:txBody>
      </p:sp>
    </p:spTree>
    <p:extLst>
      <p:ext uri="{BB962C8B-B14F-4D97-AF65-F5344CB8AC3E}">
        <p14:creationId xmlns:p14="http://schemas.microsoft.com/office/powerpoint/2010/main" val="342445614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65A379-E568-4A8B-83D8-B7C25CD4052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57673-99CC-4320-89D6-4F0A9B716906}" type="slidenum">
              <a:rPr lang="en-US" smtClean="0"/>
              <a:t>‹#›</a:t>
            </a:fld>
            <a:endParaRPr lang="en-US"/>
          </a:p>
        </p:txBody>
      </p:sp>
    </p:spTree>
    <p:extLst>
      <p:ext uri="{BB962C8B-B14F-4D97-AF65-F5344CB8AC3E}">
        <p14:creationId xmlns:p14="http://schemas.microsoft.com/office/powerpoint/2010/main" val="15240763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65A379-E568-4A8B-83D8-B7C25CD4052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57673-99CC-4320-89D6-4F0A9B716906}" type="slidenum">
              <a:rPr lang="en-US" smtClean="0"/>
              <a:t>‹#›</a:t>
            </a:fld>
            <a:endParaRPr lang="en-US"/>
          </a:p>
        </p:txBody>
      </p:sp>
    </p:spTree>
    <p:extLst>
      <p:ext uri="{BB962C8B-B14F-4D97-AF65-F5344CB8AC3E}">
        <p14:creationId xmlns:p14="http://schemas.microsoft.com/office/powerpoint/2010/main" val="18471908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65A379-E568-4A8B-83D8-B7C25CD4052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57673-99CC-4320-89D6-4F0A9B716906}" type="slidenum">
              <a:rPr lang="en-US" smtClean="0"/>
              <a:t>‹#›</a:t>
            </a:fld>
            <a:endParaRPr lang="en-US"/>
          </a:p>
        </p:txBody>
      </p:sp>
    </p:spTree>
    <p:extLst>
      <p:ext uri="{BB962C8B-B14F-4D97-AF65-F5344CB8AC3E}">
        <p14:creationId xmlns:p14="http://schemas.microsoft.com/office/powerpoint/2010/main" val="2256098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65A379-E568-4A8B-83D8-B7C25CD4052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57673-99CC-4320-89D6-4F0A9B716906}" type="slidenum">
              <a:rPr lang="en-US" smtClean="0"/>
              <a:t>‹#›</a:t>
            </a:fld>
            <a:endParaRPr lang="en-US"/>
          </a:p>
        </p:txBody>
      </p:sp>
    </p:spTree>
    <p:extLst>
      <p:ext uri="{BB962C8B-B14F-4D97-AF65-F5344CB8AC3E}">
        <p14:creationId xmlns:p14="http://schemas.microsoft.com/office/powerpoint/2010/main" val="75065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65A379-E568-4A8B-83D8-B7C25CD4052F}" type="datetimeFigureOut">
              <a:rPr lang="en-US" smtClean="0"/>
              <a:t>10/12/2021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857673-99CC-4320-89D6-4F0A9B716906}" type="slidenum">
              <a:rPr lang="en-US" smtClean="0"/>
              <a:t>‹#›</a:t>
            </a:fld>
            <a:endParaRPr lang="en-US"/>
          </a:p>
        </p:txBody>
      </p:sp>
    </p:spTree>
    <p:extLst>
      <p:ext uri="{BB962C8B-B14F-4D97-AF65-F5344CB8AC3E}">
        <p14:creationId xmlns:p14="http://schemas.microsoft.com/office/powerpoint/2010/main" val="4038168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65A379-E568-4A8B-83D8-B7C25CD4052F}"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57673-99CC-4320-89D6-4F0A9B716906}" type="slidenum">
              <a:rPr lang="en-US" smtClean="0"/>
              <a:t>‹#›</a:t>
            </a:fld>
            <a:endParaRPr lang="en-US"/>
          </a:p>
        </p:txBody>
      </p:sp>
    </p:spTree>
    <p:extLst>
      <p:ext uri="{BB962C8B-B14F-4D97-AF65-F5344CB8AC3E}">
        <p14:creationId xmlns:p14="http://schemas.microsoft.com/office/powerpoint/2010/main" val="3450740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65A379-E568-4A8B-83D8-B7C25CD4052F}" type="datetimeFigureOut">
              <a:rPr lang="en-US" smtClean="0"/>
              <a:t>10/12/2021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857673-99CC-4320-89D6-4F0A9B716906}" type="slidenum">
              <a:rPr lang="en-US" smtClean="0"/>
              <a:t>‹#›</a:t>
            </a:fld>
            <a:endParaRPr lang="en-US"/>
          </a:p>
        </p:txBody>
      </p:sp>
    </p:spTree>
    <p:extLst>
      <p:ext uri="{BB962C8B-B14F-4D97-AF65-F5344CB8AC3E}">
        <p14:creationId xmlns:p14="http://schemas.microsoft.com/office/powerpoint/2010/main" val="3039298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65A379-E568-4A8B-83D8-B7C25CD4052F}" type="datetimeFigureOut">
              <a:rPr lang="en-US" smtClean="0"/>
              <a:t>10/12/2021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857673-99CC-4320-89D6-4F0A9B716906}" type="slidenum">
              <a:rPr lang="en-US" smtClean="0"/>
              <a:t>‹#›</a:t>
            </a:fld>
            <a:endParaRPr lang="en-US"/>
          </a:p>
        </p:txBody>
      </p:sp>
    </p:spTree>
    <p:extLst>
      <p:ext uri="{BB962C8B-B14F-4D97-AF65-F5344CB8AC3E}">
        <p14:creationId xmlns:p14="http://schemas.microsoft.com/office/powerpoint/2010/main" val="157676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65A379-E568-4A8B-83D8-B7C25CD4052F}" type="datetimeFigureOut">
              <a:rPr lang="en-US" smtClean="0"/>
              <a:t>10/12/2021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1857673-99CC-4320-89D6-4F0A9B716906}" type="slidenum">
              <a:rPr lang="en-US" smtClean="0"/>
              <a:t>‹#›</a:t>
            </a:fld>
            <a:endParaRPr lang="en-US"/>
          </a:p>
        </p:txBody>
      </p:sp>
    </p:spTree>
    <p:extLst>
      <p:ext uri="{BB962C8B-B14F-4D97-AF65-F5344CB8AC3E}">
        <p14:creationId xmlns:p14="http://schemas.microsoft.com/office/powerpoint/2010/main" val="381643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65A379-E568-4A8B-83D8-B7C25CD4052F}"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57673-99CC-4320-89D6-4F0A9B716906}" type="slidenum">
              <a:rPr lang="en-US" smtClean="0"/>
              <a:t>‹#›</a:t>
            </a:fld>
            <a:endParaRPr lang="en-US"/>
          </a:p>
        </p:txBody>
      </p:sp>
    </p:spTree>
    <p:extLst>
      <p:ext uri="{BB962C8B-B14F-4D97-AF65-F5344CB8AC3E}">
        <p14:creationId xmlns:p14="http://schemas.microsoft.com/office/powerpoint/2010/main" val="1899407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65A379-E568-4A8B-83D8-B7C25CD4052F}" type="datetimeFigureOut">
              <a:rPr lang="en-US" smtClean="0"/>
              <a:t>10/12/2021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857673-99CC-4320-89D6-4F0A9B716906}" type="slidenum">
              <a:rPr lang="en-US" smtClean="0"/>
              <a:t>‹#›</a:t>
            </a:fld>
            <a:endParaRPr lang="en-US"/>
          </a:p>
        </p:txBody>
      </p:sp>
    </p:spTree>
    <p:extLst>
      <p:ext uri="{BB962C8B-B14F-4D97-AF65-F5344CB8AC3E}">
        <p14:creationId xmlns:p14="http://schemas.microsoft.com/office/powerpoint/2010/main" val="2687014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5A379-E568-4A8B-83D8-B7C25CD4052F}" type="datetimeFigureOut">
              <a:rPr lang="en-US" smtClean="0"/>
              <a:t>10/12/2021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857673-99CC-4320-89D6-4F0A9B716906}" type="slidenum">
              <a:rPr lang="en-US" smtClean="0"/>
              <a:t>‹#›</a:t>
            </a:fld>
            <a:endParaRPr lang="en-US"/>
          </a:p>
        </p:txBody>
      </p:sp>
    </p:spTree>
    <p:extLst>
      <p:ext uri="{BB962C8B-B14F-4D97-AF65-F5344CB8AC3E}">
        <p14:creationId xmlns:p14="http://schemas.microsoft.com/office/powerpoint/2010/main" val="2567813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5.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8.wmf"/><Relationship Id="rId5" Type="http://schemas.openxmlformats.org/officeDocument/2006/relationships/oleObject" Target="../embeddings/oleObject3.bin"/><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5.bin"/><Relationship Id="rId4" Type="http://schemas.openxmlformats.org/officeDocument/2006/relationships/image" Target="../media/image19.wmf"/></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24.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7.wmf"/></Relationships>
</file>

<file path=ppt/slides/_rels/slide22.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9.wmf"/><Relationship Id="rId5" Type="http://schemas.openxmlformats.org/officeDocument/2006/relationships/oleObject" Target="../embeddings/oleObject10.bin"/><Relationship Id="rId4" Type="http://schemas.openxmlformats.org/officeDocument/2006/relationships/image" Target="../media/image28.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2.wmf"/><Relationship Id="rId5" Type="http://schemas.openxmlformats.org/officeDocument/2006/relationships/oleObject" Target="../embeddings/oleObject13.bin"/><Relationship Id="rId4" Type="http://schemas.openxmlformats.org/officeDocument/2006/relationships/image" Target="../media/image31.wmf"/></Relationships>
</file>

<file path=ppt/slides/_rels/slide25.xml.rels><?xml version="1.0" encoding="UTF-8" standalone="yes"?>
<Relationships xmlns="http://schemas.openxmlformats.org/package/2006/relationships"><Relationship Id="rId8" Type="http://schemas.openxmlformats.org/officeDocument/2006/relationships/image" Target="../media/image35.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37.wmf"/><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34.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36.wmf"/><Relationship Id="rId4" Type="http://schemas.openxmlformats.org/officeDocument/2006/relationships/image" Target="../media/image33.wmf"/><Relationship Id="rId9" Type="http://schemas.openxmlformats.org/officeDocument/2006/relationships/oleObject" Target="../embeddings/oleObject17.bin"/><Relationship Id="rId14" Type="http://schemas.openxmlformats.org/officeDocument/2006/relationships/image" Target="../media/image38.wmf"/></Relationships>
</file>

<file path=ppt/slides/_rels/slide26.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44.w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hyperlink" Target="http://websoilsurvey.sc.egov.usda.gov/App/HomePage.htm" TargetMode="Externa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52.wmf"/></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53.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7.xml"/><Relationship Id="rId1" Type="http://schemas.openxmlformats.org/officeDocument/2006/relationships/vmlDrawing" Target="../drawings/vmlDrawing12.vml"/><Relationship Id="rId6" Type="http://schemas.openxmlformats.org/officeDocument/2006/relationships/image" Target="../media/image55.wmf"/><Relationship Id="rId5" Type="http://schemas.openxmlformats.org/officeDocument/2006/relationships/oleObject" Target="../embeddings/oleObject24.bin"/><Relationship Id="rId4" Type="http://schemas.openxmlformats.org/officeDocument/2006/relationships/image" Target="../media/image54.wmf"/></Relationships>
</file>

<file path=ppt/slides/_rels/slide5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2"/>
          <p:cNvSpPr txBox="1">
            <a:spLocks noChangeArrowheads="1"/>
          </p:cNvSpPr>
          <p:nvPr/>
        </p:nvSpPr>
        <p:spPr bwMode="auto">
          <a:xfrm>
            <a:off x="1981200" y="381000"/>
            <a:ext cx="5454698"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3200" b="1" dirty="0" smtClean="0"/>
              <a:t>Simulation of Soil Water Flow</a:t>
            </a:r>
            <a:endParaRPr lang="en-US" altLang="en-US" sz="3200" b="1" dirty="0"/>
          </a:p>
          <a:p>
            <a:pPr algn="ctr"/>
            <a:endParaRPr lang="en-US" altLang="en-US" sz="3200" b="1" dirty="0"/>
          </a:p>
          <a:p>
            <a:pPr algn="ctr"/>
            <a:r>
              <a:rPr lang="en-US" altLang="en-US" sz="3200" b="1" dirty="0"/>
              <a:t>BSEN 5250/6250</a:t>
            </a:r>
          </a:p>
        </p:txBody>
      </p:sp>
      <p:pic>
        <p:nvPicPr>
          <p:cNvPr id="2" name="Picture 1"/>
          <p:cNvPicPr>
            <a:picLocks noChangeAspect="1"/>
          </p:cNvPicPr>
          <p:nvPr/>
        </p:nvPicPr>
        <p:blipFill>
          <a:blip r:embed="rId2"/>
          <a:stretch>
            <a:fillRect/>
          </a:stretch>
        </p:blipFill>
        <p:spPr>
          <a:xfrm>
            <a:off x="233234" y="3962400"/>
            <a:ext cx="5507441" cy="2476500"/>
          </a:xfrm>
          <a:prstGeom prst="rect">
            <a:avLst/>
          </a:prstGeom>
        </p:spPr>
      </p:pic>
      <p:pic>
        <p:nvPicPr>
          <p:cNvPr id="3" name="Picture 2"/>
          <p:cNvPicPr>
            <a:picLocks noChangeAspect="1"/>
          </p:cNvPicPr>
          <p:nvPr/>
        </p:nvPicPr>
        <p:blipFill>
          <a:blip r:embed="rId3"/>
          <a:stretch>
            <a:fillRect/>
          </a:stretch>
        </p:blipFill>
        <p:spPr>
          <a:xfrm>
            <a:off x="5960883" y="2133600"/>
            <a:ext cx="2950029" cy="4425044"/>
          </a:xfrm>
          <a:prstGeom prst="rect">
            <a:avLst/>
          </a:prstGeom>
        </p:spPr>
      </p:pic>
    </p:spTree>
    <p:extLst>
      <p:ext uri="{BB962C8B-B14F-4D97-AF65-F5344CB8AC3E}">
        <p14:creationId xmlns:p14="http://schemas.microsoft.com/office/powerpoint/2010/main" val="16804240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Image result for image soil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0236" y="304800"/>
            <a:ext cx="8076564" cy="60637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46152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Image result for picture of water flow in so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0"/>
            <a:ext cx="7239000" cy="5434924"/>
          </a:xfrm>
          <a:prstGeom prst="rect">
            <a:avLst/>
          </a:prstGeom>
          <a:noFill/>
          <a:extLst>
            <a:ext uri="{909E8E84-426E-40DD-AFC4-6F175D3DCCD1}">
              <a14:hiddenFill xmlns:a14="http://schemas.microsoft.com/office/drawing/2010/main">
                <a:solidFill>
                  <a:srgbClr val="FFFFFF"/>
                </a:solidFill>
              </a14:hiddenFill>
            </a:ext>
          </a:extLst>
        </p:spPr>
      </p:pic>
      <p:sp>
        <p:nvSpPr>
          <p:cNvPr id="2" name="Down Arrow 1"/>
          <p:cNvSpPr/>
          <p:nvPr/>
        </p:nvSpPr>
        <p:spPr>
          <a:xfrm>
            <a:off x="6095999" y="5010836"/>
            <a:ext cx="457200" cy="8382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 name="TextBox 2"/>
          <p:cNvSpPr txBox="1"/>
          <p:nvPr/>
        </p:nvSpPr>
        <p:spPr>
          <a:xfrm>
            <a:off x="5334000" y="5841662"/>
            <a:ext cx="2100768" cy="523220"/>
          </a:xfrm>
          <a:prstGeom prst="rect">
            <a:avLst/>
          </a:prstGeom>
          <a:noFill/>
        </p:spPr>
        <p:txBody>
          <a:bodyPr wrap="none" rtlCol="0">
            <a:spAutoFit/>
          </a:bodyPr>
          <a:lstStyle/>
          <a:p>
            <a:r>
              <a:rPr lang="en-US" sz="2800" dirty="0" smtClean="0"/>
              <a:t>Gravity Force</a:t>
            </a:r>
            <a:endParaRPr lang="en-US" sz="2800" dirty="0"/>
          </a:p>
        </p:txBody>
      </p:sp>
    </p:spTree>
    <p:extLst>
      <p:ext uri="{BB962C8B-B14F-4D97-AF65-F5344CB8AC3E}">
        <p14:creationId xmlns:p14="http://schemas.microsoft.com/office/powerpoint/2010/main" val="17834853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2056"/>
          <p:cNvSpPr>
            <a:spLocks/>
          </p:cNvSpPr>
          <p:nvPr/>
        </p:nvSpPr>
        <p:spPr bwMode="auto">
          <a:xfrm>
            <a:off x="2392166" y="3065860"/>
            <a:ext cx="685800" cy="336550"/>
          </a:xfrm>
          <a:custGeom>
            <a:avLst/>
            <a:gdLst>
              <a:gd name="T0" fmla="*/ 456 w 456"/>
              <a:gd name="T1" fmla="*/ 0 h 212"/>
              <a:gd name="T2" fmla="*/ 445 w 456"/>
              <a:gd name="T3" fmla="*/ 44 h 212"/>
              <a:gd name="T4" fmla="*/ 333 w 456"/>
              <a:gd name="T5" fmla="*/ 100 h 212"/>
              <a:gd name="T6" fmla="*/ 233 w 456"/>
              <a:gd name="T7" fmla="*/ 144 h 212"/>
              <a:gd name="T8" fmla="*/ 45 w 456"/>
              <a:gd name="T9" fmla="*/ 200 h 212"/>
              <a:gd name="T10" fmla="*/ 0 w 456"/>
              <a:gd name="T11" fmla="*/ 211 h 212"/>
            </a:gdLst>
            <a:ahLst/>
            <a:cxnLst>
              <a:cxn ang="0">
                <a:pos x="T0" y="T1"/>
              </a:cxn>
              <a:cxn ang="0">
                <a:pos x="T2" y="T3"/>
              </a:cxn>
              <a:cxn ang="0">
                <a:pos x="T4" y="T5"/>
              </a:cxn>
              <a:cxn ang="0">
                <a:pos x="T6" y="T7"/>
              </a:cxn>
              <a:cxn ang="0">
                <a:pos x="T8" y="T9"/>
              </a:cxn>
              <a:cxn ang="0">
                <a:pos x="T10" y="T11"/>
              </a:cxn>
            </a:cxnLst>
            <a:rect l="0" t="0" r="r" b="b"/>
            <a:pathLst>
              <a:path w="456" h="212">
                <a:moveTo>
                  <a:pt x="456" y="0"/>
                </a:moveTo>
                <a:cubicBezTo>
                  <a:pt x="452" y="15"/>
                  <a:pt x="453" y="31"/>
                  <a:pt x="445" y="44"/>
                </a:cubicBezTo>
                <a:cubicBezTo>
                  <a:pt x="409" y="101"/>
                  <a:pt x="394" y="90"/>
                  <a:pt x="333" y="100"/>
                </a:cubicBezTo>
                <a:cubicBezTo>
                  <a:pt x="297" y="112"/>
                  <a:pt x="269" y="132"/>
                  <a:pt x="233" y="144"/>
                </a:cubicBezTo>
                <a:cubicBezTo>
                  <a:pt x="163" y="191"/>
                  <a:pt x="139" y="191"/>
                  <a:pt x="45" y="200"/>
                </a:cubicBezTo>
                <a:cubicBezTo>
                  <a:pt x="8" y="212"/>
                  <a:pt x="23" y="211"/>
                  <a:pt x="0" y="21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2057"/>
          <p:cNvSpPr>
            <a:spLocks/>
          </p:cNvSpPr>
          <p:nvPr/>
        </p:nvSpPr>
        <p:spPr bwMode="auto">
          <a:xfrm>
            <a:off x="3163691" y="3076972"/>
            <a:ext cx="914400" cy="365125"/>
          </a:xfrm>
          <a:custGeom>
            <a:avLst/>
            <a:gdLst>
              <a:gd name="T0" fmla="*/ 0 w 600"/>
              <a:gd name="T1" fmla="*/ 0 h 237"/>
              <a:gd name="T2" fmla="*/ 100 w 600"/>
              <a:gd name="T3" fmla="*/ 78 h 237"/>
              <a:gd name="T4" fmla="*/ 178 w 600"/>
              <a:gd name="T5" fmla="*/ 100 h 237"/>
              <a:gd name="T6" fmla="*/ 512 w 600"/>
              <a:gd name="T7" fmla="*/ 200 h 237"/>
              <a:gd name="T8" fmla="*/ 600 w 600"/>
              <a:gd name="T9" fmla="*/ 211 h 237"/>
            </a:gdLst>
            <a:ahLst/>
            <a:cxnLst>
              <a:cxn ang="0">
                <a:pos x="T0" y="T1"/>
              </a:cxn>
              <a:cxn ang="0">
                <a:pos x="T2" y="T3"/>
              </a:cxn>
              <a:cxn ang="0">
                <a:pos x="T4" y="T5"/>
              </a:cxn>
              <a:cxn ang="0">
                <a:pos x="T6" y="T7"/>
              </a:cxn>
              <a:cxn ang="0">
                <a:pos x="T8" y="T9"/>
              </a:cxn>
            </a:cxnLst>
            <a:rect l="0" t="0" r="r" b="b"/>
            <a:pathLst>
              <a:path w="600" h="237">
                <a:moveTo>
                  <a:pt x="0" y="0"/>
                </a:moveTo>
                <a:cubicBezTo>
                  <a:pt x="35" y="23"/>
                  <a:pt x="62" y="61"/>
                  <a:pt x="100" y="78"/>
                </a:cubicBezTo>
                <a:cubicBezTo>
                  <a:pt x="125" y="89"/>
                  <a:pt x="152" y="91"/>
                  <a:pt x="178" y="100"/>
                </a:cubicBezTo>
                <a:cubicBezTo>
                  <a:pt x="267" y="186"/>
                  <a:pt x="395" y="184"/>
                  <a:pt x="512" y="200"/>
                </a:cubicBezTo>
                <a:cubicBezTo>
                  <a:pt x="568" y="237"/>
                  <a:pt x="535" y="211"/>
                  <a:pt x="600" y="21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Freeform 2058"/>
          <p:cNvSpPr>
            <a:spLocks/>
          </p:cNvSpPr>
          <p:nvPr/>
        </p:nvSpPr>
        <p:spPr bwMode="auto">
          <a:xfrm>
            <a:off x="3468491" y="3189685"/>
            <a:ext cx="360363" cy="74612"/>
          </a:xfrm>
          <a:custGeom>
            <a:avLst/>
            <a:gdLst>
              <a:gd name="T0" fmla="*/ 0 w 211"/>
              <a:gd name="T1" fmla="*/ 22 h 22"/>
              <a:gd name="T2" fmla="*/ 211 w 211"/>
              <a:gd name="T3" fmla="*/ 0 h 22"/>
            </a:gdLst>
            <a:ahLst/>
            <a:cxnLst>
              <a:cxn ang="0">
                <a:pos x="T0" y="T1"/>
              </a:cxn>
              <a:cxn ang="0">
                <a:pos x="T2" y="T3"/>
              </a:cxn>
            </a:cxnLst>
            <a:rect l="0" t="0" r="r" b="b"/>
            <a:pathLst>
              <a:path w="211" h="22">
                <a:moveTo>
                  <a:pt x="0" y="22"/>
                </a:moveTo>
                <a:cubicBezTo>
                  <a:pt x="78" y="13"/>
                  <a:pt x="134" y="0"/>
                  <a:pt x="211"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Freeform 2059"/>
          <p:cNvSpPr>
            <a:spLocks/>
          </p:cNvSpPr>
          <p:nvPr/>
        </p:nvSpPr>
        <p:spPr bwMode="auto">
          <a:xfrm>
            <a:off x="3828854" y="3224610"/>
            <a:ext cx="317500" cy="141287"/>
          </a:xfrm>
          <a:custGeom>
            <a:avLst/>
            <a:gdLst>
              <a:gd name="T0" fmla="*/ 0 w 211"/>
              <a:gd name="T1" fmla="*/ 89 h 89"/>
              <a:gd name="T2" fmla="*/ 44 w 211"/>
              <a:gd name="T3" fmla="*/ 78 h 89"/>
              <a:gd name="T4" fmla="*/ 66 w 211"/>
              <a:gd name="T5" fmla="*/ 55 h 89"/>
              <a:gd name="T6" fmla="*/ 211 w 211"/>
              <a:gd name="T7" fmla="*/ 0 h 89"/>
            </a:gdLst>
            <a:ahLst/>
            <a:cxnLst>
              <a:cxn ang="0">
                <a:pos x="T0" y="T1"/>
              </a:cxn>
              <a:cxn ang="0">
                <a:pos x="T2" y="T3"/>
              </a:cxn>
              <a:cxn ang="0">
                <a:pos x="T4" y="T5"/>
              </a:cxn>
              <a:cxn ang="0">
                <a:pos x="T6" y="T7"/>
              </a:cxn>
            </a:cxnLst>
            <a:rect l="0" t="0" r="r" b="b"/>
            <a:pathLst>
              <a:path w="211" h="89">
                <a:moveTo>
                  <a:pt x="0" y="89"/>
                </a:moveTo>
                <a:cubicBezTo>
                  <a:pt x="15" y="85"/>
                  <a:pt x="31" y="85"/>
                  <a:pt x="44" y="78"/>
                </a:cubicBezTo>
                <a:cubicBezTo>
                  <a:pt x="53" y="73"/>
                  <a:pt x="58" y="62"/>
                  <a:pt x="66" y="55"/>
                </a:cubicBezTo>
                <a:cubicBezTo>
                  <a:pt x="103" y="25"/>
                  <a:pt x="163" y="0"/>
                  <a:pt x="211"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Freeform 2060"/>
          <p:cNvSpPr>
            <a:spLocks/>
          </p:cNvSpPr>
          <p:nvPr/>
        </p:nvSpPr>
        <p:spPr bwMode="auto">
          <a:xfrm>
            <a:off x="3838379" y="3418285"/>
            <a:ext cx="90487" cy="352425"/>
          </a:xfrm>
          <a:custGeom>
            <a:avLst/>
            <a:gdLst>
              <a:gd name="T0" fmla="*/ 5 w 60"/>
              <a:gd name="T1" fmla="*/ 0 h 222"/>
              <a:gd name="T2" fmla="*/ 60 w 60"/>
              <a:gd name="T3" fmla="*/ 222 h 222"/>
            </a:gdLst>
            <a:ahLst/>
            <a:cxnLst>
              <a:cxn ang="0">
                <a:pos x="T0" y="T1"/>
              </a:cxn>
              <a:cxn ang="0">
                <a:pos x="T2" y="T3"/>
              </a:cxn>
            </a:cxnLst>
            <a:rect l="0" t="0" r="r" b="b"/>
            <a:pathLst>
              <a:path w="60" h="222">
                <a:moveTo>
                  <a:pt x="5" y="0"/>
                </a:moveTo>
                <a:cubicBezTo>
                  <a:pt x="9" y="48"/>
                  <a:pt x="0" y="192"/>
                  <a:pt x="60" y="22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Freeform 2061"/>
          <p:cNvSpPr>
            <a:spLocks/>
          </p:cNvSpPr>
          <p:nvPr/>
        </p:nvSpPr>
        <p:spPr bwMode="auto">
          <a:xfrm>
            <a:off x="3587554" y="3381772"/>
            <a:ext cx="109537" cy="619125"/>
          </a:xfrm>
          <a:custGeom>
            <a:avLst/>
            <a:gdLst>
              <a:gd name="T0" fmla="*/ 39 w 50"/>
              <a:gd name="T1" fmla="*/ 0 h 400"/>
              <a:gd name="T2" fmla="*/ 39 w 50"/>
              <a:gd name="T3" fmla="*/ 366 h 400"/>
              <a:gd name="T4" fmla="*/ 50 w 50"/>
              <a:gd name="T5" fmla="*/ 400 h 400"/>
            </a:gdLst>
            <a:ahLst/>
            <a:cxnLst>
              <a:cxn ang="0">
                <a:pos x="T0" y="T1"/>
              </a:cxn>
              <a:cxn ang="0">
                <a:pos x="T2" y="T3"/>
              </a:cxn>
              <a:cxn ang="0">
                <a:pos x="T4" y="T5"/>
              </a:cxn>
            </a:cxnLst>
            <a:rect l="0" t="0" r="r" b="b"/>
            <a:pathLst>
              <a:path w="50" h="400">
                <a:moveTo>
                  <a:pt x="39" y="0"/>
                </a:moveTo>
                <a:cubicBezTo>
                  <a:pt x="0" y="144"/>
                  <a:pt x="19" y="56"/>
                  <a:pt x="39" y="366"/>
                </a:cubicBezTo>
                <a:cubicBezTo>
                  <a:pt x="40" y="378"/>
                  <a:pt x="50" y="400"/>
                  <a:pt x="50" y="40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2062"/>
          <p:cNvSpPr>
            <a:spLocks/>
          </p:cNvSpPr>
          <p:nvPr/>
        </p:nvSpPr>
        <p:spPr bwMode="auto">
          <a:xfrm>
            <a:off x="2743004" y="3229372"/>
            <a:ext cx="115887" cy="417513"/>
          </a:xfrm>
          <a:custGeom>
            <a:avLst/>
            <a:gdLst>
              <a:gd name="T0" fmla="*/ 112 w 112"/>
              <a:gd name="T1" fmla="*/ 0 h 233"/>
              <a:gd name="T2" fmla="*/ 89 w 112"/>
              <a:gd name="T3" fmla="*/ 33 h 233"/>
              <a:gd name="T4" fmla="*/ 78 w 112"/>
              <a:gd name="T5" fmla="*/ 67 h 233"/>
              <a:gd name="T6" fmla="*/ 23 w 112"/>
              <a:gd name="T7" fmla="*/ 145 h 233"/>
              <a:gd name="T8" fmla="*/ 0 w 112"/>
              <a:gd name="T9" fmla="*/ 233 h 233"/>
            </a:gdLst>
            <a:ahLst/>
            <a:cxnLst>
              <a:cxn ang="0">
                <a:pos x="T0" y="T1"/>
              </a:cxn>
              <a:cxn ang="0">
                <a:pos x="T2" y="T3"/>
              </a:cxn>
              <a:cxn ang="0">
                <a:pos x="T4" y="T5"/>
              </a:cxn>
              <a:cxn ang="0">
                <a:pos x="T6" y="T7"/>
              </a:cxn>
              <a:cxn ang="0">
                <a:pos x="T8" y="T9"/>
              </a:cxn>
            </a:cxnLst>
            <a:rect l="0" t="0" r="r" b="b"/>
            <a:pathLst>
              <a:path w="112" h="233">
                <a:moveTo>
                  <a:pt x="112" y="0"/>
                </a:moveTo>
                <a:cubicBezTo>
                  <a:pt x="104" y="11"/>
                  <a:pt x="95" y="21"/>
                  <a:pt x="89" y="33"/>
                </a:cubicBezTo>
                <a:cubicBezTo>
                  <a:pt x="84" y="44"/>
                  <a:pt x="84" y="57"/>
                  <a:pt x="78" y="67"/>
                </a:cubicBezTo>
                <a:cubicBezTo>
                  <a:pt x="62" y="94"/>
                  <a:pt x="23" y="145"/>
                  <a:pt x="23" y="145"/>
                </a:cubicBezTo>
                <a:cubicBezTo>
                  <a:pt x="11" y="219"/>
                  <a:pt x="23" y="191"/>
                  <a:pt x="0" y="23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Freeform 2063"/>
          <p:cNvSpPr>
            <a:spLocks/>
          </p:cNvSpPr>
          <p:nvPr/>
        </p:nvSpPr>
        <p:spPr bwMode="auto">
          <a:xfrm>
            <a:off x="2292154" y="3076972"/>
            <a:ext cx="871537" cy="165100"/>
          </a:xfrm>
          <a:custGeom>
            <a:avLst/>
            <a:gdLst>
              <a:gd name="T0" fmla="*/ 478 w 478"/>
              <a:gd name="T1" fmla="*/ 0 h 89"/>
              <a:gd name="T2" fmla="*/ 156 w 478"/>
              <a:gd name="T3" fmla="*/ 44 h 89"/>
              <a:gd name="T4" fmla="*/ 0 w 478"/>
              <a:gd name="T5" fmla="*/ 89 h 89"/>
            </a:gdLst>
            <a:ahLst/>
            <a:cxnLst>
              <a:cxn ang="0">
                <a:pos x="T0" y="T1"/>
              </a:cxn>
              <a:cxn ang="0">
                <a:pos x="T2" y="T3"/>
              </a:cxn>
              <a:cxn ang="0">
                <a:pos x="T4" y="T5"/>
              </a:cxn>
            </a:cxnLst>
            <a:rect l="0" t="0" r="r" b="b"/>
            <a:pathLst>
              <a:path w="478" h="89">
                <a:moveTo>
                  <a:pt x="478" y="0"/>
                </a:moveTo>
                <a:cubicBezTo>
                  <a:pt x="353" y="14"/>
                  <a:pt x="288" y="35"/>
                  <a:pt x="156" y="44"/>
                </a:cubicBezTo>
                <a:cubicBezTo>
                  <a:pt x="106" y="62"/>
                  <a:pt x="54" y="89"/>
                  <a:pt x="0" y="8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2064"/>
          <p:cNvSpPr>
            <a:spLocks/>
          </p:cNvSpPr>
          <p:nvPr/>
        </p:nvSpPr>
        <p:spPr bwMode="auto">
          <a:xfrm>
            <a:off x="3239891" y="2994422"/>
            <a:ext cx="504825" cy="158750"/>
          </a:xfrm>
          <a:custGeom>
            <a:avLst/>
            <a:gdLst>
              <a:gd name="T0" fmla="*/ 0 w 233"/>
              <a:gd name="T1" fmla="*/ 56 h 66"/>
              <a:gd name="T2" fmla="*/ 233 w 233"/>
              <a:gd name="T3" fmla="*/ 0 h 66"/>
            </a:gdLst>
            <a:ahLst/>
            <a:cxnLst>
              <a:cxn ang="0">
                <a:pos x="T0" y="T1"/>
              </a:cxn>
              <a:cxn ang="0">
                <a:pos x="T2" y="T3"/>
              </a:cxn>
            </a:cxnLst>
            <a:rect l="0" t="0" r="r" b="b"/>
            <a:pathLst>
              <a:path w="233" h="66">
                <a:moveTo>
                  <a:pt x="0" y="56"/>
                </a:moveTo>
                <a:cubicBezTo>
                  <a:pt x="63" y="46"/>
                  <a:pt x="233" y="66"/>
                  <a:pt x="233"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2065"/>
          <p:cNvSpPr>
            <a:spLocks/>
          </p:cNvSpPr>
          <p:nvPr/>
        </p:nvSpPr>
        <p:spPr bwMode="auto">
          <a:xfrm>
            <a:off x="2427126" y="3305572"/>
            <a:ext cx="288925" cy="519113"/>
          </a:xfrm>
          <a:custGeom>
            <a:avLst/>
            <a:gdLst>
              <a:gd name="T0" fmla="*/ 200 w 200"/>
              <a:gd name="T1" fmla="*/ 0 h 278"/>
              <a:gd name="T2" fmla="*/ 111 w 200"/>
              <a:gd name="T3" fmla="*/ 133 h 278"/>
              <a:gd name="T4" fmla="*/ 44 w 200"/>
              <a:gd name="T5" fmla="*/ 189 h 278"/>
              <a:gd name="T6" fmla="*/ 22 w 200"/>
              <a:gd name="T7" fmla="*/ 255 h 278"/>
              <a:gd name="T8" fmla="*/ 0 w 200"/>
              <a:gd name="T9" fmla="*/ 278 h 278"/>
            </a:gdLst>
            <a:ahLst/>
            <a:cxnLst>
              <a:cxn ang="0">
                <a:pos x="T0" y="T1"/>
              </a:cxn>
              <a:cxn ang="0">
                <a:pos x="T2" y="T3"/>
              </a:cxn>
              <a:cxn ang="0">
                <a:pos x="T4" y="T5"/>
              </a:cxn>
              <a:cxn ang="0">
                <a:pos x="T6" y="T7"/>
              </a:cxn>
              <a:cxn ang="0">
                <a:pos x="T8" y="T9"/>
              </a:cxn>
            </a:cxnLst>
            <a:rect l="0" t="0" r="r" b="b"/>
            <a:pathLst>
              <a:path w="200" h="278">
                <a:moveTo>
                  <a:pt x="200" y="0"/>
                </a:moveTo>
                <a:cubicBezTo>
                  <a:pt x="171" y="58"/>
                  <a:pt x="178" y="111"/>
                  <a:pt x="111" y="133"/>
                </a:cubicBezTo>
                <a:cubicBezTo>
                  <a:pt x="104" y="138"/>
                  <a:pt x="52" y="172"/>
                  <a:pt x="44" y="189"/>
                </a:cubicBezTo>
                <a:cubicBezTo>
                  <a:pt x="34" y="210"/>
                  <a:pt x="38" y="238"/>
                  <a:pt x="22" y="255"/>
                </a:cubicBezTo>
                <a:cubicBezTo>
                  <a:pt x="15" y="263"/>
                  <a:pt x="0" y="278"/>
                  <a:pt x="0" y="27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Freeform 2066"/>
          <p:cNvSpPr>
            <a:spLocks/>
          </p:cNvSpPr>
          <p:nvPr/>
        </p:nvSpPr>
        <p:spPr bwMode="auto">
          <a:xfrm>
            <a:off x="3087491" y="2924572"/>
            <a:ext cx="144463" cy="2751138"/>
          </a:xfrm>
          <a:custGeom>
            <a:avLst/>
            <a:gdLst>
              <a:gd name="T0" fmla="*/ 30 w 100"/>
              <a:gd name="T1" fmla="*/ 0 h 1589"/>
              <a:gd name="T2" fmla="*/ 86 w 100"/>
              <a:gd name="T3" fmla="*/ 1211 h 1589"/>
              <a:gd name="T4" fmla="*/ 97 w 100"/>
              <a:gd name="T5" fmla="*/ 1589 h 1589"/>
            </a:gdLst>
            <a:ahLst/>
            <a:cxnLst>
              <a:cxn ang="0">
                <a:pos x="T0" y="T1"/>
              </a:cxn>
              <a:cxn ang="0">
                <a:pos x="T2" y="T3"/>
              </a:cxn>
              <a:cxn ang="0">
                <a:pos x="T4" y="T5"/>
              </a:cxn>
            </a:cxnLst>
            <a:rect l="0" t="0" r="r" b="b"/>
            <a:pathLst>
              <a:path w="100" h="1589">
                <a:moveTo>
                  <a:pt x="30" y="0"/>
                </a:moveTo>
                <a:cubicBezTo>
                  <a:pt x="57" y="402"/>
                  <a:pt x="0" y="818"/>
                  <a:pt x="86" y="1211"/>
                </a:cubicBezTo>
                <a:cubicBezTo>
                  <a:pt x="100" y="1478"/>
                  <a:pt x="97" y="1352"/>
                  <a:pt x="97" y="1589"/>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2067"/>
          <p:cNvSpPr>
            <a:spLocks/>
          </p:cNvSpPr>
          <p:nvPr/>
        </p:nvSpPr>
        <p:spPr bwMode="auto">
          <a:xfrm>
            <a:off x="2592191" y="3488135"/>
            <a:ext cx="534988" cy="500062"/>
          </a:xfrm>
          <a:custGeom>
            <a:avLst/>
            <a:gdLst>
              <a:gd name="T0" fmla="*/ 356 w 356"/>
              <a:gd name="T1" fmla="*/ 0 h 315"/>
              <a:gd name="T2" fmla="*/ 334 w 356"/>
              <a:gd name="T3" fmla="*/ 23 h 315"/>
              <a:gd name="T4" fmla="*/ 300 w 356"/>
              <a:gd name="T5" fmla="*/ 45 h 315"/>
              <a:gd name="T6" fmla="*/ 200 w 356"/>
              <a:gd name="T7" fmla="*/ 167 h 315"/>
              <a:gd name="T8" fmla="*/ 189 w 356"/>
              <a:gd name="T9" fmla="*/ 200 h 315"/>
              <a:gd name="T10" fmla="*/ 145 w 356"/>
              <a:gd name="T11" fmla="*/ 212 h 315"/>
              <a:gd name="T12" fmla="*/ 45 w 356"/>
              <a:gd name="T13" fmla="*/ 245 h 315"/>
              <a:gd name="T14" fmla="*/ 23 w 356"/>
              <a:gd name="T15" fmla="*/ 278 h 315"/>
              <a:gd name="T16" fmla="*/ 12 w 356"/>
              <a:gd name="T17" fmla="*/ 312 h 315"/>
              <a:gd name="T18" fmla="*/ 0 w 356"/>
              <a:gd name="T19" fmla="*/ 3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315">
                <a:moveTo>
                  <a:pt x="356" y="0"/>
                </a:moveTo>
                <a:cubicBezTo>
                  <a:pt x="349" y="8"/>
                  <a:pt x="342" y="16"/>
                  <a:pt x="334" y="23"/>
                </a:cubicBezTo>
                <a:cubicBezTo>
                  <a:pt x="323" y="31"/>
                  <a:pt x="310" y="36"/>
                  <a:pt x="300" y="45"/>
                </a:cubicBezTo>
                <a:cubicBezTo>
                  <a:pt x="262" y="82"/>
                  <a:pt x="238" y="130"/>
                  <a:pt x="200" y="167"/>
                </a:cubicBezTo>
                <a:cubicBezTo>
                  <a:pt x="196" y="178"/>
                  <a:pt x="198" y="193"/>
                  <a:pt x="189" y="200"/>
                </a:cubicBezTo>
                <a:cubicBezTo>
                  <a:pt x="177" y="210"/>
                  <a:pt x="159" y="206"/>
                  <a:pt x="145" y="212"/>
                </a:cubicBezTo>
                <a:cubicBezTo>
                  <a:pt x="51" y="253"/>
                  <a:pt x="197" y="220"/>
                  <a:pt x="45" y="245"/>
                </a:cubicBezTo>
                <a:cubicBezTo>
                  <a:pt x="38" y="256"/>
                  <a:pt x="29" y="266"/>
                  <a:pt x="23" y="278"/>
                </a:cubicBezTo>
                <a:cubicBezTo>
                  <a:pt x="18" y="289"/>
                  <a:pt x="19" y="302"/>
                  <a:pt x="12" y="312"/>
                </a:cubicBezTo>
                <a:cubicBezTo>
                  <a:pt x="10" y="315"/>
                  <a:pt x="4" y="312"/>
                  <a:pt x="0" y="31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Freeform 2068"/>
          <p:cNvSpPr>
            <a:spLocks/>
          </p:cNvSpPr>
          <p:nvPr/>
        </p:nvSpPr>
        <p:spPr bwMode="auto">
          <a:xfrm>
            <a:off x="3193854" y="3524647"/>
            <a:ext cx="568325" cy="704850"/>
          </a:xfrm>
          <a:custGeom>
            <a:avLst/>
            <a:gdLst>
              <a:gd name="T0" fmla="*/ 0 w 378"/>
              <a:gd name="T1" fmla="*/ 0 h 444"/>
              <a:gd name="T2" fmla="*/ 45 w 378"/>
              <a:gd name="T3" fmla="*/ 77 h 444"/>
              <a:gd name="T4" fmla="*/ 123 w 378"/>
              <a:gd name="T5" fmla="*/ 233 h 444"/>
              <a:gd name="T6" fmla="*/ 223 w 378"/>
              <a:gd name="T7" fmla="*/ 289 h 444"/>
              <a:gd name="T8" fmla="*/ 234 w 378"/>
              <a:gd name="T9" fmla="*/ 333 h 444"/>
              <a:gd name="T10" fmla="*/ 301 w 378"/>
              <a:gd name="T11" fmla="*/ 355 h 444"/>
              <a:gd name="T12" fmla="*/ 378 w 378"/>
              <a:gd name="T13" fmla="*/ 444 h 444"/>
            </a:gdLst>
            <a:ahLst/>
            <a:cxnLst>
              <a:cxn ang="0">
                <a:pos x="T0" y="T1"/>
              </a:cxn>
              <a:cxn ang="0">
                <a:pos x="T2" y="T3"/>
              </a:cxn>
              <a:cxn ang="0">
                <a:pos x="T4" y="T5"/>
              </a:cxn>
              <a:cxn ang="0">
                <a:pos x="T6" y="T7"/>
              </a:cxn>
              <a:cxn ang="0">
                <a:pos x="T8" y="T9"/>
              </a:cxn>
              <a:cxn ang="0">
                <a:pos x="T10" y="T11"/>
              </a:cxn>
              <a:cxn ang="0">
                <a:pos x="T12" y="T13"/>
              </a:cxn>
            </a:cxnLst>
            <a:rect l="0" t="0" r="r" b="b"/>
            <a:pathLst>
              <a:path w="378" h="444">
                <a:moveTo>
                  <a:pt x="0" y="0"/>
                </a:moveTo>
                <a:cubicBezTo>
                  <a:pt x="14" y="26"/>
                  <a:pt x="38" y="48"/>
                  <a:pt x="45" y="77"/>
                </a:cubicBezTo>
                <a:cubicBezTo>
                  <a:pt x="69" y="180"/>
                  <a:pt x="23" y="201"/>
                  <a:pt x="123" y="233"/>
                </a:cubicBezTo>
                <a:cubicBezTo>
                  <a:pt x="159" y="257"/>
                  <a:pt x="193" y="258"/>
                  <a:pt x="223" y="289"/>
                </a:cubicBezTo>
                <a:cubicBezTo>
                  <a:pt x="227" y="304"/>
                  <a:pt x="222" y="323"/>
                  <a:pt x="234" y="333"/>
                </a:cubicBezTo>
                <a:cubicBezTo>
                  <a:pt x="252" y="348"/>
                  <a:pt x="301" y="355"/>
                  <a:pt x="301" y="355"/>
                </a:cubicBezTo>
                <a:cubicBezTo>
                  <a:pt x="313" y="373"/>
                  <a:pt x="360" y="444"/>
                  <a:pt x="378" y="4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2069"/>
          <p:cNvSpPr>
            <a:spLocks/>
          </p:cNvSpPr>
          <p:nvPr/>
        </p:nvSpPr>
        <p:spPr bwMode="auto">
          <a:xfrm>
            <a:off x="2693791" y="3859610"/>
            <a:ext cx="466725" cy="515937"/>
          </a:xfrm>
          <a:custGeom>
            <a:avLst/>
            <a:gdLst>
              <a:gd name="T0" fmla="*/ 311 w 311"/>
              <a:gd name="T1" fmla="*/ 0 h 325"/>
              <a:gd name="T2" fmla="*/ 278 w 311"/>
              <a:gd name="T3" fmla="*/ 78 h 325"/>
              <a:gd name="T4" fmla="*/ 233 w 311"/>
              <a:gd name="T5" fmla="*/ 100 h 325"/>
              <a:gd name="T6" fmla="*/ 200 w 311"/>
              <a:gd name="T7" fmla="*/ 133 h 325"/>
              <a:gd name="T8" fmla="*/ 111 w 311"/>
              <a:gd name="T9" fmla="*/ 322 h 325"/>
              <a:gd name="T10" fmla="*/ 0 w 311"/>
              <a:gd name="T11" fmla="*/ 322 h 325"/>
            </a:gdLst>
            <a:ahLst/>
            <a:cxnLst>
              <a:cxn ang="0">
                <a:pos x="T0" y="T1"/>
              </a:cxn>
              <a:cxn ang="0">
                <a:pos x="T2" y="T3"/>
              </a:cxn>
              <a:cxn ang="0">
                <a:pos x="T4" y="T5"/>
              </a:cxn>
              <a:cxn ang="0">
                <a:pos x="T6" y="T7"/>
              </a:cxn>
              <a:cxn ang="0">
                <a:pos x="T8" y="T9"/>
              </a:cxn>
              <a:cxn ang="0">
                <a:pos x="T10" y="T11"/>
              </a:cxn>
            </a:cxnLst>
            <a:rect l="0" t="0" r="r" b="b"/>
            <a:pathLst>
              <a:path w="311" h="325">
                <a:moveTo>
                  <a:pt x="311" y="0"/>
                </a:moveTo>
                <a:cubicBezTo>
                  <a:pt x="300" y="26"/>
                  <a:pt x="295" y="56"/>
                  <a:pt x="278" y="78"/>
                </a:cubicBezTo>
                <a:cubicBezTo>
                  <a:pt x="268" y="91"/>
                  <a:pt x="247" y="90"/>
                  <a:pt x="233" y="100"/>
                </a:cubicBezTo>
                <a:cubicBezTo>
                  <a:pt x="220" y="109"/>
                  <a:pt x="211" y="122"/>
                  <a:pt x="200" y="133"/>
                </a:cubicBezTo>
                <a:cubicBezTo>
                  <a:pt x="192" y="172"/>
                  <a:pt x="179" y="317"/>
                  <a:pt x="111" y="322"/>
                </a:cubicBezTo>
                <a:cubicBezTo>
                  <a:pt x="74" y="325"/>
                  <a:pt x="37" y="322"/>
                  <a:pt x="0" y="32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Freeform 2070"/>
          <p:cNvSpPr>
            <a:spLocks/>
          </p:cNvSpPr>
          <p:nvPr/>
        </p:nvSpPr>
        <p:spPr bwMode="auto">
          <a:xfrm>
            <a:off x="3163691" y="4143772"/>
            <a:ext cx="498475" cy="438150"/>
          </a:xfrm>
          <a:custGeom>
            <a:avLst/>
            <a:gdLst>
              <a:gd name="T0" fmla="*/ 0 w 312"/>
              <a:gd name="T1" fmla="*/ 0 h 233"/>
              <a:gd name="T2" fmla="*/ 278 w 312"/>
              <a:gd name="T3" fmla="*/ 178 h 233"/>
              <a:gd name="T4" fmla="*/ 289 w 312"/>
              <a:gd name="T5" fmla="*/ 211 h 233"/>
              <a:gd name="T6" fmla="*/ 312 w 312"/>
              <a:gd name="T7" fmla="*/ 233 h 233"/>
            </a:gdLst>
            <a:ahLst/>
            <a:cxnLst>
              <a:cxn ang="0">
                <a:pos x="T0" y="T1"/>
              </a:cxn>
              <a:cxn ang="0">
                <a:pos x="T2" y="T3"/>
              </a:cxn>
              <a:cxn ang="0">
                <a:pos x="T4" y="T5"/>
              </a:cxn>
              <a:cxn ang="0">
                <a:pos x="T6" y="T7"/>
              </a:cxn>
            </a:cxnLst>
            <a:rect l="0" t="0" r="r" b="b"/>
            <a:pathLst>
              <a:path w="312" h="233">
                <a:moveTo>
                  <a:pt x="0" y="0"/>
                </a:moveTo>
                <a:cubicBezTo>
                  <a:pt x="63" y="120"/>
                  <a:pt x="153" y="160"/>
                  <a:pt x="278" y="178"/>
                </a:cubicBezTo>
                <a:cubicBezTo>
                  <a:pt x="282" y="189"/>
                  <a:pt x="283" y="201"/>
                  <a:pt x="289" y="211"/>
                </a:cubicBezTo>
                <a:cubicBezTo>
                  <a:pt x="295" y="220"/>
                  <a:pt x="312" y="233"/>
                  <a:pt x="312" y="23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2071"/>
          <p:cNvSpPr>
            <a:spLocks/>
          </p:cNvSpPr>
          <p:nvPr/>
        </p:nvSpPr>
        <p:spPr bwMode="auto">
          <a:xfrm>
            <a:off x="2909691" y="4581922"/>
            <a:ext cx="234950" cy="158750"/>
          </a:xfrm>
          <a:custGeom>
            <a:avLst/>
            <a:gdLst>
              <a:gd name="T0" fmla="*/ 156 w 156"/>
              <a:gd name="T1" fmla="*/ 0 h 100"/>
              <a:gd name="T2" fmla="*/ 78 w 156"/>
              <a:gd name="T3" fmla="*/ 22 h 100"/>
              <a:gd name="T4" fmla="*/ 45 w 156"/>
              <a:gd name="T5" fmla="*/ 45 h 100"/>
              <a:gd name="T6" fmla="*/ 12 w 156"/>
              <a:gd name="T7" fmla="*/ 56 h 100"/>
              <a:gd name="T8" fmla="*/ 1 w 156"/>
              <a:gd name="T9" fmla="*/ 100 h 100"/>
            </a:gdLst>
            <a:ahLst/>
            <a:cxnLst>
              <a:cxn ang="0">
                <a:pos x="T0" y="T1"/>
              </a:cxn>
              <a:cxn ang="0">
                <a:pos x="T2" y="T3"/>
              </a:cxn>
              <a:cxn ang="0">
                <a:pos x="T4" y="T5"/>
              </a:cxn>
              <a:cxn ang="0">
                <a:pos x="T6" y="T7"/>
              </a:cxn>
              <a:cxn ang="0">
                <a:pos x="T8" y="T9"/>
              </a:cxn>
            </a:cxnLst>
            <a:rect l="0" t="0" r="r" b="b"/>
            <a:pathLst>
              <a:path w="156" h="100">
                <a:moveTo>
                  <a:pt x="156" y="0"/>
                </a:moveTo>
                <a:cubicBezTo>
                  <a:pt x="130" y="7"/>
                  <a:pt x="103" y="12"/>
                  <a:pt x="78" y="22"/>
                </a:cubicBezTo>
                <a:cubicBezTo>
                  <a:pt x="66" y="27"/>
                  <a:pt x="57" y="39"/>
                  <a:pt x="45" y="45"/>
                </a:cubicBezTo>
                <a:cubicBezTo>
                  <a:pt x="35" y="50"/>
                  <a:pt x="23" y="52"/>
                  <a:pt x="12" y="56"/>
                </a:cubicBezTo>
                <a:cubicBezTo>
                  <a:pt x="0" y="92"/>
                  <a:pt x="1" y="77"/>
                  <a:pt x="1" y="10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072"/>
          <p:cNvSpPr>
            <a:spLocks/>
          </p:cNvSpPr>
          <p:nvPr/>
        </p:nvSpPr>
        <p:spPr bwMode="auto">
          <a:xfrm>
            <a:off x="3193854" y="4758135"/>
            <a:ext cx="284162" cy="247650"/>
          </a:xfrm>
          <a:custGeom>
            <a:avLst/>
            <a:gdLst>
              <a:gd name="T0" fmla="*/ 0 w 189"/>
              <a:gd name="T1" fmla="*/ 0 h 156"/>
              <a:gd name="T2" fmla="*/ 89 w 189"/>
              <a:gd name="T3" fmla="*/ 67 h 156"/>
              <a:gd name="T4" fmla="*/ 112 w 189"/>
              <a:gd name="T5" fmla="*/ 89 h 156"/>
              <a:gd name="T6" fmla="*/ 145 w 189"/>
              <a:gd name="T7" fmla="*/ 100 h 156"/>
              <a:gd name="T8" fmla="*/ 189 w 189"/>
              <a:gd name="T9" fmla="*/ 156 h 156"/>
            </a:gdLst>
            <a:ahLst/>
            <a:cxnLst>
              <a:cxn ang="0">
                <a:pos x="T0" y="T1"/>
              </a:cxn>
              <a:cxn ang="0">
                <a:pos x="T2" y="T3"/>
              </a:cxn>
              <a:cxn ang="0">
                <a:pos x="T4" y="T5"/>
              </a:cxn>
              <a:cxn ang="0">
                <a:pos x="T6" y="T7"/>
              </a:cxn>
              <a:cxn ang="0">
                <a:pos x="T8" y="T9"/>
              </a:cxn>
            </a:cxnLst>
            <a:rect l="0" t="0" r="r" b="b"/>
            <a:pathLst>
              <a:path w="189" h="156">
                <a:moveTo>
                  <a:pt x="0" y="0"/>
                </a:moveTo>
                <a:cubicBezTo>
                  <a:pt x="64" y="64"/>
                  <a:pt x="31" y="48"/>
                  <a:pt x="89" y="67"/>
                </a:cubicBezTo>
                <a:cubicBezTo>
                  <a:pt x="97" y="74"/>
                  <a:pt x="103" y="84"/>
                  <a:pt x="112" y="89"/>
                </a:cubicBezTo>
                <a:cubicBezTo>
                  <a:pt x="122" y="95"/>
                  <a:pt x="136" y="92"/>
                  <a:pt x="145" y="100"/>
                </a:cubicBezTo>
                <a:cubicBezTo>
                  <a:pt x="163" y="115"/>
                  <a:pt x="172" y="139"/>
                  <a:pt x="189" y="15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Freeform 2073"/>
          <p:cNvSpPr>
            <a:spLocks/>
          </p:cNvSpPr>
          <p:nvPr/>
        </p:nvSpPr>
        <p:spPr bwMode="auto">
          <a:xfrm>
            <a:off x="2968429" y="4934347"/>
            <a:ext cx="192087" cy="195263"/>
          </a:xfrm>
          <a:custGeom>
            <a:avLst/>
            <a:gdLst>
              <a:gd name="T0" fmla="*/ 128 w 128"/>
              <a:gd name="T1" fmla="*/ 0 h 123"/>
              <a:gd name="T2" fmla="*/ 28 w 128"/>
              <a:gd name="T3" fmla="*/ 56 h 123"/>
              <a:gd name="T4" fmla="*/ 6 w 128"/>
              <a:gd name="T5" fmla="*/ 123 h 123"/>
            </a:gdLst>
            <a:ahLst/>
            <a:cxnLst>
              <a:cxn ang="0">
                <a:pos x="T0" y="T1"/>
              </a:cxn>
              <a:cxn ang="0">
                <a:pos x="T2" y="T3"/>
              </a:cxn>
              <a:cxn ang="0">
                <a:pos x="T4" y="T5"/>
              </a:cxn>
            </a:cxnLst>
            <a:rect l="0" t="0" r="r" b="b"/>
            <a:pathLst>
              <a:path w="128" h="123">
                <a:moveTo>
                  <a:pt x="128" y="0"/>
                </a:moveTo>
                <a:cubicBezTo>
                  <a:pt x="99" y="31"/>
                  <a:pt x="68" y="43"/>
                  <a:pt x="28" y="56"/>
                </a:cubicBezTo>
                <a:cubicBezTo>
                  <a:pt x="0" y="98"/>
                  <a:pt x="6" y="76"/>
                  <a:pt x="6" y="1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Freeform 2074"/>
          <p:cNvSpPr>
            <a:spLocks/>
          </p:cNvSpPr>
          <p:nvPr/>
        </p:nvSpPr>
        <p:spPr bwMode="auto">
          <a:xfrm>
            <a:off x="3260529" y="5234385"/>
            <a:ext cx="101600" cy="123825"/>
          </a:xfrm>
          <a:custGeom>
            <a:avLst/>
            <a:gdLst>
              <a:gd name="T0" fmla="*/ 0 w 67"/>
              <a:gd name="T1" fmla="*/ 0 h 78"/>
              <a:gd name="T2" fmla="*/ 56 w 67"/>
              <a:gd name="T3" fmla="*/ 45 h 78"/>
              <a:gd name="T4" fmla="*/ 67 w 67"/>
              <a:gd name="T5" fmla="*/ 78 h 78"/>
            </a:gdLst>
            <a:ahLst/>
            <a:cxnLst>
              <a:cxn ang="0">
                <a:pos x="T0" y="T1"/>
              </a:cxn>
              <a:cxn ang="0">
                <a:pos x="T2" y="T3"/>
              </a:cxn>
              <a:cxn ang="0">
                <a:pos x="T4" y="T5"/>
              </a:cxn>
            </a:cxnLst>
            <a:rect l="0" t="0" r="r" b="b"/>
            <a:pathLst>
              <a:path w="67" h="78">
                <a:moveTo>
                  <a:pt x="0" y="0"/>
                </a:moveTo>
                <a:cubicBezTo>
                  <a:pt x="17" y="17"/>
                  <a:pt x="41" y="26"/>
                  <a:pt x="56" y="45"/>
                </a:cubicBezTo>
                <a:cubicBezTo>
                  <a:pt x="63" y="54"/>
                  <a:pt x="67" y="78"/>
                  <a:pt x="67" y="7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Freeform 2075"/>
          <p:cNvSpPr>
            <a:spLocks/>
          </p:cNvSpPr>
          <p:nvPr/>
        </p:nvSpPr>
        <p:spPr bwMode="auto">
          <a:xfrm>
            <a:off x="3049391" y="5234385"/>
            <a:ext cx="179388" cy="212725"/>
          </a:xfrm>
          <a:custGeom>
            <a:avLst/>
            <a:gdLst>
              <a:gd name="T0" fmla="*/ 119 w 119"/>
              <a:gd name="T1" fmla="*/ 0 h 134"/>
              <a:gd name="T2" fmla="*/ 8 w 119"/>
              <a:gd name="T3" fmla="*/ 56 h 134"/>
              <a:gd name="T4" fmla="*/ 8 w 119"/>
              <a:gd name="T5" fmla="*/ 134 h 134"/>
            </a:gdLst>
            <a:ahLst/>
            <a:cxnLst>
              <a:cxn ang="0">
                <a:pos x="T0" y="T1"/>
              </a:cxn>
              <a:cxn ang="0">
                <a:pos x="T2" y="T3"/>
              </a:cxn>
              <a:cxn ang="0">
                <a:pos x="T4" y="T5"/>
              </a:cxn>
            </a:cxnLst>
            <a:rect l="0" t="0" r="r" b="b"/>
            <a:pathLst>
              <a:path w="119" h="134">
                <a:moveTo>
                  <a:pt x="119" y="0"/>
                </a:moveTo>
                <a:cubicBezTo>
                  <a:pt x="100" y="6"/>
                  <a:pt x="14" y="38"/>
                  <a:pt x="8" y="56"/>
                </a:cubicBezTo>
                <a:cubicBezTo>
                  <a:pt x="0" y="81"/>
                  <a:pt x="8" y="108"/>
                  <a:pt x="8" y="13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Rectangle 29"/>
          <p:cNvSpPr/>
          <p:nvPr/>
        </p:nvSpPr>
        <p:spPr>
          <a:xfrm>
            <a:off x="2020691" y="2994422"/>
            <a:ext cx="2286000" cy="287734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410" name="Picture 2" descr="Image result for picture of pla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25168" y="1747872"/>
            <a:ext cx="1090396" cy="1788249"/>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p:cNvSpPr txBox="1"/>
          <p:nvPr/>
        </p:nvSpPr>
        <p:spPr>
          <a:xfrm>
            <a:off x="990600" y="183368"/>
            <a:ext cx="7133235" cy="646331"/>
          </a:xfrm>
          <a:prstGeom prst="rect">
            <a:avLst/>
          </a:prstGeom>
          <a:noFill/>
        </p:spPr>
        <p:txBody>
          <a:bodyPr wrap="none" rtlCol="0">
            <a:spAutoFit/>
          </a:bodyPr>
          <a:lstStyle/>
          <a:p>
            <a:r>
              <a:rPr lang="en-US" sz="3600" b="1" dirty="0" smtClean="0"/>
              <a:t>Components of a Soil Water Balance</a:t>
            </a:r>
            <a:endParaRPr lang="en-US" sz="3600" b="1" dirty="0"/>
          </a:p>
        </p:txBody>
      </p:sp>
      <p:cxnSp>
        <p:nvCxnSpPr>
          <p:cNvPr id="17409" name="Straight Arrow Connector 17408"/>
          <p:cNvCxnSpPr>
            <a:stCxn id="17429" idx="4"/>
          </p:cNvCxnSpPr>
          <p:nvPr/>
        </p:nvCxnSpPr>
        <p:spPr>
          <a:xfrm>
            <a:off x="2212945" y="2868468"/>
            <a:ext cx="12569" cy="66765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411" name="TextBox 17410"/>
          <p:cNvSpPr txBox="1"/>
          <p:nvPr/>
        </p:nvSpPr>
        <p:spPr>
          <a:xfrm>
            <a:off x="494211" y="3126871"/>
            <a:ext cx="1463478" cy="369332"/>
          </a:xfrm>
          <a:prstGeom prst="rect">
            <a:avLst/>
          </a:prstGeom>
          <a:noFill/>
        </p:spPr>
        <p:txBody>
          <a:bodyPr wrap="none" rtlCol="0">
            <a:spAutoFit/>
          </a:bodyPr>
          <a:lstStyle/>
          <a:p>
            <a:r>
              <a:rPr lang="en-US" b="1" dirty="0" smtClean="0">
                <a:solidFill>
                  <a:srgbClr val="FF0000"/>
                </a:solidFill>
              </a:rPr>
              <a:t>Infiltration </a:t>
            </a:r>
            <a:r>
              <a:rPr lang="en-US" b="1" dirty="0" smtClean="0"/>
              <a:t>(I)</a:t>
            </a:r>
            <a:endParaRPr lang="en-US" b="1" dirty="0"/>
          </a:p>
        </p:txBody>
      </p:sp>
      <p:cxnSp>
        <p:nvCxnSpPr>
          <p:cNvPr id="36" name="Straight Arrow Connector 35"/>
          <p:cNvCxnSpPr/>
          <p:nvPr/>
        </p:nvCxnSpPr>
        <p:spPr>
          <a:xfrm>
            <a:off x="2366645" y="5535110"/>
            <a:ext cx="0" cy="70842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412" name="TextBox 17411"/>
          <p:cNvSpPr txBox="1"/>
          <p:nvPr/>
        </p:nvSpPr>
        <p:spPr>
          <a:xfrm>
            <a:off x="1942498" y="6292333"/>
            <a:ext cx="1379352" cy="369332"/>
          </a:xfrm>
          <a:prstGeom prst="rect">
            <a:avLst/>
          </a:prstGeom>
          <a:noFill/>
        </p:spPr>
        <p:txBody>
          <a:bodyPr wrap="none" rtlCol="0">
            <a:spAutoFit/>
          </a:bodyPr>
          <a:lstStyle/>
          <a:p>
            <a:r>
              <a:rPr lang="en-US" b="1" dirty="0" smtClean="0">
                <a:solidFill>
                  <a:srgbClr val="FF0000"/>
                </a:solidFill>
              </a:rPr>
              <a:t>Drainage </a:t>
            </a:r>
            <a:r>
              <a:rPr lang="en-US" b="1" dirty="0" smtClean="0"/>
              <a:t>(D)</a:t>
            </a:r>
            <a:endParaRPr lang="en-US" b="1" dirty="0"/>
          </a:p>
        </p:txBody>
      </p:sp>
      <p:cxnSp>
        <p:nvCxnSpPr>
          <p:cNvPr id="38" name="Straight Arrow Connector 37"/>
          <p:cNvCxnSpPr/>
          <p:nvPr/>
        </p:nvCxnSpPr>
        <p:spPr>
          <a:xfrm flipV="1">
            <a:off x="3492303" y="1367958"/>
            <a:ext cx="513329" cy="37991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414" name="TextBox 17413"/>
          <p:cNvSpPr txBox="1"/>
          <p:nvPr/>
        </p:nvSpPr>
        <p:spPr>
          <a:xfrm>
            <a:off x="4146354" y="1188583"/>
            <a:ext cx="1753942" cy="369332"/>
          </a:xfrm>
          <a:prstGeom prst="rect">
            <a:avLst/>
          </a:prstGeom>
          <a:noFill/>
        </p:spPr>
        <p:txBody>
          <a:bodyPr wrap="none" rtlCol="0">
            <a:spAutoFit/>
          </a:bodyPr>
          <a:lstStyle/>
          <a:p>
            <a:r>
              <a:rPr lang="en-US" b="1" dirty="0" smtClean="0">
                <a:solidFill>
                  <a:srgbClr val="FF0000"/>
                </a:solidFill>
              </a:rPr>
              <a:t>Transpiration </a:t>
            </a:r>
            <a:r>
              <a:rPr lang="en-US" b="1" dirty="0" smtClean="0"/>
              <a:t>(T)</a:t>
            </a:r>
            <a:endParaRPr lang="en-US" b="1" dirty="0"/>
          </a:p>
        </p:txBody>
      </p:sp>
      <p:cxnSp>
        <p:nvCxnSpPr>
          <p:cNvPr id="44" name="Straight Arrow Connector 43"/>
          <p:cNvCxnSpPr/>
          <p:nvPr/>
        </p:nvCxnSpPr>
        <p:spPr>
          <a:xfrm flipV="1">
            <a:off x="4005632" y="2516187"/>
            <a:ext cx="0" cy="70456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421" name="TextBox 17420"/>
          <p:cNvSpPr txBox="1"/>
          <p:nvPr/>
        </p:nvSpPr>
        <p:spPr>
          <a:xfrm>
            <a:off x="3986582" y="2146855"/>
            <a:ext cx="1638077" cy="369332"/>
          </a:xfrm>
          <a:prstGeom prst="rect">
            <a:avLst/>
          </a:prstGeom>
          <a:noFill/>
        </p:spPr>
        <p:txBody>
          <a:bodyPr wrap="none" rtlCol="0">
            <a:spAutoFit/>
          </a:bodyPr>
          <a:lstStyle/>
          <a:p>
            <a:r>
              <a:rPr lang="en-US" b="1" dirty="0" smtClean="0">
                <a:solidFill>
                  <a:srgbClr val="FF0000"/>
                </a:solidFill>
              </a:rPr>
              <a:t>Evaporation </a:t>
            </a:r>
            <a:r>
              <a:rPr lang="en-US" b="1" dirty="0" smtClean="0"/>
              <a:t>(E)</a:t>
            </a:r>
            <a:endParaRPr lang="en-US" b="1" dirty="0"/>
          </a:p>
        </p:txBody>
      </p:sp>
      <p:cxnSp>
        <p:nvCxnSpPr>
          <p:cNvPr id="51" name="Straight Arrow Connector 50"/>
          <p:cNvCxnSpPr/>
          <p:nvPr/>
        </p:nvCxnSpPr>
        <p:spPr>
          <a:xfrm>
            <a:off x="2190182" y="1896520"/>
            <a:ext cx="0" cy="708423"/>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424" name="TextBox 17423"/>
          <p:cNvSpPr txBox="1"/>
          <p:nvPr/>
        </p:nvSpPr>
        <p:spPr>
          <a:xfrm>
            <a:off x="1760469" y="1527188"/>
            <a:ext cx="902683" cy="369332"/>
          </a:xfrm>
          <a:prstGeom prst="rect">
            <a:avLst/>
          </a:prstGeom>
          <a:noFill/>
        </p:spPr>
        <p:txBody>
          <a:bodyPr wrap="none" rtlCol="0">
            <a:spAutoFit/>
          </a:bodyPr>
          <a:lstStyle/>
          <a:p>
            <a:r>
              <a:rPr lang="en-US" b="1" dirty="0" smtClean="0">
                <a:solidFill>
                  <a:srgbClr val="FF0000"/>
                </a:solidFill>
              </a:rPr>
              <a:t>Rainfall</a:t>
            </a:r>
            <a:endParaRPr lang="en-US" b="1" dirty="0">
              <a:solidFill>
                <a:srgbClr val="FF0000"/>
              </a:solidFill>
            </a:endParaRPr>
          </a:p>
        </p:txBody>
      </p:sp>
      <p:cxnSp>
        <p:nvCxnSpPr>
          <p:cNvPr id="53" name="Straight Arrow Connector 52"/>
          <p:cNvCxnSpPr/>
          <p:nvPr/>
        </p:nvCxnSpPr>
        <p:spPr>
          <a:xfrm flipH="1">
            <a:off x="1354094" y="2736705"/>
            <a:ext cx="691024" cy="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428" name="TextBox 17427"/>
          <p:cNvSpPr txBox="1"/>
          <p:nvPr/>
        </p:nvSpPr>
        <p:spPr>
          <a:xfrm>
            <a:off x="265017" y="2523977"/>
            <a:ext cx="1159292" cy="369332"/>
          </a:xfrm>
          <a:prstGeom prst="rect">
            <a:avLst/>
          </a:prstGeom>
          <a:noFill/>
        </p:spPr>
        <p:txBody>
          <a:bodyPr wrap="none" rtlCol="0">
            <a:spAutoFit/>
          </a:bodyPr>
          <a:lstStyle/>
          <a:p>
            <a:r>
              <a:rPr lang="en-US" b="1" dirty="0" smtClean="0">
                <a:solidFill>
                  <a:srgbClr val="FF0000"/>
                </a:solidFill>
              </a:rPr>
              <a:t>Runoff </a:t>
            </a:r>
            <a:r>
              <a:rPr lang="en-US" b="1" dirty="0" smtClean="0"/>
              <a:t>(R)</a:t>
            </a:r>
            <a:endParaRPr lang="en-US" b="1" dirty="0"/>
          </a:p>
        </p:txBody>
      </p:sp>
      <p:sp>
        <p:nvSpPr>
          <p:cNvPr id="17429" name="Oval 17428"/>
          <p:cNvSpPr/>
          <p:nvPr/>
        </p:nvSpPr>
        <p:spPr>
          <a:xfrm>
            <a:off x="2071169" y="2604943"/>
            <a:ext cx="283552" cy="26352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35" name="TextBox 17434"/>
          <p:cNvSpPr txBox="1"/>
          <p:nvPr/>
        </p:nvSpPr>
        <p:spPr>
          <a:xfrm>
            <a:off x="5334000" y="4021649"/>
            <a:ext cx="3131627" cy="461665"/>
          </a:xfrm>
          <a:prstGeom prst="rect">
            <a:avLst/>
          </a:prstGeom>
          <a:noFill/>
        </p:spPr>
        <p:txBody>
          <a:bodyPr wrap="none" rtlCol="0">
            <a:spAutoFit/>
          </a:bodyPr>
          <a:lstStyle/>
          <a:p>
            <a:r>
              <a:rPr lang="en-US" sz="2400" b="1" dirty="0" smtClean="0"/>
              <a:t>Mass Balance Equation</a:t>
            </a:r>
            <a:endParaRPr lang="en-US" sz="2400" b="1" dirty="0"/>
          </a:p>
        </p:txBody>
      </p:sp>
      <p:graphicFrame>
        <p:nvGraphicFramePr>
          <p:cNvPr id="17436" name="Object 17435"/>
          <p:cNvGraphicFramePr>
            <a:graphicFrameLocks noChangeAspect="1"/>
          </p:cNvGraphicFramePr>
          <p:nvPr>
            <p:extLst>
              <p:ext uri="{D42A27DB-BD31-4B8C-83A1-F6EECF244321}">
                <p14:modId xmlns:p14="http://schemas.microsoft.com/office/powerpoint/2010/main" val="1603607710"/>
              </p:ext>
            </p:extLst>
          </p:nvPr>
        </p:nvGraphicFramePr>
        <p:xfrm>
          <a:off x="5271986" y="4643331"/>
          <a:ext cx="3255654" cy="1009253"/>
        </p:xfrm>
        <a:graphic>
          <a:graphicData uri="http://schemas.openxmlformats.org/presentationml/2006/ole">
            <mc:AlternateContent xmlns:mc="http://schemas.openxmlformats.org/markup-compatibility/2006">
              <mc:Choice xmlns:v="urn:schemas-microsoft-com:vml" Requires="v">
                <p:oleObj spid="_x0000_s17497" name="Equation" r:id="rId4" imgW="1269720" imgH="393480" progId="Equation.3">
                  <p:embed/>
                </p:oleObj>
              </mc:Choice>
              <mc:Fallback>
                <p:oleObj name="Equation" r:id="rId4" imgW="1269720" imgH="393480" progId="Equation.3">
                  <p:embed/>
                  <p:pic>
                    <p:nvPicPr>
                      <p:cNvPr id="0" name=""/>
                      <p:cNvPicPr/>
                      <p:nvPr/>
                    </p:nvPicPr>
                    <p:blipFill>
                      <a:blip r:embed="rId5"/>
                      <a:stretch>
                        <a:fillRect/>
                      </a:stretch>
                    </p:blipFill>
                    <p:spPr>
                      <a:xfrm>
                        <a:off x="5271986" y="4643331"/>
                        <a:ext cx="3255654" cy="1009253"/>
                      </a:xfrm>
                      <a:prstGeom prst="rect">
                        <a:avLst/>
                      </a:prstGeom>
                    </p:spPr>
                  </p:pic>
                </p:oleObj>
              </mc:Fallback>
            </mc:AlternateContent>
          </a:graphicData>
        </a:graphic>
      </p:graphicFrame>
    </p:spTree>
    <p:extLst>
      <p:ext uri="{BB962C8B-B14F-4D97-AF65-F5344CB8AC3E}">
        <p14:creationId xmlns:p14="http://schemas.microsoft.com/office/powerpoint/2010/main" val="395379967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7529" y="508472"/>
            <a:ext cx="7911397" cy="523220"/>
          </a:xfrm>
          <a:prstGeom prst="rect">
            <a:avLst/>
          </a:prstGeom>
          <a:noFill/>
        </p:spPr>
        <p:txBody>
          <a:bodyPr wrap="none" rtlCol="0">
            <a:spAutoFit/>
          </a:bodyPr>
          <a:lstStyle/>
          <a:p>
            <a:r>
              <a:rPr lang="en-US" sz="2800" b="1" dirty="0" smtClean="0"/>
              <a:t>Runoff and Infiltration – SCS Curve Number Method</a:t>
            </a:r>
            <a:endParaRPr lang="en-US" sz="2800" b="1" dirty="0"/>
          </a:p>
        </p:txBody>
      </p:sp>
      <p:sp>
        <p:nvSpPr>
          <p:cNvPr id="4" name="TextBox 3"/>
          <p:cNvSpPr txBox="1"/>
          <p:nvPr/>
        </p:nvSpPr>
        <p:spPr>
          <a:xfrm>
            <a:off x="877529" y="1600200"/>
            <a:ext cx="3655616" cy="523220"/>
          </a:xfrm>
          <a:prstGeom prst="rect">
            <a:avLst/>
          </a:prstGeom>
          <a:noFill/>
        </p:spPr>
        <p:txBody>
          <a:bodyPr wrap="none" rtlCol="0">
            <a:spAutoFit/>
          </a:bodyPr>
          <a:lstStyle/>
          <a:p>
            <a:r>
              <a:rPr lang="en-US" sz="2800" dirty="0" smtClean="0"/>
              <a:t>Q = 0                  for P ≤ </a:t>
            </a:r>
            <a:r>
              <a:rPr lang="en-US" sz="2800" dirty="0" err="1" smtClean="0"/>
              <a:t>I</a:t>
            </a:r>
            <a:r>
              <a:rPr lang="en-US" sz="2800" baseline="-25000" dirty="0" err="1" smtClean="0"/>
              <a:t>a</a:t>
            </a:r>
            <a:endParaRPr lang="en-US" sz="2800" dirty="0" smtClean="0"/>
          </a:p>
        </p:txBody>
      </p:sp>
      <p:graphicFrame>
        <p:nvGraphicFramePr>
          <p:cNvPr id="5" name="Object 4"/>
          <p:cNvGraphicFramePr>
            <a:graphicFrameLocks noChangeAspect="1"/>
          </p:cNvGraphicFramePr>
          <p:nvPr>
            <p:extLst>
              <p:ext uri="{D42A27DB-BD31-4B8C-83A1-F6EECF244321}">
                <p14:modId xmlns:p14="http://schemas.microsoft.com/office/powerpoint/2010/main" val="2164389015"/>
              </p:ext>
            </p:extLst>
          </p:nvPr>
        </p:nvGraphicFramePr>
        <p:xfrm>
          <a:off x="990600" y="2286000"/>
          <a:ext cx="1905000" cy="927434"/>
        </p:xfrm>
        <a:graphic>
          <a:graphicData uri="http://schemas.openxmlformats.org/presentationml/2006/ole">
            <mc:AlternateContent xmlns:mc="http://schemas.openxmlformats.org/markup-compatibility/2006">
              <mc:Choice xmlns:v="urn:schemas-microsoft-com:vml" Requires="v">
                <p:oleObj spid="_x0000_s26734" name="Equation" r:id="rId3" imgW="965160" imgH="469800" progId="Equation.3">
                  <p:embed/>
                </p:oleObj>
              </mc:Choice>
              <mc:Fallback>
                <p:oleObj name="Equation" r:id="rId3" imgW="965160" imgH="469800" progId="Equation.3">
                  <p:embed/>
                  <p:pic>
                    <p:nvPicPr>
                      <p:cNvPr id="0" name=""/>
                      <p:cNvPicPr/>
                      <p:nvPr/>
                    </p:nvPicPr>
                    <p:blipFill>
                      <a:blip r:embed="rId4"/>
                      <a:stretch>
                        <a:fillRect/>
                      </a:stretch>
                    </p:blipFill>
                    <p:spPr>
                      <a:xfrm>
                        <a:off x="990600" y="2286000"/>
                        <a:ext cx="1905000" cy="927434"/>
                      </a:xfrm>
                      <a:prstGeom prst="rect">
                        <a:avLst/>
                      </a:prstGeom>
                    </p:spPr>
                  </p:pic>
                </p:oleObj>
              </mc:Fallback>
            </mc:AlternateContent>
          </a:graphicData>
        </a:graphic>
      </p:graphicFrame>
      <p:sp>
        <p:nvSpPr>
          <p:cNvPr id="6" name="TextBox 5"/>
          <p:cNvSpPr txBox="1"/>
          <p:nvPr/>
        </p:nvSpPr>
        <p:spPr>
          <a:xfrm>
            <a:off x="567228" y="3429000"/>
            <a:ext cx="8562024" cy="1631216"/>
          </a:xfrm>
          <a:prstGeom prst="rect">
            <a:avLst/>
          </a:prstGeom>
          <a:noFill/>
        </p:spPr>
        <p:txBody>
          <a:bodyPr wrap="none" rtlCol="0">
            <a:spAutoFit/>
          </a:bodyPr>
          <a:lstStyle/>
          <a:p>
            <a:r>
              <a:rPr lang="en-US" sz="2000" dirty="0" smtClean="0"/>
              <a:t>Q = runoff, inches or mm</a:t>
            </a:r>
          </a:p>
          <a:p>
            <a:r>
              <a:rPr lang="en-US" sz="2000" dirty="0" smtClean="0"/>
              <a:t>P = rainfall, inches or mm</a:t>
            </a:r>
          </a:p>
          <a:p>
            <a:r>
              <a:rPr lang="en-US" sz="2000" dirty="0" smtClean="0"/>
              <a:t>S = potential maximum soil moisture retention after runoff begins, inches or mm</a:t>
            </a:r>
          </a:p>
          <a:p>
            <a:r>
              <a:rPr lang="en-US" sz="2000" dirty="0" err="1" smtClean="0"/>
              <a:t>I</a:t>
            </a:r>
            <a:r>
              <a:rPr lang="en-US" sz="2000" baseline="-25000" dirty="0" err="1" smtClean="0"/>
              <a:t>a</a:t>
            </a:r>
            <a:r>
              <a:rPr lang="en-US" sz="2000" dirty="0" smtClean="0"/>
              <a:t> = initial abstraction, inches or mm</a:t>
            </a:r>
          </a:p>
          <a:p>
            <a:r>
              <a:rPr lang="en-US" sz="2000" dirty="0" err="1" smtClean="0"/>
              <a:t>I</a:t>
            </a:r>
            <a:r>
              <a:rPr lang="en-US" sz="2000" baseline="-25000" dirty="0" err="1" smtClean="0"/>
              <a:t>a</a:t>
            </a:r>
            <a:r>
              <a:rPr lang="en-US" sz="2000" dirty="0" smtClean="0"/>
              <a:t> = 0.2*S</a:t>
            </a:r>
          </a:p>
        </p:txBody>
      </p:sp>
      <p:graphicFrame>
        <p:nvGraphicFramePr>
          <p:cNvPr id="7" name="Object 6"/>
          <p:cNvGraphicFramePr>
            <a:graphicFrameLocks noChangeAspect="1"/>
          </p:cNvGraphicFramePr>
          <p:nvPr>
            <p:extLst>
              <p:ext uri="{D42A27DB-BD31-4B8C-83A1-F6EECF244321}">
                <p14:modId xmlns:p14="http://schemas.microsoft.com/office/powerpoint/2010/main" val="3809904011"/>
              </p:ext>
            </p:extLst>
          </p:nvPr>
        </p:nvGraphicFramePr>
        <p:xfrm>
          <a:off x="957263" y="5334000"/>
          <a:ext cx="2105025" cy="927100"/>
        </p:xfrm>
        <a:graphic>
          <a:graphicData uri="http://schemas.openxmlformats.org/presentationml/2006/ole">
            <mc:AlternateContent xmlns:mc="http://schemas.openxmlformats.org/markup-compatibility/2006">
              <mc:Choice xmlns:v="urn:schemas-microsoft-com:vml" Requires="v">
                <p:oleObj spid="_x0000_s26735" name="Equation" r:id="rId5" imgW="1066680" imgH="469800" progId="Equation.3">
                  <p:embed/>
                </p:oleObj>
              </mc:Choice>
              <mc:Fallback>
                <p:oleObj name="Equation" r:id="rId5" imgW="1066680" imgH="469800" progId="Equation.3">
                  <p:embed/>
                  <p:pic>
                    <p:nvPicPr>
                      <p:cNvPr id="0" name="Object 4"/>
                      <p:cNvPicPr>
                        <a:picLocks noChangeAspect="1" noChangeArrowheads="1"/>
                      </p:cNvPicPr>
                      <p:nvPr/>
                    </p:nvPicPr>
                    <p:blipFill>
                      <a:blip r:embed="rId6"/>
                      <a:srcRect/>
                      <a:stretch>
                        <a:fillRect/>
                      </a:stretch>
                    </p:blipFill>
                    <p:spPr bwMode="auto">
                      <a:xfrm>
                        <a:off x="957263" y="5334000"/>
                        <a:ext cx="2105025"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TextBox 7"/>
          <p:cNvSpPr txBox="1"/>
          <p:nvPr/>
        </p:nvSpPr>
        <p:spPr>
          <a:xfrm>
            <a:off x="3143342" y="2502481"/>
            <a:ext cx="1284904" cy="461665"/>
          </a:xfrm>
          <a:prstGeom prst="rect">
            <a:avLst/>
          </a:prstGeom>
          <a:noFill/>
        </p:spPr>
        <p:txBody>
          <a:bodyPr wrap="none" rtlCol="0">
            <a:spAutoFit/>
          </a:bodyPr>
          <a:lstStyle/>
          <a:p>
            <a:r>
              <a:rPr lang="en-US" sz="2400" dirty="0" smtClean="0"/>
              <a:t>For P &gt; </a:t>
            </a:r>
            <a:r>
              <a:rPr lang="en-US" sz="2400" dirty="0" err="1" smtClean="0"/>
              <a:t>I</a:t>
            </a:r>
            <a:r>
              <a:rPr lang="en-US" sz="2400" baseline="-25000" dirty="0" err="1" smtClean="0"/>
              <a:t>a</a:t>
            </a:r>
            <a:endParaRPr lang="en-US" sz="2400" dirty="0"/>
          </a:p>
        </p:txBody>
      </p:sp>
      <p:sp>
        <p:nvSpPr>
          <p:cNvPr id="3" name="TextBox 2"/>
          <p:cNvSpPr txBox="1"/>
          <p:nvPr/>
        </p:nvSpPr>
        <p:spPr>
          <a:xfrm>
            <a:off x="4191000" y="5181600"/>
            <a:ext cx="4597926" cy="954107"/>
          </a:xfrm>
          <a:prstGeom prst="rect">
            <a:avLst/>
          </a:prstGeom>
          <a:noFill/>
        </p:spPr>
        <p:txBody>
          <a:bodyPr wrap="square" rtlCol="0">
            <a:spAutoFit/>
          </a:bodyPr>
          <a:lstStyle/>
          <a:p>
            <a:r>
              <a:rPr lang="en-US" sz="2800" b="1" dirty="0" smtClean="0">
                <a:solidFill>
                  <a:srgbClr val="FF0000"/>
                </a:solidFill>
              </a:rPr>
              <a:t>Note: if </a:t>
            </a:r>
            <a:r>
              <a:rPr lang="en-US" sz="2800" b="1" dirty="0">
                <a:solidFill>
                  <a:srgbClr val="FF0000"/>
                </a:solidFill>
              </a:rPr>
              <a:t>P ≤ </a:t>
            </a:r>
            <a:r>
              <a:rPr lang="en-US" sz="2800" b="1" dirty="0" smtClean="0">
                <a:solidFill>
                  <a:srgbClr val="FF0000"/>
                </a:solidFill>
              </a:rPr>
              <a:t>0.2*S</a:t>
            </a:r>
            <a:r>
              <a:rPr lang="en-US" sz="2800" b="1" baseline="-25000" dirty="0" smtClean="0">
                <a:solidFill>
                  <a:srgbClr val="FF0000"/>
                </a:solidFill>
              </a:rPr>
              <a:t> </a:t>
            </a:r>
            <a:r>
              <a:rPr lang="en-US" sz="2800" b="1" dirty="0" smtClean="0">
                <a:solidFill>
                  <a:srgbClr val="FF0000"/>
                </a:solidFill>
              </a:rPr>
              <a:t> then Q = 0 and Infiltration = 0 </a:t>
            </a:r>
            <a:endParaRPr lang="en-US" sz="2800" b="1" dirty="0">
              <a:solidFill>
                <a:srgbClr val="FF0000"/>
              </a:solidFill>
            </a:endParaRPr>
          </a:p>
        </p:txBody>
      </p:sp>
    </p:spTree>
    <p:extLst>
      <p:ext uri="{BB962C8B-B14F-4D97-AF65-F5344CB8AC3E}">
        <p14:creationId xmlns:p14="http://schemas.microsoft.com/office/powerpoint/2010/main" val="2198439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362200" y="456956"/>
            <a:ext cx="3758593" cy="584775"/>
          </a:xfrm>
          <a:prstGeom prst="rect">
            <a:avLst/>
          </a:prstGeom>
          <a:noFill/>
        </p:spPr>
        <p:txBody>
          <a:bodyPr wrap="none" rtlCol="0">
            <a:spAutoFit/>
          </a:bodyPr>
          <a:lstStyle/>
          <a:p>
            <a:r>
              <a:rPr lang="en-US" sz="3200" b="1" dirty="0" smtClean="0"/>
              <a:t>Calculation of S Term</a:t>
            </a:r>
            <a:endParaRPr lang="en-US" sz="3200" b="1" dirty="0"/>
          </a:p>
        </p:txBody>
      </p:sp>
      <p:graphicFrame>
        <p:nvGraphicFramePr>
          <p:cNvPr id="3" name="Object 2"/>
          <p:cNvGraphicFramePr>
            <a:graphicFrameLocks noChangeAspect="1"/>
          </p:cNvGraphicFramePr>
          <p:nvPr>
            <p:extLst>
              <p:ext uri="{D42A27DB-BD31-4B8C-83A1-F6EECF244321}">
                <p14:modId xmlns:p14="http://schemas.microsoft.com/office/powerpoint/2010/main" val="3066000276"/>
              </p:ext>
            </p:extLst>
          </p:nvPr>
        </p:nvGraphicFramePr>
        <p:xfrm>
          <a:off x="914400" y="1676400"/>
          <a:ext cx="1892710" cy="838200"/>
        </p:xfrm>
        <a:graphic>
          <a:graphicData uri="http://schemas.openxmlformats.org/presentationml/2006/ole">
            <mc:AlternateContent xmlns:mc="http://schemas.openxmlformats.org/markup-compatibility/2006">
              <mc:Choice xmlns:v="urn:schemas-microsoft-com:vml" Requires="v">
                <p:oleObj spid="_x0000_s27751" name="Equation" r:id="rId3" imgW="888840" imgH="393480" progId="Equation.3">
                  <p:embed/>
                </p:oleObj>
              </mc:Choice>
              <mc:Fallback>
                <p:oleObj name="Equation" r:id="rId3" imgW="888840" imgH="393480" progId="Equation.3">
                  <p:embed/>
                  <p:pic>
                    <p:nvPicPr>
                      <p:cNvPr id="0" name=""/>
                      <p:cNvPicPr/>
                      <p:nvPr/>
                    </p:nvPicPr>
                    <p:blipFill>
                      <a:blip r:embed="rId4"/>
                      <a:stretch>
                        <a:fillRect/>
                      </a:stretch>
                    </p:blipFill>
                    <p:spPr>
                      <a:xfrm>
                        <a:off x="914400" y="1676400"/>
                        <a:ext cx="1892710" cy="838200"/>
                      </a:xfrm>
                      <a:prstGeom prst="rect">
                        <a:avLst/>
                      </a:prstGeom>
                    </p:spPr>
                  </p:pic>
                </p:oleObj>
              </mc:Fallback>
            </mc:AlternateContent>
          </a:graphicData>
        </a:graphic>
      </p:graphicFrame>
      <p:sp>
        <p:nvSpPr>
          <p:cNvPr id="4" name="TextBox 3"/>
          <p:cNvSpPr txBox="1"/>
          <p:nvPr/>
        </p:nvSpPr>
        <p:spPr>
          <a:xfrm>
            <a:off x="838200" y="4038599"/>
            <a:ext cx="6709337" cy="461665"/>
          </a:xfrm>
          <a:prstGeom prst="rect">
            <a:avLst/>
          </a:prstGeom>
          <a:noFill/>
        </p:spPr>
        <p:txBody>
          <a:bodyPr wrap="none" rtlCol="0">
            <a:spAutoFit/>
          </a:bodyPr>
          <a:lstStyle/>
          <a:p>
            <a:r>
              <a:rPr lang="en-US" sz="2400" dirty="0" smtClean="0"/>
              <a:t>CN is the SCS Curve Number that impacts infiltration</a:t>
            </a:r>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1977116249"/>
              </p:ext>
            </p:extLst>
          </p:nvPr>
        </p:nvGraphicFramePr>
        <p:xfrm>
          <a:off x="914400" y="2743200"/>
          <a:ext cx="2297112" cy="838200"/>
        </p:xfrm>
        <a:graphic>
          <a:graphicData uri="http://schemas.openxmlformats.org/presentationml/2006/ole">
            <mc:AlternateContent xmlns:mc="http://schemas.openxmlformats.org/markup-compatibility/2006">
              <mc:Choice xmlns:v="urn:schemas-microsoft-com:vml" Requires="v">
                <p:oleObj spid="_x0000_s27752" name="Equation" r:id="rId5" imgW="1079280" imgH="393480" progId="Equation.3">
                  <p:embed/>
                </p:oleObj>
              </mc:Choice>
              <mc:Fallback>
                <p:oleObj name="Equation" r:id="rId5" imgW="1079280" imgH="393480" progId="Equation.3">
                  <p:embed/>
                  <p:pic>
                    <p:nvPicPr>
                      <p:cNvPr id="0" name="Object 2"/>
                      <p:cNvPicPr>
                        <a:picLocks noChangeAspect="1" noChangeArrowheads="1"/>
                      </p:cNvPicPr>
                      <p:nvPr/>
                    </p:nvPicPr>
                    <p:blipFill>
                      <a:blip r:embed="rId6"/>
                      <a:srcRect/>
                      <a:stretch>
                        <a:fillRect/>
                      </a:stretch>
                    </p:blipFill>
                    <p:spPr bwMode="auto">
                      <a:xfrm>
                        <a:off x="914400" y="2743200"/>
                        <a:ext cx="229711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3657600" y="1828800"/>
            <a:ext cx="3268267" cy="461665"/>
          </a:xfrm>
          <a:prstGeom prst="rect">
            <a:avLst/>
          </a:prstGeom>
          <a:noFill/>
        </p:spPr>
        <p:txBody>
          <a:bodyPr wrap="none" rtlCol="0">
            <a:spAutoFit/>
          </a:bodyPr>
          <a:lstStyle/>
          <a:p>
            <a:r>
              <a:rPr lang="en-US" sz="2400" b="1" dirty="0" smtClean="0"/>
              <a:t>For English Units, inches</a:t>
            </a:r>
            <a:endParaRPr lang="en-US" sz="2400" b="1" dirty="0"/>
          </a:p>
        </p:txBody>
      </p:sp>
      <p:sp>
        <p:nvSpPr>
          <p:cNvPr id="7" name="TextBox 6"/>
          <p:cNvSpPr txBox="1"/>
          <p:nvPr/>
        </p:nvSpPr>
        <p:spPr>
          <a:xfrm>
            <a:off x="3795252" y="2895600"/>
            <a:ext cx="2897460" cy="461665"/>
          </a:xfrm>
          <a:prstGeom prst="rect">
            <a:avLst/>
          </a:prstGeom>
          <a:noFill/>
        </p:spPr>
        <p:txBody>
          <a:bodyPr wrap="none" rtlCol="0">
            <a:spAutoFit/>
          </a:bodyPr>
          <a:lstStyle/>
          <a:p>
            <a:r>
              <a:rPr lang="en-US" sz="2400" b="1" dirty="0" smtClean="0"/>
              <a:t>For Metric Units, mm</a:t>
            </a:r>
            <a:endParaRPr lang="en-US" sz="2400" b="1" dirty="0"/>
          </a:p>
        </p:txBody>
      </p:sp>
    </p:spTree>
    <p:extLst>
      <p:ext uri="{BB962C8B-B14F-4D97-AF65-F5344CB8AC3E}">
        <p14:creationId xmlns:p14="http://schemas.microsoft.com/office/powerpoint/2010/main" val="11988968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extBox 1"/>
          <p:cNvSpPr txBox="1"/>
          <p:nvPr/>
        </p:nvSpPr>
        <p:spPr>
          <a:xfrm>
            <a:off x="533400" y="243348"/>
            <a:ext cx="8322919" cy="584775"/>
          </a:xfrm>
          <a:prstGeom prst="rect">
            <a:avLst/>
          </a:prstGeom>
          <a:noFill/>
        </p:spPr>
        <p:txBody>
          <a:bodyPr wrap="none" rtlCol="0">
            <a:spAutoFit/>
          </a:bodyPr>
          <a:lstStyle/>
          <a:p>
            <a:r>
              <a:rPr lang="en-US" sz="3200" b="1" dirty="0" smtClean="0"/>
              <a:t>Soil Conservation Service Curve Number 2 Table</a:t>
            </a:r>
            <a:endParaRPr lang="en-US" sz="3200" b="1" dirty="0"/>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828123"/>
            <a:ext cx="7094054" cy="56929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a:spLocks noChangeArrowheads="1"/>
          </p:cNvSpPr>
          <p:nvPr/>
        </p:nvSpPr>
        <p:spPr bwMode="auto">
          <a:xfrm>
            <a:off x="457200" y="35433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charset="0"/>
                <a:cs typeface="Arial" charset="0"/>
              </a:rPr>
              <a:t/>
            </a:r>
            <a:br>
              <a:rPr kumimoji="0" lang="en-US" altLang="en-US" sz="1800" b="0" i="0" u="none" strike="noStrike" cap="none" normalizeH="0" baseline="0" smtClean="0">
                <a:ln>
                  <a:noFill/>
                </a:ln>
                <a:solidFill>
                  <a:schemeClr val="tx1"/>
                </a:solidFill>
                <a:effectLst/>
                <a:latin typeface="Arial" charset="0"/>
                <a:cs typeface="Arial" charset="0"/>
              </a:rPr>
            </a:br>
            <a:endParaRPr kumimoji="0" lang="en-US" alt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117334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Image result for image runoff vs curve numb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609600"/>
            <a:ext cx="8415318" cy="5869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77345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3400" y="904323"/>
            <a:ext cx="8229600" cy="5632311"/>
          </a:xfrm>
          <a:prstGeom prst="rect">
            <a:avLst/>
          </a:prstGeom>
        </p:spPr>
        <p:txBody>
          <a:bodyPr wrap="square">
            <a:spAutoFit/>
          </a:bodyPr>
          <a:lstStyle/>
          <a:p>
            <a:r>
              <a:rPr lang="en-US" b="1" dirty="0" smtClean="0"/>
              <a:t>HSG </a:t>
            </a:r>
            <a:r>
              <a:rPr lang="en-US" b="1" dirty="0"/>
              <a:t>Group A</a:t>
            </a:r>
            <a:r>
              <a:rPr lang="en-US" dirty="0"/>
              <a:t> (low runoff potential): Soils with high infiltration rates even when thoroughly wetted. These consist chiefly of deep, well-drained sands and gravels. These soils have a high rate of water transmission (</a:t>
            </a:r>
            <a:r>
              <a:rPr lang="en-US" b="1" dirty="0">
                <a:solidFill>
                  <a:srgbClr val="FF0000"/>
                </a:solidFill>
              </a:rPr>
              <a:t>final infiltration rate greater than 0.3 in./h</a:t>
            </a:r>
            <a:r>
              <a:rPr lang="en-US" dirty="0" smtClean="0"/>
              <a:t>).</a:t>
            </a:r>
          </a:p>
          <a:p>
            <a:endParaRPr lang="en-US" dirty="0"/>
          </a:p>
          <a:p>
            <a:r>
              <a:rPr lang="en-US" b="1" dirty="0"/>
              <a:t>HSG Group B</a:t>
            </a:r>
            <a:r>
              <a:rPr lang="en-US" dirty="0"/>
              <a:t> Soils with moderate infiltration rates when thoroughly wetted. These consist chiefly of soils that are moderately deep to deep, moderately well drained to well drained with moderately fine to moderately coarse textures. These soils have a moderate rate of water transmission (</a:t>
            </a:r>
            <a:r>
              <a:rPr lang="en-US" b="1" dirty="0">
                <a:solidFill>
                  <a:srgbClr val="FF0000"/>
                </a:solidFill>
              </a:rPr>
              <a:t>final infiltration rate of 0.15 to 0.30 in./h</a:t>
            </a:r>
            <a:r>
              <a:rPr lang="en-US" dirty="0" smtClean="0"/>
              <a:t>).</a:t>
            </a:r>
          </a:p>
          <a:p>
            <a:endParaRPr lang="en-US" dirty="0" smtClean="0"/>
          </a:p>
          <a:p>
            <a:r>
              <a:rPr lang="en-US" b="1" dirty="0" smtClean="0"/>
              <a:t>HSG </a:t>
            </a:r>
            <a:r>
              <a:rPr lang="en-US" b="1" dirty="0"/>
              <a:t>Group C:</a:t>
            </a:r>
            <a:r>
              <a:rPr lang="en-US" dirty="0"/>
              <a:t> Soils with slow infiltration rates when thoroughly wetted. These consist chiefly of soils with a layer that impedes downward movement of water or soils with moderately fine to fine textures. These soils have a slow rate of water transmission (</a:t>
            </a:r>
            <a:r>
              <a:rPr lang="en-US" b="1" dirty="0">
                <a:solidFill>
                  <a:srgbClr val="FF0000"/>
                </a:solidFill>
              </a:rPr>
              <a:t>final infiltration rate 0.05 to 0.15 in./h</a:t>
            </a:r>
            <a:r>
              <a:rPr lang="en-US" dirty="0" smtClean="0"/>
              <a:t>).</a:t>
            </a:r>
          </a:p>
          <a:p>
            <a:endParaRPr lang="en-US" dirty="0"/>
          </a:p>
          <a:p>
            <a:r>
              <a:rPr lang="en-US" b="1" dirty="0"/>
              <a:t>HSG Group D</a:t>
            </a:r>
            <a:r>
              <a:rPr lang="en-US" dirty="0"/>
              <a:t> (high runoff potential): Soils with very slow infiltration rates when thoroughly wetted. These consist chiefly of clay soils with a high swelling potential, soils with a permanent high water table, soils with a </a:t>
            </a:r>
            <a:r>
              <a:rPr lang="en-US" dirty="0" err="1"/>
              <a:t>claypan</a:t>
            </a:r>
            <a:r>
              <a:rPr lang="en-US" dirty="0"/>
              <a:t> or clay layer at or near the surface, and shallow soils over nearly impervious materials. These soils have a very slow rate of water transmission (</a:t>
            </a:r>
            <a:r>
              <a:rPr lang="en-US" b="1" dirty="0">
                <a:solidFill>
                  <a:srgbClr val="FF0000"/>
                </a:solidFill>
              </a:rPr>
              <a:t>final infiltration rate less than 0.05 in./h</a:t>
            </a:r>
            <a:r>
              <a:rPr lang="en-US" dirty="0"/>
              <a:t>).</a:t>
            </a:r>
          </a:p>
        </p:txBody>
      </p:sp>
      <p:sp>
        <p:nvSpPr>
          <p:cNvPr id="3" name="TextBox 2"/>
          <p:cNvSpPr txBox="1"/>
          <p:nvPr/>
        </p:nvSpPr>
        <p:spPr>
          <a:xfrm>
            <a:off x="2362200" y="304800"/>
            <a:ext cx="4031296" cy="584775"/>
          </a:xfrm>
          <a:prstGeom prst="rect">
            <a:avLst/>
          </a:prstGeom>
          <a:noFill/>
        </p:spPr>
        <p:txBody>
          <a:bodyPr wrap="none" rtlCol="0">
            <a:spAutoFit/>
          </a:bodyPr>
          <a:lstStyle/>
          <a:p>
            <a:r>
              <a:rPr lang="en-US" sz="3200" b="1" dirty="0" smtClean="0"/>
              <a:t>Hydrologic Soil Groups</a:t>
            </a:r>
            <a:endParaRPr lang="en-US" sz="3200" b="1" dirty="0"/>
          </a:p>
        </p:txBody>
      </p:sp>
      <p:sp>
        <p:nvSpPr>
          <p:cNvPr id="4" name="TextBox 3"/>
          <p:cNvSpPr txBox="1"/>
          <p:nvPr/>
        </p:nvSpPr>
        <p:spPr>
          <a:xfrm>
            <a:off x="633017" y="6477000"/>
            <a:ext cx="3980770" cy="276999"/>
          </a:xfrm>
          <a:prstGeom prst="rect">
            <a:avLst/>
          </a:prstGeom>
          <a:noFill/>
        </p:spPr>
        <p:txBody>
          <a:bodyPr wrap="none" rtlCol="0">
            <a:spAutoFit/>
          </a:bodyPr>
          <a:lstStyle/>
          <a:p>
            <a:r>
              <a:rPr lang="en-US" sz="1200" dirty="0"/>
              <a:t>Source: https://en.wikipedia.org/wiki/Runoff_curve_number</a:t>
            </a:r>
          </a:p>
        </p:txBody>
      </p:sp>
    </p:spTree>
    <p:extLst>
      <p:ext uri="{BB962C8B-B14F-4D97-AF65-F5344CB8AC3E}">
        <p14:creationId xmlns:p14="http://schemas.microsoft.com/office/powerpoint/2010/main" val="1625344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057400" y="381000"/>
            <a:ext cx="5251053" cy="584775"/>
          </a:xfrm>
          <a:prstGeom prst="rect">
            <a:avLst/>
          </a:prstGeom>
          <a:noFill/>
        </p:spPr>
        <p:txBody>
          <a:bodyPr wrap="none" rtlCol="0">
            <a:spAutoFit/>
          </a:bodyPr>
          <a:lstStyle/>
          <a:p>
            <a:r>
              <a:rPr lang="en-US" sz="3200" b="1" dirty="0" smtClean="0"/>
              <a:t>Antecedent Moisture Content</a:t>
            </a:r>
            <a:endParaRPr lang="en-US" sz="3200" b="1" dirty="0"/>
          </a:p>
        </p:txBody>
      </p:sp>
      <p:sp>
        <p:nvSpPr>
          <p:cNvPr id="4" name="TextBox 3"/>
          <p:cNvSpPr txBox="1"/>
          <p:nvPr/>
        </p:nvSpPr>
        <p:spPr>
          <a:xfrm>
            <a:off x="1295400" y="1130962"/>
            <a:ext cx="6159443" cy="923330"/>
          </a:xfrm>
          <a:prstGeom prst="rect">
            <a:avLst/>
          </a:prstGeom>
          <a:noFill/>
        </p:spPr>
        <p:txBody>
          <a:bodyPr wrap="none" rtlCol="0">
            <a:spAutoFit/>
          </a:bodyPr>
          <a:lstStyle/>
          <a:p>
            <a:r>
              <a:rPr lang="en-US" dirty="0" smtClean="0"/>
              <a:t>The wetness of the soil influences the amount of runoff</a:t>
            </a:r>
          </a:p>
          <a:p>
            <a:endParaRPr lang="en-US" dirty="0"/>
          </a:p>
          <a:p>
            <a:r>
              <a:rPr lang="en-US" dirty="0" smtClean="0"/>
              <a:t>The 5-day antecedent moisture content is used to adjust the CN</a:t>
            </a:r>
            <a:endParaRPr lang="en-US" dirty="0"/>
          </a:p>
        </p:txBody>
      </p:sp>
      <p:pic>
        <p:nvPicPr>
          <p:cNvPr id="6" name="Picture 5"/>
          <p:cNvPicPr>
            <a:picLocks noChangeAspect="1"/>
          </p:cNvPicPr>
          <p:nvPr/>
        </p:nvPicPr>
        <p:blipFill>
          <a:blip r:embed="rId2"/>
          <a:stretch>
            <a:fillRect/>
          </a:stretch>
        </p:blipFill>
        <p:spPr>
          <a:xfrm>
            <a:off x="1435607" y="2224395"/>
            <a:ext cx="6011862" cy="4252601"/>
          </a:xfrm>
          <a:prstGeom prst="rect">
            <a:avLst/>
          </a:prstGeom>
        </p:spPr>
      </p:pic>
    </p:spTree>
    <p:extLst>
      <p:ext uri="{BB962C8B-B14F-4D97-AF65-F5344CB8AC3E}">
        <p14:creationId xmlns:p14="http://schemas.microsoft.com/office/powerpoint/2010/main" val="6287446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noChangeAspect="1"/>
          </p:cNvGraphicFramePr>
          <p:nvPr>
            <p:extLst>
              <p:ext uri="{D42A27DB-BD31-4B8C-83A1-F6EECF244321}">
                <p14:modId xmlns:p14="http://schemas.microsoft.com/office/powerpoint/2010/main" val="1481657315"/>
              </p:ext>
            </p:extLst>
          </p:nvPr>
        </p:nvGraphicFramePr>
        <p:xfrm>
          <a:off x="3048000" y="2984916"/>
          <a:ext cx="5746750" cy="344805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1760434327"/>
              </p:ext>
            </p:extLst>
          </p:nvPr>
        </p:nvGraphicFramePr>
        <p:xfrm>
          <a:off x="438793" y="2667000"/>
          <a:ext cx="2420471" cy="685800"/>
        </p:xfrm>
        <a:graphic>
          <a:graphicData uri="http://schemas.openxmlformats.org/presentationml/2006/ole">
            <mc:AlternateContent xmlns:mc="http://schemas.openxmlformats.org/markup-compatibility/2006">
              <mc:Choice xmlns:v="urn:schemas-microsoft-com:vml" Requires="v">
                <p:oleObj spid="_x0000_s30800" name="Equation" r:id="rId4" imgW="1523880" imgH="431640" progId="Equation.3">
                  <p:embed/>
                </p:oleObj>
              </mc:Choice>
              <mc:Fallback>
                <p:oleObj name="Equation" r:id="rId4" imgW="1523880" imgH="431640" progId="Equation.3">
                  <p:embed/>
                  <p:pic>
                    <p:nvPicPr>
                      <p:cNvPr id="0" name=""/>
                      <p:cNvPicPr/>
                      <p:nvPr/>
                    </p:nvPicPr>
                    <p:blipFill>
                      <a:blip r:embed="rId5"/>
                      <a:stretch>
                        <a:fillRect/>
                      </a:stretch>
                    </p:blipFill>
                    <p:spPr>
                      <a:xfrm>
                        <a:off x="438793" y="2667000"/>
                        <a:ext cx="2420471" cy="6858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057073870"/>
              </p:ext>
            </p:extLst>
          </p:nvPr>
        </p:nvGraphicFramePr>
        <p:xfrm>
          <a:off x="432547" y="3657600"/>
          <a:ext cx="2319618" cy="685800"/>
        </p:xfrm>
        <a:graphic>
          <a:graphicData uri="http://schemas.openxmlformats.org/presentationml/2006/ole">
            <mc:AlternateContent xmlns:mc="http://schemas.openxmlformats.org/markup-compatibility/2006">
              <mc:Choice xmlns:v="urn:schemas-microsoft-com:vml" Requires="v">
                <p:oleObj spid="_x0000_s30801" name="Equation" r:id="rId6" imgW="1460160" imgH="431640" progId="Equation.3">
                  <p:embed/>
                </p:oleObj>
              </mc:Choice>
              <mc:Fallback>
                <p:oleObj name="Equation" r:id="rId6" imgW="1460160" imgH="431640" progId="Equation.3">
                  <p:embed/>
                  <p:pic>
                    <p:nvPicPr>
                      <p:cNvPr id="0" name=""/>
                      <p:cNvPicPr/>
                      <p:nvPr/>
                    </p:nvPicPr>
                    <p:blipFill>
                      <a:blip r:embed="rId7"/>
                      <a:stretch>
                        <a:fillRect/>
                      </a:stretch>
                    </p:blipFill>
                    <p:spPr>
                      <a:xfrm>
                        <a:off x="432547" y="3657600"/>
                        <a:ext cx="2319618" cy="685800"/>
                      </a:xfrm>
                      <a:prstGeom prst="rect">
                        <a:avLst/>
                      </a:prstGeom>
                    </p:spPr>
                  </p:pic>
                </p:oleObj>
              </mc:Fallback>
            </mc:AlternateContent>
          </a:graphicData>
        </a:graphic>
      </p:graphicFrame>
      <p:sp>
        <p:nvSpPr>
          <p:cNvPr id="6" name="TextBox 5"/>
          <p:cNvSpPr txBox="1"/>
          <p:nvPr/>
        </p:nvSpPr>
        <p:spPr>
          <a:xfrm>
            <a:off x="685800" y="228600"/>
            <a:ext cx="7974491" cy="461665"/>
          </a:xfrm>
          <a:prstGeom prst="rect">
            <a:avLst/>
          </a:prstGeom>
          <a:noFill/>
        </p:spPr>
        <p:txBody>
          <a:bodyPr wrap="none" rtlCol="0">
            <a:spAutoFit/>
          </a:bodyPr>
          <a:lstStyle/>
          <a:p>
            <a:r>
              <a:rPr lang="en-US" sz="2400" b="1" dirty="0" smtClean="0"/>
              <a:t>Adjusting Curve Number for Antecedent Moisture Conditions</a:t>
            </a:r>
            <a:endParaRPr lang="en-US" sz="2400" b="1" dirty="0"/>
          </a:p>
        </p:txBody>
      </p:sp>
      <p:sp>
        <p:nvSpPr>
          <p:cNvPr id="7" name="TextBox 6"/>
          <p:cNvSpPr txBox="1"/>
          <p:nvPr/>
        </p:nvSpPr>
        <p:spPr>
          <a:xfrm>
            <a:off x="403816" y="1143000"/>
            <a:ext cx="7450309" cy="923330"/>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dirty="0" smtClean="0"/>
              <a:t>If the soil is dry, runoff decreases, so adjust CN down to compensate (CN1)</a:t>
            </a:r>
          </a:p>
          <a:p>
            <a:pPr marL="285750" indent="-285750">
              <a:lnSpc>
                <a:spcPct val="150000"/>
              </a:lnSpc>
              <a:buFont typeface="Arial" panose="020B0604020202020204" pitchFamily="34" charset="0"/>
              <a:buChar char="•"/>
            </a:pPr>
            <a:r>
              <a:rPr lang="en-US" dirty="0" smtClean="0"/>
              <a:t>If the soil is wet, runoff increases, so adjust CN up to compensate (CN3)</a:t>
            </a:r>
            <a:endParaRPr lang="en-US" dirty="0"/>
          </a:p>
        </p:txBody>
      </p:sp>
    </p:spTree>
    <p:extLst>
      <p:ext uri="{BB962C8B-B14F-4D97-AF65-F5344CB8AC3E}">
        <p14:creationId xmlns:p14="http://schemas.microsoft.com/office/powerpoint/2010/main" val="890671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68481" y="424873"/>
            <a:ext cx="2766719" cy="646331"/>
          </a:xfrm>
          <a:prstGeom prst="rect">
            <a:avLst/>
          </a:prstGeom>
          <a:noFill/>
        </p:spPr>
        <p:txBody>
          <a:bodyPr wrap="none" rtlCol="0">
            <a:spAutoFit/>
          </a:bodyPr>
          <a:lstStyle/>
          <a:p>
            <a:r>
              <a:rPr lang="en-US" sz="3600" b="1" dirty="0" smtClean="0"/>
              <a:t>Soil Structure</a:t>
            </a:r>
            <a:endParaRPr lang="en-US" sz="3600" b="1" dirty="0"/>
          </a:p>
        </p:txBody>
      </p:sp>
      <p:sp>
        <p:nvSpPr>
          <p:cNvPr id="6" name="TextBox 5"/>
          <p:cNvSpPr txBox="1"/>
          <p:nvPr/>
        </p:nvSpPr>
        <p:spPr>
          <a:xfrm>
            <a:off x="4419600" y="4343400"/>
            <a:ext cx="2421176" cy="2308324"/>
          </a:xfrm>
          <a:prstGeom prst="rect">
            <a:avLst/>
          </a:prstGeom>
          <a:noFill/>
        </p:spPr>
        <p:txBody>
          <a:bodyPr wrap="none" rtlCol="0">
            <a:spAutoFit/>
          </a:bodyPr>
          <a:lstStyle/>
          <a:p>
            <a:pPr marL="342900" indent="-342900">
              <a:buFont typeface="Arial" panose="020B0604020202020204" pitchFamily="34" charset="0"/>
              <a:buChar char="•"/>
            </a:pPr>
            <a:r>
              <a:rPr lang="en-US" sz="2400" dirty="0" smtClean="0"/>
              <a:t>Sand</a:t>
            </a:r>
          </a:p>
          <a:p>
            <a:pPr marL="342900" indent="-342900">
              <a:buFont typeface="Arial" panose="020B0604020202020204" pitchFamily="34" charset="0"/>
              <a:buChar char="•"/>
            </a:pPr>
            <a:r>
              <a:rPr lang="en-US" sz="2400" dirty="0" smtClean="0"/>
              <a:t>Silt</a:t>
            </a:r>
          </a:p>
          <a:p>
            <a:pPr marL="342900" indent="-342900">
              <a:buFont typeface="Arial" panose="020B0604020202020204" pitchFamily="34" charset="0"/>
              <a:buChar char="•"/>
            </a:pPr>
            <a:r>
              <a:rPr lang="en-US" sz="2400" dirty="0" smtClean="0"/>
              <a:t>Clay</a:t>
            </a:r>
          </a:p>
          <a:p>
            <a:pPr marL="342900" indent="-342900">
              <a:buFont typeface="Arial" panose="020B0604020202020204" pitchFamily="34" charset="0"/>
              <a:buChar char="•"/>
            </a:pPr>
            <a:r>
              <a:rPr lang="en-US" sz="2400" dirty="0" smtClean="0"/>
              <a:t>Stones</a:t>
            </a:r>
          </a:p>
          <a:p>
            <a:pPr marL="342900" indent="-342900">
              <a:buFont typeface="Arial" panose="020B0604020202020204" pitchFamily="34" charset="0"/>
              <a:buChar char="•"/>
            </a:pPr>
            <a:r>
              <a:rPr lang="en-US" sz="2400" dirty="0" smtClean="0"/>
              <a:t>Organic Matter</a:t>
            </a:r>
          </a:p>
          <a:p>
            <a:pPr marL="342900" indent="-342900">
              <a:buFont typeface="Arial" panose="020B0604020202020204" pitchFamily="34" charset="0"/>
              <a:buChar char="•"/>
            </a:pPr>
            <a:r>
              <a:rPr lang="en-US" sz="2400" dirty="0" smtClean="0"/>
              <a:t>Organisms</a:t>
            </a:r>
            <a:endParaRPr lang="en-US" sz="2400" dirty="0"/>
          </a:p>
        </p:txBody>
      </p:sp>
      <p:pic>
        <p:nvPicPr>
          <p:cNvPr id="3" name="Picture 2"/>
          <p:cNvPicPr>
            <a:picLocks noChangeAspect="1"/>
          </p:cNvPicPr>
          <p:nvPr/>
        </p:nvPicPr>
        <p:blipFill>
          <a:blip r:embed="rId2"/>
          <a:stretch>
            <a:fillRect/>
          </a:stretch>
        </p:blipFill>
        <p:spPr>
          <a:xfrm>
            <a:off x="152400" y="1049433"/>
            <a:ext cx="4208367" cy="4208367"/>
          </a:xfrm>
          <a:prstGeom prst="rect">
            <a:avLst/>
          </a:prstGeom>
        </p:spPr>
      </p:pic>
      <p:pic>
        <p:nvPicPr>
          <p:cNvPr id="4" name="Picture 3"/>
          <p:cNvPicPr>
            <a:picLocks noChangeAspect="1"/>
          </p:cNvPicPr>
          <p:nvPr/>
        </p:nvPicPr>
        <p:blipFill>
          <a:blip r:embed="rId3"/>
          <a:stretch>
            <a:fillRect/>
          </a:stretch>
        </p:blipFill>
        <p:spPr>
          <a:xfrm>
            <a:off x="4572000" y="914400"/>
            <a:ext cx="4408007" cy="3128962"/>
          </a:xfrm>
          <a:prstGeom prst="rect">
            <a:avLst/>
          </a:prstGeom>
        </p:spPr>
      </p:pic>
    </p:spTree>
    <p:extLst>
      <p:ext uri="{BB962C8B-B14F-4D97-AF65-F5344CB8AC3E}">
        <p14:creationId xmlns:p14="http://schemas.microsoft.com/office/powerpoint/2010/main" val="251820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394" y="1371600"/>
            <a:ext cx="8001000" cy="5030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92394" y="6473094"/>
            <a:ext cx="3980770" cy="276999"/>
          </a:xfrm>
          <a:prstGeom prst="rect">
            <a:avLst/>
          </a:prstGeom>
          <a:noFill/>
        </p:spPr>
        <p:txBody>
          <a:bodyPr wrap="none" rtlCol="0">
            <a:spAutoFit/>
          </a:bodyPr>
          <a:lstStyle/>
          <a:p>
            <a:r>
              <a:rPr lang="en-US" sz="1200" dirty="0"/>
              <a:t>Source: https://en.wikipedia.org/wiki/Runoff_curve_number</a:t>
            </a:r>
          </a:p>
        </p:txBody>
      </p:sp>
      <p:sp>
        <p:nvSpPr>
          <p:cNvPr id="5" name="TextBox 4"/>
          <p:cNvSpPr txBox="1"/>
          <p:nvPr/>
        </p:nvSpPr>
        <p:spPr>
          <a:xfrm>
            <a:off x="685800" y="228600"/>
            <a:ext cx="7974491" cy="461665"/>
          </a:xfrm>
          <a:prstGeom prst="rect">
            <a:avLst/>
          </a:prstGeom>
          <a:noFill/>
        </p:spPr>
        <p:txBody>
          <a:bodyPr wrap="none" rtlCol="0">
            <a:spAutoFit/>
          </a:bodyPr>
          <a:lstStyle/>
          <a:p>
            <a:r>
              <a:rPr lang="en-US" sz="2400" b="1" dirty="0" smtClean="0"/>
              <a:t>Adjusting Curve Number for Antecedent Moisture Conditions</a:t>
            </a:r>
            <a:endParaRPr lang="en-US" sz="2400" b="1" dirty="0"/>
          </a:p>
        </p:txBody>
      </p:sp>
    </p:spTree>
    <p:extLst>
      <p:ext uri="{BB962C8B-B14F-4D97-AF65-F5344CB8AC3E}">
        <p14:creationId xmlns:p14="http://schemas.microsoft.com/office/powerpoint/2010/main" val="35471681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9529" y="324464"/>
            <a:ext cx="5280613" cy="584775"/>
          </a:xfrm>
          <a:prstGeom prst="rect">
            <a:avLst/>
          </a:prstGeom>
          <a:noFill/>
        </p:spPr>
        <p:txBody>
          <a:bodyPr wrap="none" rtlCol="0">
            <a:spAutoFit/>
          </a:bodyPr>
          <a:lstStyle/>
          <a:p>
            <a:r>
              <a:rPr lang="en-US" sz="3200" b="1" dirty="0" smtClean="0"/>
              <a:t>Example of Computing Runoff</a:t>
            </a:r>
            <a:endParaRPr lang="en-US" sz="3200" b="1" dirty="0"/>
          </a:p>
        </p:txBody>
      </p:sp>
      <p:sp>
        <p:nvSpPr>
          <p:cNvPr id="3" name="TextBox 2"/>
          <p:cNvSpPr txBox="1"/>
          <p:nvPr/>
        </p:nvSpPr>
        <p:spPr>
          <a:xfrm>
            <a:off x="762000" y="1447800"/>
            <a:ext cx="7467600" cy="1200329"/>
          </a:xfrm>
          <a:prstGeom prst="rect">
            <a:avLst/>
          </a:prstGeom>
          <a:noFill/>
        </p:spPr>
        <p:txBody>
          <a:bodyPr wrap="square" rtlCol="0">
            <a:spAutoFit/>
          </a:bodyPr>
          <a:lstStyle/>
          <a:p>
            <a:r>
              <a:rPr lang="en-US" b="1" dirty="0" smtClean="0"/>
              <a:t>Given: </a:t>
            </a:r>
            <a:r>
              <a:rPr lang="en-US" dirty="0" smtClean="0"/>
              <a:t>A</a:t>
            </a:r>
            <a:r>
              <a:rPr lang="en-US" b="1" dirty="0" smtClean="0"/>
              <a:t> </a:t>
            </a:r>
            <a:r>
              <a:rPr lang="en-US" dirty="0" smtClean="0"/>
              <a:t>Corn field is planted in rows in Alabama. The soil is Hydrologic Group B and the preceding 5-day rainfall is less than 1 inch. </a:t>
            </a:r>
          </a:p>
          <a:p>
            <a:endParaRPr lang="en-US" dirty="0"/>
          </a:p>
          <a:p>
            <a:r>
              <a:rPr lang="en-US" b="1" dirty="0" smtClean="0"/>
              <a:t>Find: </a:t>
            </a:r>
            <a:r>
              <a:rPr lang="en-US" dirty="0" smtClean="0"/>
              <a:t>Calculate the runoff and infiltration from a 2 inch rainfall.</a:t>
            </a:r>
            <a:endParaRPr lang="en-US" dirty="0"/>
          </a:p>
        </p:txBody>
      </p:sp>
      <p:sp>
        <p:nvSpPr>
          <p:cNvPr id="4" name="TextBox 3"/>
          <p:cNvSpPr txBox="1"/>
          <p:nvPr/>
        </p:nvSpPr>
        <p:spPr>
          <a:xfrm>
            <a:off x="769374" y="2971800"/>
            <a:ext cx="7543800" cy="1477328"/>
          </a:xfrm>
          <a:prstGeom prst="rect">
            <a:avLst/>
          </a:prstGeom>
          <a:noFill/>
        </p:spPr>
        <p:txBody>
          <a:bodyPr wrap="square" rtlCol="0">
            <a:spAutoFit/>
          </a:bodyPr>
          <a:lstStyle/>
          <a:p>
            <a:r>
              <a:rPr lang="en-US" b="1" dirty="0" smtClean="0"/>
              <a:t>Step 1: </a:t>
            </a:r>
            <a:r>
              <a:rPr lang="en-US" dirty="0" smtClean="0"/>
              <a:t>Determine curve number for antecedent moisture II condition for corn planted in straight rows with good hydrologic conditions for hydrologic group B soil. From Table, CN2 = 78</a:t>
            </a:r>
          </a:p>
          <a:p>
            <a:endParaRPr lang="en-US" dirty="0"/>
          </a:p>
          <a:p>
            <a:r>
              <a:rPr lang="en-US" b="1" dirty="0" smtClean="0"/>
              <a:t>Step 2: </a:t>
            </a:r>
            <a:r>
              <a:rPr lang="en-US" dirty="0" smtClean="0"/>
              <a:t>Adjust CN2 for antecedent moisture condition 1 (dry).</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3010098043"/>
              </p:ext>
            </p:extLst>
          </p:nvPr>
        </p:nvGraphicFramePr>
        <p:xfrm>
          <a:off x="914400" y="4772799"/>
          <a:ext cx="4908550" cy="762000"/>
        </p:xfrm>
        <a:graphic>
          <a:graphicData uri="http://schemas.openxmlformats.org/presentationml/2006/ole">
            <mc:AlternateContent xmlns:mc="http://schemas.openxmlformats.org/markup-compatibility/2006">
              <mc:Choice xmlns:v="urn:schemas-microsoft-com:vml" Requires="v">
                <p:oleObj spid="_x0000_s28717" name="Equation" r:id="rId3" imgW="2781000" imgH="431640" progId="Equation.3">
                  <p:embed/>
                </p:oleObj>
              </mc:Choice>
              <mc:Fallback>
                <p:oleObj name="Equation" r:id="rId3" imgW="2781000" imgH="431640" progId="Equation.3">
                  <p:embed/>
                  <p:pic>
                    <p:nvPicPr>
                      <p:cNvPr id="0" name=""/>
                      <p:cNvPicPr/>
                      <p:nvPr/>
                    </p:nvPicPr>
                    <p:blipFill>
                      <a:blip r:embed="rId4"/>
                      <a:stretch>
                        <a:fillRect/>
                      </a:stretch>
                    </p:blipFill>
                    <p:spPr>
                      <a:xfrm>
                        <a:off x="914400" y="4772799"/>
                        <a:ext cx="4908550" cy="762000"/>
                      </a:xfrm>
                      <a:prstGeom prst="rect">
                        <a:avLst/>
                      </a:prstGeom>
                    </p:spPr>
                  </p:pic>
                </p:oleObj>
              </mc:Fallback>
            </mc:AlternateContent>
          </a:graphicData>
        </a:graphic>
      </p:graphicFrame>
    </p:spTree>
    <p:extLst>
      <p:ext uri="{BB962C8B-B14F-4D97-AF65-F5344CB8AC3E}">
        <p14:creationId xmlns:p14="http://schemas.microsoft.com/office/powerpoint/2010/main" val="36802590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39529" y="324464"/>
            <a:ext cx="5280613" cy="584775"/>
          </a:xfrm>
          <a:prstGeom prst="rect">
            <a:avLst/>
          </a:prstGeom>
          <a:noFill/>
        </p:spPr>
        <p:txBody>
          <a:bodyPr wrap="none" rtlCol="0">
            <a:spAutoFit/>
          </a:bodyPr>
          <a:lstStyle/>
          <a:p>
            <a:r>
              <a:rPr lang="en-US" sz="3200" b="1" dirty="0" smtClean="0"/>
              <a:t>Example of Computing Runoff</a:t>
            </a:r>
            <a:endParaRPr lang="en-US" sz="3200" b="1" dirty="0"/>
          </a:p>
        </p:txBody>
      </p:sp>
      <p:sp>
        <p:nvSpPr>
          <p:cNvPr id="4" name="TextBox 3"/>
          <p:cNvSpPr txBox="1"/>
          <p:nvPr/>
        </p:nvSpPr>
        <p:spPr>
          <a:xfrm>
            <a:off x="507935" y="1128394"/>
            <a:ext cx="7543800" cy="2031325"/>
          </a:xfrm>
          <a:prstGeom prst="rect">
            <a:avLst/>
          </a:prstGeom>
          <a:noFill/>
        </p:spPr>
        <p:txBody>
          <a:bodyPr wrap="square" rtlCol="0">
            <a:spAutoFit/>
          </a:bodyPr>
          <a:lstStyle/>
          <a:p>
            <a:r>
              <a:rPr lang="en-US" b="1" dirty="0" smtClean="0"/>
              <a:t>Step 1: </a:t>
            </a:r>
            <a:r>
              <a:rPr lang="en-US" dirty="0" smtClean="0"/>
              <a:t>Determine curve number for antecedent moisture II condition for corn planted in straight rows with good hydrologic conditions for hydrologic group B soil. From Table, </a:t>
            </a:r>
            <a:r>
              <a:rPr lang="en-US" b="1" dirty="0" smtClean="0">
                <a:solidFill>
                  <a:srgbClr val="FF0000"/>
                </a:solidFill>
              </a:rPr>
              <a:t>CN2 = 78</a:t>
            </a:r>
          </a:p>
          <a:p>
            <a:endParaRPr lang="en-US" dirty="0"/>
          </a:p>
          <a:p>
            <a:r>
              <a:rPr lang="en-US" b="1" dirty="0" smtClean="0"/>
              <a:t>Step 2: </a:t>
            </a:r>
            <a:r>
              <a:rPr lang="en-US" dirty="0" smtClean="0"/>
              <a:t>Adjust CN2 for antecedent moisture condition 1 (dry). </a:t>
            </a:r>
            <a:r>
              <a:rPr lang="en-US" b="1" dirty="0" smtClean="0">
                <a:solidFill>
                  <a:srgbClr val="FF0000"/>
                </a:solidFill>
              </a:rPr>
              <a:t>CN1 = 60</a:t>
            </a:r>
          </a:p>
          <a:p>
            <a:endParaRPr lang="en-US" b="1" dirty="0" smtClean="0">
              <a:solidFill>
                <a:srgbClr val="FF0000"/>
              </a:solidFill>
            </a:endParaRPr>
          </a:p>
          <a:p>
            <a:r>
              <a:rPr lang="en-US" b="1" dirty="0" smtClean="0"/>
              <a:t>Step 3: </a:t>
            </a:r>
            <a:r>
              <a:rPr lang="en-US" dirty="0" smtClean="0"/>
              <a:t>Compute Runoff</a:t>
            </a:r>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3926999813"/>
              </p:ext>
            </p:extLst>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9827" name="Equation" r:id="rId3" imgW="114120" imgH="215640" progId="Equation.3">
                  <p:embed/>
                </p:oleObj>
              </mc:Choice>
              <mc:Fallback>
                <p:oleObj name="Equation" r:id="rId3" imgW="114120" imgH="215640" progId="Equation.3">
                  <p:embed/>
                  <p:pic>
                    <p:nvPicPr>
                      <p:cNvPr id="0" name=""/>
                      <p:cNvPicPr/>
                      <p:nvPr/>
                    </p:nvPicPr>
                    <p:blipFill>
                      <a:blip r:embed="rId4"/>
                      <a:stretch>
                        <a:fillRect/>
                      </a:stretch>
                    </p:blipFill>
                    <p:spPr>
                      <a:xfrm>
                        <a:off x="4514850" y="3321050"/>
                        <a:ext cx="114300" cy="2159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779910476"/>
              </p:ext>
            </p:extLst>
          </p:nvPr>
        </p:nvGraphicFramePr>
        <p:xfrm>
          <a:off x="533399" y="3321050"/>
          <a:ext cx="4405313" cy="838200"/>
        </p:xfrm>
        <a:graphic>
          <a:graphicData uri="http://schemas.openxmlformats.org/presentationml/2006/ole">
            <mc:AlternateContent xmlns:mc="http://schemas.openxmlformats.org/markup-compatibility/2006">
              <mc:Choice xmlns:v="urn:schemas-microsoft-com:vml" Requires="v">
                <p:oleObj spid="_x0000_s29828" name="Equation" r:id="rId5" imgW="2070000" imgH="393480" progId="Equation.3">
                  <p:embed/>
                </p:oleObj>
              </mc:Choice>
              <mc:Fallback>
                <p:oleObj name="Equation" r:id="rId5" imgW="2070000" imgH="393480" progId="Equation.3">
                  <p:embed/>
                  <p:pic>
                    <p:nvPicPr>
                      <p:cNvPr id="0" name=""/>
                      <p:cNvPicPr/>
                      <p:nvPr/>
                    </p:nvPicPr>
                    <p:blipFill>
                      <a:blip r:embed="rId6"/>
                      <a:stretch>
                        <a:fillRect/>
                      </a:stretch>
                    </p:blipFill>
                    <p:spPr>
                      <a:xfrm>
                        <a:off x="533399" y="3321050"/>
                        <a:ext cx="4405313" cy="8382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204963010"/>
              </p:ext>
            </p:extLst>
          </p:nvPr>
        </p:nvGraphicFramePr>
        <p:xfrm>
          <a:off x="507935" y="4495800"/>
          <a:ext cx="6191250" cy="927100"/>
        </p:xfrm>
        <a:graphic>
          <a:graphicData uri="http://schemas.openxmlformats.org/presentationml/2006/ole">
            <mc:AlternateContent xmlns:mc="http://schemas.openxmlformats.org/markup-compatibility/2006">
              <mc:Choice xmlns:v="urn:schemas-microsoft-com:vml" Requires="v">
                <p:oleObj spid="_x0000_s29829" name="Equation" r:id="rId7" imgW="3136680" imgH="469800" progId="Equation.3">
                  <p:embed/>
                </p:oleObj>
              </mc:Choice>
              <mc:Fallback>
                <p:oleObj name="Equation" r:id="rId7" imgW="3136680" imgH="469800" progId="Equation.3">
                  <p:embed/>
                  <p:pic>
                    <p:nvPicPr>
                      <p:cNvPr id="0" name=""/>
                      <p:cNvPicPr>
                        <a:picLocks noChangeAspect="1" noChangeArrowheads="1"/>
                      </p:cNvPicPr>
                      <p:nvPr/>
                    </p:nvPicPr>
                    <p:blipFill>
                      <a:blip r:embed="rId8"/>
                      <a:srcRect/>
                      <a:stretch>
                        <a:fillRect/>
                      </a:stretch>
                    </p:blipFill>
                    <p:spPr bwMode="auto">
                      <a:xfrm>
                        <a:off x="507935" y="4495800"/>
                        <a:ext cx="619125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Box 8"/>
          <p:cNvSpPr txBox="1"/>
          <p:nvPr/>
        </p:nvSpPr>
        <p:spPr>
          <a:xfrm>
            <a:off x="520225" y="5759450"/>
            <a:ext cx="6609245" cy="369332"/>
          </a:xfrm>
          <a:prstGeom prst="rect">
            <a:avLst/>
          </a:prstGeom>
          <a:noFill/>
        </p:spPr>
        <p:txBody>
          <a:bodyPr wrap="none" rtlCol="0">
            <a:spAutoFit/>
          </a:bodyPr>
          <a:lstStyle/>
          <a:p>
            <a:r>
              <a:rPr lang="en-US" dirty="0" smtClean="0"/>
              <a:t>Infiltration = Rainfall – Runoff = 2 inches – 0.061 inches = </a:t>
            </a:r>
            <a:r>
              <a:rPr lang="en-US" b="1" dirty="0" smtClean="0">
                <a:solidFill>
                  <a:srgbClr val="FF0000"/>
                </a:solidFill>
              </a:rPr>
              <a:t>1.94 inches</a:t>
            </a:r>
            <a:endParaRPr lang="en-US" b="1" dirty="0">
              <a:solidFill>
                <a:srgbClr val="FF0000"/>
              </a:solidFill>
            </a:endParaRPr>
          </a:p>
        </p:txBody>
      </p:sp>
      <p:sp>
        <p:nvSpPr>
          <p:cNvPr id="10" name="Rectangle 9"/>
          <p:cNvSpPr/>
          <p:nvPr/>
        </p:nvSpPr>
        <p:spPr>
          <a:xfrm>
            <a:off x="6920142" y="4038600"/>
            <a:ext cx="1766658" cy="859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7602794" y="3232150"/>
            <a:ext cx="0" cy="50800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6823699" y="3886200"/>
            <a:ext cx="685800"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7602794" y="3969979"/>
            <a:ext cx="0" cy="25912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7338138" y="2866587"/>
            <a:ext cx="529312" cy="369332"/>
          </a:xfrm>
          <a:prstGeom prst="rect">
            <a:avLst/>
          </a:prstGeom>
          <a:noFill/>
        </p:spPr>
        <p:txBody>
          <a:bodyPr wrap="none" rtlCol="0">
            <a:spAutoFit/>
          </a:bodyPr>
          <a:lstStyle/>
          <a:p>
            <a:r>
              <a:rPr lang="en-US" b="1" dirty="0" smtClean="0">
                <a:solidFill>
                  <a:srgbClr val="FF0000"/>
                </a:solidFill>
              </a:rPr>
              <a:t>2 in</a:t>
            </a:r>
            <a:endParaRPr lang="en-US" b="1" dirty="0">
              <a:solidFill>
                <a:srgbClr val="FF0000"/>
              </a:solidFill>
            </a:endParaRPr>
          </a:p>
        </p:txBody>
      </p:sp>
      <p:sp>
        <p:nvSpPr>
          <p:cNvPr id="22" name="TextBox 21"/>
          <p:cNvSpPr txBox="1"/>
          <p:nvPr/>
        </p:nvSpPr>
        <p:spPr>
          <a:xfrm>
            <a:off x="5883326" y="3701534"/>
            <a:ext cx="938077" cy="369332"/>
          </a:xfrm>
          <a:prstGeom prst="rect">
            <a:avLst/>
          </a:prstGeom>
          <a:noFill/>
        </p:spPr>
        <p:txBody>
          <a:bodyPr wrap="none" rtlCol="0">
            <a:spAutoFit/>
          </a:bodyPr>
          <a:lstStyle/>
          <a:p>
            <a:r>
              <a:rPr lang="en-US" b="1" dirty="0" smtClean="0">
                <a:solidFill>
                  <a:srgbClr val="FF0000"/>
                </a:solidFill>
              </a:rPr>
              <a:t>0.061 in</a:t>
            </a:r>
            <a:endParaRPr lang="en-US" b="1" dirty="0">
              <a:solidFill>
                <a:srgbClr val="FF0000"/>
              </a:solidFill>
            </a:endParaRPr>
          </a:p>
        </p:txBody>
      </p:sp>
      <p:sp>
        <p:nvSpPr>
          <p:cNvPr id="23" name="Rectangle 22"/>
          <p:cNvSpPr/>
          <p:nvPr/>
        </p:nvSpPr>
        <p:spPr>
          <a:xfrm>
            <a:off x="7094963" y="4126468"/>
            <a:ext cx="829073" cy="369332"/>
          </a:xfrm>
          <a:prstGeom prst="rect">
            <a:avLst/>
          </a:prstGeom>
        </p:spPr>
        <p:txBody>
          <a:bodyPr wrap="none">
            <a:spAutoFit/>
          </a:bodyPr>
          <a:lstStyle/>
          <a:p>
            <a:r>
              <a:rPr lang="en-US" b="1" dirty="0">
                <a:solidFill>
                  <a:srgbClr val="FF0000"/>
                </a:solidFill>
              </a:rPr>
              <a:t>1.94 </a:t>
            </a:r>
            <a:r>
              <a:rPr lang="en-US" b="1" dirty="0" smtClean="0">
                <a:solidFill>
                  <a:srgbClr val="FF0000"/>
                </a:solidFill>
              </a:rPr>
              <a:t>in</a:t>
            </a:r>
            <a:endParaRPr lang="en-US" b="1" dirty="0">
              <a:solidFill>
                <a:srgbClr val="FF0000"/>
              </a:solidFill>
            </a:endParaRPr>
          </a:p>
        </p:txBody>
      </p:sp>
    </p:spTree>
    <p:extLst>
      <p:ext uri="{BB962C8B-B14F-4D97-AF65-F5344CB8AC3E}">
        <p14:creationId xmlns:p14="http://schemas.microsoft.com/office/powerpoint/2010/main" val="23442655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1295400" y="1775691"/>
            <a:ext cx="2379663" cy="3962400"/>
            <a:chOff x="990600" y="1801091"/>
            <a:chExt cx="2379663" cy="3962400"/>
          </a:xfrm>
        </p:grpSpPr>
        <p:sp>
          <p:nvSpPr>
            <p:cNvPr id="3" name="Rectangle 2050"/>
            <p:cNvSpPr>
              <a:spLocks noChangeArrowheads="1"/>
            </p:cNvSpPr>
            <p:nvPr/>
          </p:nvSpPr>
          <p:spPr bwMode="auto">
            <a:xfrm>
              <a:off x="990600" y="1801091"/>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Rectangle 2051"/>
            <p:cNvSpPr>
              <a:spLocks noChangeArrowheads="1"/>
            </p:cNvSpPr>
            <p:nvPr/>
          </p:nvSpPr>
          <p:spPr bwMode="auto">
            <a:xfrm>
              <a:off x="990600" y="2410691"/>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Rectangle 2052"/>
            <p:cNvSpPr>
              <a:spLocks noChangeArrowheads="1"/>
            </p:cNvSpPr>
            <p:nvPr/>
          </p:nvSpPr>
          <p:spPr bwMode="auto">
            <a:xfrm>
              <a:off x="990600" y="3020291"/>
              <a:ext cx="2379663" cy="609600"/>
            </a:xfrm>
            <a:prstGeom prst="rect">
              <a:avLst/>
            </a:prstGeom>
            <a:noFill/>
            <a:ln w="9525">
              <a:solidFill>
                <a:schemeClr val="tx1"/>
              </a:solidFill>
              <a:miter lim="800000"/>
              <a:headEnd/>
              <a:tailEnd/>
            </a:ln>
            <a:effectLst/>
          </p:spPr>
          <p:txBody>
            <a:bodyPr wrap="none" anchor="ctr"/>
            <a:lstStyle/>
            <a:p>
              <a:endParaRPr lang="en-US"/>
            </a:p>
          </p:txBody>
        </p:sp>
        <p:sp>
          <p:nvSpPr>
            <p:cNvPr id="6" name="Rectangle 2053"/>
            <p:cNvSpPr>
              <a:spLocks noChangeArrowheads="1"/>
            </p:cNvSpPr>
            <p:nvPr/>
          </p:nvSpPr>
          <p:spPr bwMode="auto">
            <a:xfrm>
              <a:off x="990600" y="3629891"/>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2054"/>
            <p:cNvSpPr>
              <a:spLocks noChangeArrowheads="1"/>
            </p:cNvSpPr>
            <p:nvPr/>
          </p:nvSpPr>
          <p:spPr bwMode="auto">
            <a:xfrm>
              <a:off x="990600" y="4239491"/>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2055"/>
            <p:cNvSpPr>
              <a:spLocks noChangeArrowheads="1"/>
            </p:cNvSpPr>
            <p:nvPr/>
          </p:nvSpPr>
          <p:spPr bwMode="auto">
            <a:xfrm>
              <a:off x="990600" y="4849091"/>
              <a:ext cx="2379663"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Rectangle 2082"/>
            <p:cNvSpPr>
              <a:spLocks noChangeArrowheads="1"/>
            </p:cNvSpPr>
            <p:nvPr/>
          </p:nvSpPr>
          <p:spPr bwMode="auto">
            <a:xfrm>
              <a:off x="990600" y="5611091"/>
              <a:ext cx="2379663" cy="1524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cxnSp>
        <p:nvCxnSpPr>
          <p:cNvPr id="33" name="Straight Arrow Connector 32"/>
          <p:cNvCxnSpPr/>
          <p:nvPr/>
        </p:nvCxnSpPr>
        <p:spPr>
          <a:xfrm flipV="1">
            <a:off x="3200400" y="1348961"/>
            <a:ext cx="0" cy="7315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3576782" y="2112756"/>
            <a:ext cx="0" cy="4802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3581400" y="2745447"/>
            <a:ext cx="0" cy="43064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3588328" y="3335419"/>
            <a:ext cx="2309" cy="5299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3577936" y="4013777"/>
            <a:ext cx="6927" cy="4006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3576782" y="4584743"/>
            <a:ext cx="0" cy="44045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3590637" y="5353628"/>
            <a:ext cx="0" cy="5299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1440873" y="1944377"/>
            <a:ext cx="1515095" cy="369332"/>
          </a:xfrm>
          <a:prstGeom prst="rect">
            <a:avLst/>
          </a:prstGeom>
          <a:noFill/>
        </p:spPr>
        <p:txBody>
          <a:bodyPr wrap="none" rtlCol="0">
            <a:spAutoFit/>
          </a:bodyPr>
          <a:lstStyle/>
          <a:p>
            <a:r>
              <a:rPr lang="en-US" dirty="0" smtClean="0"/>
              <a:t>Volume 1 (V1)</a:t>
            </a:r>
            <a:endParaRPr lang="en-US" dirty="0"/>
          </a:p>
        </p:txBody>
      </p:sp>
      <p:sp>
        <p:nvSpPr>
          <p:cNvPr id="55" name="TextBox 54"/>
          <p:cNvSpPr txBox="1"/>
          <p:nvPr/>
        </p:nvSpPr>
        <p:spPr>
          <a:xfrm>
            <a:off x="1440873" y="2560781"/>
            <a:ext cx="433132" cy="369332"/>
          </a:xfrm>
          <a:prstGeom prst="rect">
            <a:avLst/>
          </a:prstGeom>
          <a:noFill/>
        </p:spPr>
        <p:txBody>
          <a:bodyPr wrap="none" rtlCol="0">
            <a:spAutoFit/>
          </a:bodyPr>
          <a:lstStyle/>
          <a:p>
            <a:r>
              <a:rPr lang="en-US" dirty="0" smtClean="0"/>
              <a:t>V2</a:t>
            </a:r>
            <a:endParaRPr lang="en-US" dirty="0"/>
          </a:p>
        </p:txBody>
      </p:sp>
      <p:sp>
        <p:nvSpPr>
          <p:cNvPr id="56" name="TextBox 55"/>
          <p:cNvSpPr txBox="1"/>
          <p:nvPr/>
        </p:nvSpPr>
        <p:spPr>
          <a:xfrm>
            <a:off x="1440873" y="3150753"/>
            <a:ext cx="433132" cy="369332"/>
          </a:xfrm>
          <a:prstGeom prst="rect">
            <a:avLst/>
          </a:prstGeom>
          <a:noFill/>
        </p:spPr>
        <p:txBody>
          <a:bodyPr wrap="none" rtlCol="0">
            <a:spAutoFit/>
          </a:bodyPr>
          <a:lstStyle/>
          <a:p>
            <a:r>
              <a:rPr lang="en-US" dirty="0" smtClean="0"/>
              <a:t>V3</a:t>
            </a:r>
            <a:endParaRPr lang="en-US" dirty="0"/>
          </a:p>
        </p:txBody>
      </p:sp>
      <p:sp>
        <p:nvSpPr>
          <p:cNvPr id="57" name="TextBox 56"/>
          <p:cNvSpPr txBox="1"/>
          <p:nvPr/>
        </p:nvSpPr>
        <p:spPr>
          <a:xfrm>
            <a:off x="1411508" y="3724625"/>
            <a:ext cx="433132" cy="369332"/>
          </a:xfrm>
          <a:prstGeom prst="rect">
            <a:avLst/>
          </a:prstGeom>
          <a:noFill/>
        </p:spPr>
        <p:txBody>
          <a:bodyPr wrap="none" rtlCol="0">
            <a:spAutoFit/>
          </a:bodyPr>
          <a:lstStyle/>
          <a:p>
            <a:r>
              <a:rPr lang="en-US" dirty="0" smtClean="0"/>
              <a:t>V4</a:t>
            </a:r>
            <a:endParaRPr lang="en-US" dirty="0"/>
          </a:p>
        </p:txBody>
      </p:sp>
      <p:sp>
        <p:nvSpPr>
          <p:cNvPr id="58" name="TextBox 57"/>
          <p:cNvSpPr txBox="1"/>
          <p:nvPr/>
        </p:nvSpPr>
        <p:spPr>
          <a:xfrm>
            <a:off x="1411508" y="4334225"/>
            <a:ext cx="433132" cy="369332"/>
          </a:xfrm>
          <a:prstGeom prst="rect">
            <a:avLst/>
          </a:prstGeom>
          <a:noFill/>
        </p:spPr>
        <p:txBody>
          <a:bodyPr wrap="none" rtlCol="0">
            <a:spAutoFit/>
          </a:bodyPr>
          <a:lstStyle/>
          <a:p>
            <a:r>
              <a:rPr lang="en-US" dirty="0" smtClean="0"/>
              <a:t>V5</a:t>
            </a:r>
            <a:endParaRPr lang="en-US" dirty="0"/>
          </a:p>
        </p:txBody>
      </p:sp>
      <p:sp>
        <p:nvSpPr>
          <p:cNvPr id="59" name="TextBox 58"/>
          <p:cNvSpPr txBox="1"/>
          <p:nvPr/>
        </p:nvSpPr>
        <p:spPr>
          <a:xfrm>
            <a:off x="1411508" y="5039137"/>
            <a:ext cx="433132" cy="369332"/>
          </a:xfrm>
          <a:prstGeom prst="rect">
            <a:avLst/>
          </a:prstGeom>
          <a:noFill/>
        </p:spPr>
        <p:txBody>
          <a:bodyPr wrap="none" rtlCol="0">
            <a:spAutoFit/>
          </a:bodyPr>
          <a:lstStyle/>
          <a:p>
            <a:r>
              <a:rPr lang="en-US" dirty="0"/>
              <a:t>V</a:t>
            </a:r>
            <a:r>
              <a:rPr lang="en-US" dirty="0" smtClean="0"/>
              <a:t>6</a:t>
            </a:r>
            <a:endParaRPr lang="en-US" dirty="0"/>
          </a:p>
        </p:txBody>
      </p:sp>
      <p:sp>
        <p:nvSpPr>
          <p:cNvPr id="60" name="TextBox 59"/>
          <p:cNvSpPr txBox="1"/>
          <p:nvPr/>
        </p:nvSpPr>
        <p:spPr>
          <a:xfrm>
            <a:off x="626862" y="152399"/>
            <a:ext cx="7964681" cy="584775"/>
          </a:xfrm>
          <a:prstGeom prst="rect">
            <a:avLst/>
          </a:prstGeom>
          <a:noFill/>
        </p:spPr>
        <p:txBody>
          <a:bodyPr wrap="none" rtlCol="0">
            <a:spAutoFit/>
          </a:bodyPr>
          <a:lstStyle/>
          <a:p>
            <a:r>
              <a:rPr lang="en-US" sz="3200" b="1" dirty="0" smtClean="0"/>
              <a:t>Simulation of  Water Flow in Agricultural Soils</a:t>
            </a:r>
            <a:endParaRPr lang="en-US" sz="3200" b="1" dirty="0"/>
          </a:p>
        </p:txBody>
      </p:sp>
      <p:sp>
        <p:nvSpPr>
          <p:cNvPr id="64" name="TextBox 63"/>
          <p:cNvSpPr txBox="1"/>
          <p:nvPr/>
        </p:nvSpPr>
        <p:spPr>
          <a:xfrm>
            <a:off x="1229629" y="1347353"/>
            <a:ext cx="855619" cy="369332"/>
          </a:xfrm>
          <a:prstGeom prst="rect">
            <a:avLst/>
          </a:prstGeom>
          <a:noFill/>
        </p:spPr>
        <p:txBody>
          <a:bodyPr wrap="none" rtlCol="0">
            <a:spAutoFit/>
          </a:bodyPr>
          <a:lstStyle/>
          <a:p>
            <a:r>
              <a:rPr lang="en-US" dirty="0" smtClean="0"/>
              <a:t>Layer 0</a:t>
            </a:r>
            <a:endParaRPr lang="en-US" dirty="0"/>
          </a:p>
        </p:txBody>
      </p:sp>
      <p:sp>
        <p:nvSpPr>
          <p:cNvPr id="65" name="TextBox 64"/>
          <p:cNvSpPr txBox="1"/>
          <p:nvPr/>
        </p:nvSpPr>
        <p:spPr>
          <a:xfrm>
            <a:off x="304800" y="1971963"/>
            <a:ext cx="855619" cy="369332"/>
          </a:xfrm>
          <a:prstGeom prst="rect">
            <a:avLst/>
          </a:prstGeom>
          <a:noFill/>
        </p:spPr>
        <p:txBody>
          <a:bodyPr wrap="none" rtlCol="0">
            <a:spAutoFit/>
          </a:bodyPr>
          <a:lstStyle/>
          <a:p>
            <a:r>
              <a:rPr lang="en-US" dirty="0" smtClean="0"/>
              <a:t>Layer 1</a:t>
            </a:r>
            <a:endParaRPr lang="en-US" dirty="0"/>
          </a:p>
        </p:txBody>
      </p:sp>
      <p:sp>
        <p:nvSpPr>
          <p:cNvPr id="66" name="TextBox 65"/>
          <p:cNvSpPr txBox="1"/>
          <p:nvPr/>
        </p:nvSpPr>
        <p:spPr>
          <a:xfrm>
            <a:off x="272473" y="2568100"/>
            <a:ext cx="855619" cy="369332"/>
          </a:xfrm>
          <a:prstGeom prst="rect">
            <a:avLst/>
          </a:prstGeom>
          <a:noFill/>
        </p:spPr>
        <p:txBody>
          <a:bodyPr wrap="none" rtlCol="0">
            <a:spAutoFit/>
          </a:bodyPr>
          <a:lstStyle/>
          <a:p>
            <a:r>
              <a:rPr lang="en-US" dirty="0" smtClean="0"/>
              <a:t>Layer 2</a:t>
            </a:r>
            <a:endParaRPr lang="en-US" dirty="0"/>
          </a:p>
        </p:txBody>
      </p:sp>
      <p:sp>
        <p:nvSpPr>
          <p:cNvPr id="67" name="TextBox 66"/>
          <p:cNvSpPr txBox="1"/>
          <p:nvPr/>
        </p:nvSpPr>
        <p:spPr>
          <a:xfrm>
            <a:off x="272472" y="3185513"/>
            <a:ext cx="855619" cy="369332"/>
          </a:xfrm>
          <a:prstGeom prst="rect">
            <a:avLst/>
          </a:prstGeom>
          <a:noFill/>
        </p:spPr>
        <p:txBody>
          <a:bodyPr wrap="none" rtlCol="0">
            <a:spAutoFit/>
          </a:bodyPr>
          <a:lstStyle/>
          <a:p>
            <a:r>
              <a:rPr lang="en-US" dirty="0" smtClean="0"/>
              <a:t>Layer 3</a:t>
            </a:r>
            <a:endParaRPr lang="en-US" dirty="0"/>
          </a:p>
        </p:txBody>
      </p:sp>
      <p:sp>
        <p:nvSpPr>
          <p:cNvPr id="68" name="TextBox 67"/>
          <p:cNvSpPr txBox="1"/>
          <p:nvPr/>
        </p:nvSpPr>
        <p:spPr>
          <a:xfrm>
            <a:off x="272471" y="3822577"/>
            <a:ext cx="855619" cy="369332"/>
          </a:xfrm>
          <a:prstGeom prst="rect">
            <a:avLst/>
          </a:prstGeom>
          <a:noFill/>
        </p:spPr>
        <p:txBody>
          <a:bodyPr wrap="none" rtlCol="0">
            <a:spAutoFit/>
          </a:bodyPr>
          <a:lstStyle/>
          <a:p>
            <a:r>
              <a:rPr lang="en-US" dirty="0" smtClean="0"/>
              <a:t>Layer 4</a:t>
            </a:r>
            <a:endParaRPr lang="en-US" dirty="0"/>
          </a:p>
        </p:txBody>
      </p:sp>
      <p:sp>
        <p:nvSpPr>
          <p:cNvPr id="69" name="TextBox 68"/>
          <p:cNvSpPr txBox="1"/>
          <p:nvPr/>
        </p:nvSpPr>
        <p:spPr>
          <a:xfrm>
            <a:off x="293255" y="4435641"/>
            <a:ext cx="855619" cy="369332"/>
          </a:xfrm>
          <a:prstGeom prst="rect">
            <a:avLst/>
          </a:prstGeom>
          <a:noFill/>
        </p:spPr>
        <p:txBody>
          <a:bodyPr wrap="none" rtlCol="0">
            <a:spAutoFit/>
          </a:bodyPr>
          <a:lstStyle/>
          <a:p>
            <a:r>
              <a:rPr lang="en-US" dirty="0" smtClean="0"/>
              <a:t>Layer 5</a:t>
            </a:r>
            <a:endParaRPr lang="en-US" dirty="0"/>
          </a:p>
        </p:txBody>
      </p:sp>
      <p:sp>
        <p:nvSpPr>
          <p:cNvPr id="70" name="TextBox 69"/>
          <p:cNvSpPr txBox="1"/>
          <p:nvPr/>
        </p:nvSpPr>
        <p:spPr>
          <a:xfrm>
            <a:off x="272470" y="5046064"/>
            <a:ext cx="855619" cy="369332"/>
          </a:xfrm>
          <a:prstGeom prst="rect">
            <a:avLst/>
          </a:prstGeom>
          <a:noFill/>
        </p:spPr>
        <p:txBody>
          <a:bodyPr wrap="none" rtlCol="0">
            <a:spAutoFit/>
          </a:bodyPr>
          <a:lstStyle/>
          <a:p>
            <a:r>
              <a:rPr lang="en-US" dirty="0" smtClean="0"/>
              <a:t>Layer 6</a:t>
            </a:r>
            <a:endParaRPr lang="en-US" dirty="0"/>
          </a:p>
        </p:txBody>
      </p:sp>
      <p:sp>
        <p:nvSpPr>
          <p:cNvPr id="71" name="TextBox 70"/>
          <p:cNvSpPr txBox="1"/>
          <p:nvPr/>
        </p:nvSpPr>
        <p:spPr>
          <a:xfrm>
            <a:off x="3628197" y="1419965"/>
            <a:ext cx="1962012"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0-1</a:t>
            </a:r>
            <a:r>
              <a:rPr lang="en-US" b="1" dirty="0" smtClean="0">
                <a:solidFill>
                  <a:srgbClr val="FF0000"/>
                </a:solidFill>
              </a:rPr>
              <a:t> = Infiltration (I)</a:t>
            </a:r>
            <a:endParaRPr lang="en-US" b="1" dirty="0">
              <a:solidFill>
                <a:srgbClr val="FF0000"/>
              </a:solidFill>
            </a:endParaRPr>
          </a:p>
        </p:txBody>
      </p:sp>
      <p:sp>
        <p:nvSpPr>
          <p:cNvPr id="72" name="TextBox 71"/>
          <p:cNvSpPr txBox="1"/>
          <p:nvPr/>
        </p:nvSpPr>
        <p:spPr>
          <a:xfrm>
            <a:off x="1781990" y="5883564"/>
            <a:ext cx="855619" cy="369332"/>
          </a:xfrm>
          <a:prstGeom prst="rect">
            <a:avLst/>
          </a:prstGeom>
          <a:noFill/>
        </p:spPr>
        <p:txBody>
          <a:bodyPr wrap="none" rtlCol="0">
            <a:spAutoFit/>
          </a:bodyPr>
          <a:lstStyle/>
          <a:p>
            <a:r>
              <a:rPr lang="en-US" dirty="0" smtClean="0"/>
              <a:t>Layer 7</a:t>
            </a:r>
            <a:endParaRPr lang="en-US" dirty="0"/>
          </a:p>
        </p:txBody>
      </p:sp>
      <p:sp>
        <p:nvSpPr>
          <p:cNvPr id="73" name="TextBox 72"/>
          <p:cNvSpPr txBox="1"/>
          <p:nvPr/>
        </p:nvSpPr>
        <p:spPr>
          <a:xfrm>
            <a:off x="3726104" y="2197121"/>
            <a:ext cx="461986"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1-2</a:t>
            </a:r>
            <a:endParaRPr lang="en-US" b="1" dirty="0">
              <a:solidFill>
                <a:srgbClr val="FF0000"/>
              </a:solidFill>
            </a:endParaRPr>
          </a:p>
        </p:txBody>
      </p:sp>
      <p:sp>
        <p:nvSpPr>
          <p:cNvPr id="74" name="TextBox 73"/>
          <p:cNvSpPr txBox="1"/>
          <p:nvPr/>
        </p:nvSpPr>
        <p:spPr>
          <a:xfrm>
            <a:off x="3788666" y="2818967"/>
            <a:ext cx="461986"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2-3</a:t>
            </a:r>
            <a:endParaRPr lang="en-US" b="1" dirty="0">
              <a:solidFill>
                <a:srgbClr val="FF0000"/>
              </a:solidFill>
            </a:endParaRPr>
          </a:p>
        </p:txBody>
      </p:sp>
      <p:sp>
        <p:nvSpPr>
          <p:cNvPr id="75" name="TextBox 74"/>
          <p:cNvSpPr txBox="1"/>
          <p:nvPr/>
        </p:nvSpPr>
        <p:spPr>
          <a:xfrm>
            <a:off x="3795293" y="3453245"/>
            <a:ext cx="461986"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3-4</a:t>
            </a:r>
            <a:endParaRPr lang="en-US" b="1" dirty="0">
              <a:solidFill>
                <a:srgbClr val="FF0000"/>
              </a:solidFill>
            </a:endParaRPr>
          </a:p>
        </p:txBody>
      </p:sp>
      <p:sp>
        <p:nvSpPr>
          <p:cNvPr id="76" name="TextBox 75"/>
          <p:cNvSpPr txBox="1"/>
          <p:nvPr/>
        </p:nvSpPr>
        <p:spPr>
          <a:xfrm>
            <a:off x="3788666" y="4060044"/>
            <a:ext cx="461986"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4-5</a:t>
            </a:r>
            <a:endParaRPr lang="en-US" b="1" dirty="0">
              <a:solidFill>
                <a:srgbClr val="FF0000"/>
              </a:solidFill>
            </a:endParaRPr>
          </a:p>
        </p:txBody>
      </p:sp>
      <p:sp>
        <p:nvSpPr>
          <p:cNvPr id="77" name="TextBox 76"/>
          <p:cNvSpPr txBox="1"/>
          <p:nvPr/>
        </p:nvSpPr>
        <p:spPr>
          <a:xfrm>
            <a:off x="3788666" y="4639025"/>
            <a:ext cx="461986"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5-6</a:t>
            </a:r>
            <a:endParaRPr lang="en-US" b="1" dirty="0">
              <a:solidFill>
                <a:srgbClr val="FF0000"/>
              </a:solidFill>
            </a:endParaRPr>
          </a:p>
        </p:txBody>
      </p:sp>
      <p:sp>
        <p:nvSpPr>
          <p:cNvPr id="78" name="TextBox 77"/>
          <p:cNvSpPr txBox="1"/>
          <p:nvPr/>
        </p:nvSpPr>
        <p:spPr>
          <a:xfrm>
            <a:off x="3788666" y="5433930"/>
            <a:ext cx="1877886"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6-7</a:t>
            </a:r>
            <a:r>
              <a:rPr lang="en-US" b="1" dirty="0" smtClean="0">
                <a:solidFill>
                  <a:srgbClr val="FF0000"/>
                </a:solidFill>
              </a:rPr>
              <a:t> = Drainage (D)</a:t>
            </a:r>
            <a:endParaRPr lang="en-US" b="1" dirty="0">
              <a:solidFill>
                <a:srgbClr val="FF0000"/>
              </a:solidFill>
            </a:endParaRPr>
          </a:p>
        </p:txBody>
      </p:sp>
      <p:cxnSp>
        <p:nvCxnSpPr>
          <p:cNvPr id="79" name="Straight Arrow Connector 78"/>
          <p:cNvCxnSpPr/>
          <p:nvPr/>
        </p:nvCxnSpPr>
        <p:spPr>
          <a:xfrm>
            <a:off x="3584863" y="1524329"/>
            <a:ext cx="0" cy="5299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TextBox 80"/>
          <p:cNvSpPr txBox="1"/>
          <p:nvPr/>
        </p:nvSpPr>
        <p:spPr>
          <a:xfrm>
            <a:off x="2957980" y="979629"/>
            <a:ext cx="2136611"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1-0</a:t>
            </a:r>
            <a:r>
              <a:rPr lang="en-US" b="1" dirty="0" smtClean="0">
                <a:solidFill>
                  <a:srgbClr val="FF0000"/>
                </a:solidFill>
              </a:rPr>
              <a:t> = Evaporation (E)</a:t>
            </a:r>
            <a:endParaRPr lang="en-US" b="1" dirty="0">
              <a:solidFill>
                <a:srgbClr val="FF0000"/>
              </a:solidFill>
            </a:endParaRPr>
          </a:p>
        </p:txBody>
      </p:sp>
      <p:cxnSp>
        <p:nvCxnSpPr>
          <p:cNvPr id="84" name="Straight Arrow Connector 83"/>
          <p:cNvCxnSpPr/>
          <p:nvPr/>
        </p:nvCxnSpPr>
        <p:spPr>
          <a:xfrm>
            <a:off x="3788666" y="2112756"/>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p:nvPr/>
        </p:nvCxnSpPr>
        <p:spPr>
          <a:xfrm>
            <a:off x="3788666" y="2690091"/>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p:nvPr/>
        </p:nvCxnSpPr>
        <p:spPr>
          <a:xfrm>
            <a:off x="3795293" y="3299691"/>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p:nvPr/>
        </p:nvCxnSpPr>
        <p:spPr>
          <a:xfrm>
            <a:off x="3788666" y="3909291"/>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8" name="Straight Arrow Connector 87"/>
          <p:cNvCxnSpPr/>
          <p:nvPr/>
        </p:nvCxnSpPr>
        <p:spPr>
          <a:xfrm>
            <a:off x="3788065" y="4511902"/>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3795293" y="5216814"/>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4421491" y="1916668"/>
            <a:ext cx="1849930" cy="369332"/>
          </a:xfrm>
          <a:prstGeom prst="rect">
            <a:avLst/>
          </a:prstGeom>
          <a:noFill/>
        </p:spPr>
        <p:txBody>
          <a:bodyPr wrap="none" rtlCol="0">
            <a:spAutoFit/>
          </a:bodyPr>
          <a:lstStyle/>
          <a:p>
            <a:r>
              <a:rPr lang="en-US" dirty="0" smtClean="0">
                <a:solidFill>
                  <a:schemeClr val="accent3">
                    <a:lumMod val="50000"/>
                  </a:schemeClr>
                </a:solidFill>
              </a:rPr>
              <a:t>Transpiration (T</a:t>
            </a:r>
            <a:r>
              <a:rPr lang="en-US" baseline="-25000" dirty="0" smtClean="0">
                <a:solidFill>
                  <a:schemeClr val="accent3">
                    <a:lumMod val="50000"/>
                  </a:schemeClr>
                </a:solidFill>
              </a:rPr>
              <a:t>1</a:t>
            </a:r>
            <a:r>
              <a:rPr lang="en-US" dirty="0" smtClean="0">
                <a:solidFill>
                  <a:schemeClr val="accent3">
                    <a:lumMod val="50000"/>
                  </a:schemeClr>
                </a:solidFill>
              </a:rPr>
              <a:t>)</a:t>
            </a:r>
            <a:endParaRPr lang="en-US" dirty="0">
              <a:solidFill>
                <a:schemeClr val="accent3">
                  <a:lumMod val="50000"/>
                </a:schemeClr>
              </a:solidFill>
            </a:endParaRPr>
          </a:p>
        </p:txBody>
      </p:sp>
      <p:sp>
        <p:nvSpPr>
          <p:cNvPr id="91" name="TextBox 90"/>
          <p:cNvSpPr txBox="1"/>
          <p:nvPr/>
        </p:nvSpPr>
        <p:spPr>
          <a:xfrm>
            <a:off x="4421491" y="2505425"/>
            <a:ext cx="375424" cy="369332"/>
          </a:xfrm>
          <a:prstGeom prst="rect">
            <a:avLst/>
          </a:prstGeom>
          <a:noFill/>
        </p:spPr>
        <p:txBody>
          <a:bodyPr wrap="none" rtlCol="0">
            <a:spAutoFit/>
          </a:bodyPr>
          <a:lstStyle/>
          <a:p>
            <a:r>
              <a:rPr lang="en-US" dirty="0" smtClean="0">
                <a:solidFill>
                  <a:schemeClr val="accent3">
                    <a:lumMod val="50000"/>
                  </a:schemeClr>
                </a:solidFill>
              </a:rPr>
              <a:t>T</a:t>
            </a:r>
            <a:r>
              <a:rPr lang="en-US" baseline="-25000" dirty="0">
                <a:solidFill>
                  <a:schemeClr val="accent3">
                    <a:lumMod val="50000"/>
                  </a:schemeClr>
                </a:solidFill>
              </a:rPr>
              <a:t>2</a:t>
            </a:r>
            <a:endParaRPr lang="en-US" dirty="0">
              <a:solidFill>
                <a:schemeClr val="accent3">
                  <a:lumMod val="50000"/>
                </a:schemeClr>
              </a:solidFill>
            </a:endParaRPr>
          </a:p>
        </p:txBody>
      </p:sp>
      <p:sp>
        <p:nvSpPr>
          <p:cNvPr id="92" name="TextBox 91"/>
          <p:cNvSpPr txBox="1"/>
          <p:nvPr/>
        </p:nvSpPr>
        <p:spPr>
          <a:xfrm>
            <a:off x="4421491" y="3083913"/>
            <a:ext cx="375424" cy="369332"/>
          </a:xfrm>
          <a:prstGeom prst="rect">
            <a:avLst/>
          </a:prstGeom>
          <a:noFill/>
        </p:spPr>
        <p:txBody>
          <a:bodyPr wrap="none" rtlCol="0">
            <a:spAutoFit/>
          </a:bodyPr>
          <a:lstStyle/>
          <a:p>
            <a:r>
              <a:rPr lang="en-US" dirty="0" smtClean="0">
                <a:solidFill>
                  <a:schemeClr val="accent3">
                    <a:lumMod val="50000"/>
                  </a:schemeClr>
                </a:solidFill>
              </a:rPr>
              <a:t>T</a:t>
            </a:r>
            <a:r>
              <a:rPr lang="en-US" baseline="-25000" dirty="0">
                <a:solidFill>
                  <a:schemeClr val="accent3">
                    <a:lumMod val="50000"/>
                  </a:schemeClr>
                </a:solidFill>
              </a:rPr>
              <a:t>3</a:t>
            </a:r>
            <a:endParaRPr lang="en-US" dirty="0">
              <a:solidFill>
                <a:schemeClr val="accent3">
                  <a:lumMod val="50000"/>
                </a:schemeClr>
              </a:solidFill>
            </a:endParaRPr>
          </a:p>
        </p:txBody>
      </p:sp>
      <p:sp>
        <p:nvSpPr>
          <p:cNvPr id="93" name="TextBox 92"/>
          <p:cNvSpPr txBox="1"/>
          <p:nvPr/>
        </p:nvSpPr>
        <p:spPr>
          <a:xfrm>
            <a:off x="4430727" y="3724625"/>
            <a:ext cx="375424" cy="369332"/>
          </a:xfrm>
          <a:prstGeom prst="rect">
            <a:avLst/>
          </a:prstGeom>
          <a:noFill/>
        </p:spPr>
        <p:txBody>
          <a:bodyPr wrap="none" rtlCol="0">
            <a:spAutoFit/>
          </a:bodyPr>
          <a:lstStyle/>
          <a:p>
            <a:r>
              <a:rPr lang="en-US" dirty="0" smtClean="0">
                <a:solidFill>
                  <a:schemeClr val="accent3">
                    <a:lumMod val="50000"/>
                  </a:schemeClr>
                </a:solidFill>
              </a:rPr>
              <a:t>T</a:t>
            </a:r>
            <a:r>
              <a:rPr lang="en-US" baseline="-25000" dirty="0">
                <a:solidFill>
                  <a:schemeClr val="accent3">
                    <a:lumMod val="50000"/>
                  </a:schemeClr>
                </a:solidFill>
              </a:rPr>
              <a:t>4</a:t>
            </a:r>
            <a:endParaRPr lang="en-US" dirty="0">
              <a:solidFill>
                <a:schemeClr val="accent3">
                  <a:lumMod val="50000"/>
                </a:schemeClr>
              </a:solidFill>
            </a:endParaRPr>
          </a:p>
        </p:txBody>
      </p:sp>
      <p:sp>
        <p:nvSpPr>
          <p:cNvPr id="94" name="TextBox 93"/>
          <p:cNvSpPr txBox="1"/>
          <p:nvPr/>
        </p:nvSpPr>
        <p:spPr>
          <a:xfrm>
            <a:off x="4430727" y="4269693"/>
            <a:ext cx="375424" cy="369332"/>
          </a:xfrm>
          <a:prstGeom prst="rect">
            <a:avLst/>
          </a:prstGeom>
          <a:noFill/>
        </p:spPr>
        <p:txBody>
          <a:bodyPr wrap="none" rtlCol="0">
            <a:spAutoFit/>
          </a:bodyPr>
          <a:lstStyle/>
          <a:p>
            <a:r>
              <a:rPr lang="en-US" dirty="0" smtClean="0">
                <a:solidFill>
                  <a:schemeClr val="accent3">
                    <a:lumMod val="50000"/>
                  </a:schemeClr>
                </a:solidFill>
              </a:rPr>
              <a:t>T</a:t>
            </a:r>
            <a:r>
              <a:rPr lang="en-US" baseline="-25000" dirty="0">
                <a:solidFill>
                  <a:schemeClr val="accent3">
                    <a:lumMod val="50000"/>
                  </a:schemeClr>
                </a:solidFill>
              </a:rPr>
              <a:t>5</a:t>
            </a:r>
            <a:endParaRPr lang="en-US" dirty="0">
              <a:solidFill>
                <a:schemeClr val="accent3">
                  <a:lumMod val="50000"/>
                </a:schemeClr>
              </a:solidFill>
            </a:endParaRPr>
          </a:p>
        </p:txBody>
      </p:sp>
      <p:sp>
        <p:nvSpPr>
          <p:cNvPr id="95" name="TextBox 94"/>
          <p:cNvSpPr txBox="1"/>
          <p:nvPr/>
        </p:nvSpPr>
        <p:spPr>
          <a:xfrm>
            <a:off x="4438587" y="4984296"/>
            <a:ext cx="375424" cy="369332"/>
          </a:xfrm>
          <a:prstGeom prst="rect">
            <a:avLst/>
          </a:prstGeom>
          <a:noFill/>
        </p:spPr>
        <p:txBody>
          <a:bodyPr wrap="none" rtlCol="0">
            <a:spAutoFit/>
          </a:bodyPr>
          <a:lstStyle/>
          <a:p>
            <a:r>
              <a:rPr lang="en-US" dirty="0" smtClean="0">
                <a:solidFill>
                  <a:schemeClr val="accent3">
                    <a:lumMod val="50000"/>
                  </a:schemeClr>
                </a:solidFill>
              </a:rPr>
              <a:t>T</a:t>
            </a:r>
            <a:r>
              <a:rPr lang="en-US" baseline="-25000" dirty="0">
                <a:solidFill>
                  <a:schemeClr val="accent3">
                    <a:lumMod val="50000"/>
                  </a:schemeClr>
                </a:solidFill>
              </a:rPr>
              <a:t>6</a:t>
            </a:r>
            <a:endParaRPr lang="en-US" dirty="0">
              <a:solidFill>
                <a:schemeClr val="accent3">
                  <a:lumMod val="50000"/>
                </a:schemeClr>
              </a:solidFill>
            </a:endParaRPr>
          </a:p>
        </p:txBody>
      </p:sp>
    </p:spTree>
    <p:extLst>
      <p:ext uri="{BB962C8B-B14F-4D97-AF65-F5344CB8AC3E}">
        <p14:creationId xmlns:p14="http://schemas.microsoft.com/office/powerpoint/2010/main" val="15319014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8740" y="2271093"/>
            <a:ext cx="2430703" cy="564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Arrow Connector 2"/>
          <p:cNvCxnSpPr/>
          <p:nvPr/>
        </p:nvCxnSpPr>
        <p:spPr>
          <a:xfrm flipV="1">
            <a:off x="2893740" y="1803048"/>
            <a:ext cx="0" cy="7315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 name="Straight Arrow Connector 3"/>
          <p:cNvCxnSpPr/>
          <p:nvPr/>
        </p:nvCxnSpPr>
        <p:spPr>
          <a:xfrm>
            <a:off x="3270122" y="2566843"/>
            <a:ext cx="25500" cy="1697244"/>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1134213" y="2398464"/>
            <a:ext cx="1515095" cy="369332"/>
          </a:xfrm>
          <a:prstGeom prst="rect">
            <a:avLst/>
          </a:prstGeom>
          <a:noFill/>
        </p:spPr>
        <p:txBody>
          <a:bodyPr wrap="none" rtlCol="0">
            <a:spAutoFit/>
          </a:bodyPr>
          <a:lstStyle/>
          <a:p>
            <a:r>
              <a:rPr lang="en-US" dirty="0" smtClean="0"/>
              <a:t>Volume 1 (V1)</a:t>
            </a:r>
            <a:endParaRPr lang="en-US" dirty="0"/>
          </a:p>
        </p:txBody>
      </p:sp>
      <p:sp>
        <p:nvSpPr>
          <p:cNvPr id="6" name="TextBox 5"/>
          <p:cNvSpPr txBox="1"/>
          <p:nvPr/>
        </p:nvSpPr>
        <p:spPr>
          <a:xfrm>
            <a:off x="922969" y="1801440"/>
            <a:ext cx="855619" cy="369332"/>
          </a:xfrm>
          <a:prstGeom prst="rect">
            <a:avLst/>
          </a:prstGeom>
          <a:noFill/>
        </p:spPr>
        <p:txBody>
          <a:bodyPr wrap="none" rtlCol="0">
            <a:spAutoFit/>
          </a:bodyPr>
          <a:lstStyle/>
          <a:p>
            <a:r>
              <a:rPr lang="en-US" dirty="0" smtClean="0"/>
              <a:t>Layer 0</a:t>
            </a:r>
            <a:endParaRPr lang="en-US" dirty="0"/>
          </a:p>
        </p:txBody>
      </p:sp>
      <p:sp>
        <p:nvSpPr>
          <p:cNvPr id="7" name="TextBox 6"/>
          <p:cNvSpPr txBox="1"/>
          <p:nvPr/>
        </p:nvSpPr>
        <p:spPr>
          <a:xfrm>
            <a:off x="114648" y="2398897"/>
            <a:ext cx="855619" cy="369332"/>
          </a:xfrm>
          <a:prstGeom prst="rect">
            <a:avLst/>
          </a:prstGeom>
          <a:noFill/>
        </p:spPr>
        <p:txBody>
          <a:bodyPr wrap="none" rtlCol="0">
            <a:spAutoFit/>
          </a:bodyPr>
          <a:lstStyle/>
          <a:p>
            <a:r>
              <a:rPr lang="en-US" dirty="0" smtClean="0"/>
              <a:t>Layer 1</a:t>
            </a:r>
            <a:endParaRPr lang="en-US" dirty="0"/>
          </a:p>
        </p:txBody>
      </p:sp>
      <p:sp>
        <p:nvSpPr>
          <p:cNvPr id="8" name="TextBox 7"/>
          <p:cNvSpPr txBox="1"/>
          <p:nvPr/>
        </p:nvSpPr>
        <p:spPr>
          <a:xfrm>
            <a:off x="3270122" y="1793750"/>
            <a:ext cx="1962012"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0-1</a:t>
            </a:r>
            <a:r>
              <a:rPr lang="en-US" b="1" dirty="0" smtClean="0">
                <a:solidFill>
                  <a:srgbClr val="FF0000"/>
                </a:solidFill>
              </a:rPr>
              <a:t> = Infiltration (I)</a:t>
            </a:r>
            <a:endParaRPr lang="en-US" b="1" dirty="0">
              <a:solidFill>
                <a:srgbClr val="FF0000"/>
              </a:solidFill>
            </a:endParaRPr>
          </a:p>
        </p:txBody>
      </p:sp>
      <p:sp>
        <p:nvSpPr>
          <p:cNvPr id="9" name="TextBox 8"/>
          <p:cNvSpPr txBox="1"/>
          <p:nvPr/>
        </p:nvSpPr>
        <p:spPr>
          <a:xfrm>
            <a:off x="3419444" y="2651208"/>
            <a:ext cx="461986"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1-2</a:t>
            </a:r>
            <a:endParaRPr lang="en-US" b="1" dirty="0">
              <a:solidFill>
                <a:srgbClr val="FF0000"/>
              </a:solidFill>
            </a:endParaRPr>
          </a:p>
        </p:txBody>
      </p:sp>
      <p:cxnSp>
        <p:nvCxnSpPr>
          <p:cNvPr id="10" name="Straight Arrow Connector 9"/>
          <p:cNvCxnSpPr/>
          <p:nvPr/>
        </p:nvCxnSpPr>
        <p:spPr>
          <a:xfrm>
            <a:off x="3278203" y="1978416"/>
            <a:ext cx="0" cy="5299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51138" y="1368487"/>
            <a:ext cx="2136611"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1-0</a:t>
            </a:r>
            <a:r>
              <a:rPr lang="en-US" b="1" dirty="0" smtClean="0">
                <a:solidFill>
                  <a:srgbClr val="FF0000"/>
                </a:solidFill>
              </a:rPr>
              <a:t> = Evaporation (E)</a:t>
            </a:r>
            <a:endParaRPr lang="en-US" b="1" dirty="0">
              <a:solidFill>
                <a:srgbClr val="FF0000"/>
              </a:solidFill>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4056583564"/>
              </p:ext>
            </p:extLst>
          </p:nvPr>
        </p:nvGraphicFramePr>
        <p:xfrm>
          <a:off x="4261248" y="2835874"/>
          <a:ext cx="4268788" cy="1001712"/>
        </p:xfrm>
        <a:graphic>
          <a:graphicData uri="http://schemas.openxmlformats.org/presentationml/2006/ole">
            <mc:AlternateContent xmlns:mc="http://schemas.openxmlformats.org/markup-compatibility/2006">
              <mc:Choice xmlns:v="urn:schemas-microsoft-com:vml" Requires="v">
                <p:oleObj spid="_x0000_s20664" name="Equation" r:id="rId3" imgW="1676160" imgH="393480" progId="Equation.3">
                  <p:embed/>
                </p:oleObj>
              </mc:Choice>
              <mc:Fallback>
                <p:oleObj name="Equation" r:id="rId3" imgW="1676160" imgH="393480" progId="Equation.3">
                  <p:embed/>
                  <p:pic>
                    <p:nvPicPr>
                      <p:cNvPr id="0" name=""/>
                      <p:cNvPicPr/>
                      <p:nvPr/>
                    </p:nvPicPr>
                    <p:blipFill>
                      <a:blip r:embed="rId4"/>
                      <a:stretch>
                        <a:fillRect/>
                      </a:stretch>
                    </p:blipFill>
                    <p:spPr>
                      <a:xfrm>
                        <a:off x="4261248" y="2835874"/>
                        <a:ext cx="4268788" cy="1001712"/>
                      </a:xfrm>
                      <a:prstGeom prst="rect">
                        <a:avLst/>
                      </a:prstGeom>
                    </p:spPr>
                  </p:pic>
                </p:oleObj>
              </mc:Fallback>
            </mc:AlternateContent>
          </a:graphicData>
        </a:graphic>
      </p:graphicFrame>
      <p:sp>
        <p:nvSpPr>
          <p:cNvPr id="13" name="Rectangle 12"/>
          <p:cNvSpPr/>
          <p:nvPr/>
        </p:nvSpPr>
        <p:spPr>
          <a:xfrm>
            <a:off x="1006159" y="4873687"/>
            <a:ext cx="2430703" cy="56478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a:off x="3287541" y="5169437"/>
            <a:ext cx="0" cy="4802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151632" y="5001058"/>
            <a:ext cx="1515095" cy="369332"/>
          </a:xfrm>
          <a:prstGeom prst="rect">
            <a:avLst/>
          </a:prstGeom>
          <a:noFill/>
        </p:spPr>
        <p:txBody>
          <a:bodyPr wrap="none" rtlCol="0">
            <a:spAutoFit/>
          </a:bodyPr>
          <a:lstStyle/>
          <a:p>
            <a:r>
              <a:rPr lang="en-US" dirty="0" smtClean="0"/>
              <a:t>Volume 2 (V2)</a:t>
            </a:r>
            <a:endParaRPr lang="en-US" dirty="0"/>
          </a:p>
        </p:txBody>
      </p:sp>
      <p:sp>
        <p:nvSpPr>
          <p:cNvPr id="17" name="TextBox 16"/>
          <p:cNvSpPr txBox="1"/>
          <p:nvPr/>
        </p:nvSpPr>
        <p:spPr>
          <a:xfrm>
            <a:off x="940388" y="4404034"/>
            <a:ext cx="855619" cy="369332"/>
          </a:xfrm>
          <a:prstGeom prst="rect">
            <a:avLst/>
          </a:prstGeom>
          <a:noFill/>
        </p:spPr>
        <p:txBody>
          <a:bodyPr wrap="none" rtlCol="0">
            <a:spAutoFit/>
          </a:bodyPr>
          <a:lstStyle/>
          <a:p>
            <a:r>
              <a:rPr lang="en-US" dirty="0" smtClean="0"/>
              <a:t>Layer 1</a:t>
            </a:r>
            <a:endParaRPr lang="en-US" dirty="0"/>
          </a:p>
        </p:txBody>
      </p:sp>
      <p:sp>
        <p:nvSpPr>
          <p:cNvPr id="18" name="TextBox 17"/>
          <p:cNvSpPr txBox="1"/>
          <p:nvPr/>
        </p:nvSpPr>
        <p:spPr>
          <a:xfrm>
            <a:off x="105412" y="5028644"/>
            <a:ext cx="855619" cy="369332"/>
          </a:xfrm>
          <a:prstGeom prst="rect">
            <a:avLst/>
          </a:prstGeom>
          <a:noFill/>
        </p:spPr>
        <p:txBody>
          <a:bodyPr wrap="none" rtlCol="0">
            <a:spAutoFit/>
          </a:bodyPr>
          <a:lstStyle/>
          <a:p>
            <a:r>
              <a:rPr lang="en-US" dirty="0" smtClean="0"/>
              <a:t>Layer 2</a:t>
            </a:r>
            <a:endParaRPr lang="en-US" dirty="0"/>
          </a:p>
        </p:txBody>
      </p:sp>
      <p:sp>
        <p:nvSpPr>
          <p:cNvPr id="19" name="TextBox 18"/>
          <p:cNvSpPr txBox="1"/>
          <p:nvPr/>
        </p:nvSpPr>
        <p:spPr>
          <a:xfrm>
            <a:off x="3287541" y="4396344"/>
            <a:ext cx="461986"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1-2</a:t>
            </a:r>
            <a:endParaRPr lang="en-US" b="1" dirty="0">
              <a:solidFill>
                <a:srgbClr val="FF0000"/>
              </a:solidFill>
            </a:endParaRPr>
          </a:p>
        </p:txBody>
      </p:sp>
      <p:sp>
        <p:nvSpPr>
          <p:cNvPr id="20" name="TextBox 19"/>
          <p:cNvSpPr txBox="1"/>
          <p:nvPr/>
        </p:nvSpPr>
        <p:spPr>
          <a:xfrm>
            <a:off x="3436863" y="5253802"/>
            <a:ext cx="494046"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2-3</a:t>
            </a:r>
            <a:endParaRPr lang="en-US" b="1" dirty="0">
              <a:solidFill>
                <a:srgbClr val="FF0000"/>
              </a:solidFill>
            </a:endParaRPr>
          </a:p>
        </p:txBody>
      </p:sp>
      <p:cxnSp>
        <p:nvCxnSpPr>
          <p:cNvPr id="21" name="Straight Arrow Connector 20"/>
          <p:cNvCxnSpPr/>
          <p:nvPr/>
        </p:nvCxnSpPr>
        <p:spPr>
          <a:xfrm>
            <a:off x="3295622" y="4581010"/>
            <a:ext cx="0" cy="5299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aphicFrame>
        <p:nvGraphicFramePr>
          <p:cNvPr id="24" name="Object 23"/>
          <p:cNvGraphicFramePr>
            <a:graphicFrameLocks noChangeAspect="1"/>
          </p:cNvGraphicFramePr>
          <p:nvPr>
            <p:extLst>
              <p:ext uri="{D42A27DB-BD31-4B8C-83A1-F6EECF244321}">
                <p14:modId xmlns:p14="http://schemas.microsoft.com/office/powerpoint/2010/main" val="4086862267"/>
              </p:ext>
            </p:extLst>
          </p:nvPr>
        </p:nvGraphicFramePr>
        <p:xfrm>
          <a:off x="4448960" y="5253802"/>
          <a:ext cx="3692525" cy="1079500"/>
        </p:xfrm>
        <a:graphic>
          <a:graphicData uri="http://schemas.openxmlformats.org/presentationml/2006/ole">
            <mc:AlternateContent xmlns:mc="http://schemas.openxmlformats.org/markup-compatibility/2006">
              <mc:Choice xmlns:v="urn:schemas-microsoft-com:vml" Requires="v">
                <p:oleObj spid="_x0000_s20665" name="Equation" r:id="rId5" imgW="1346040" imgH="393480" progId="Equation.3">
                  <p:embed/>
                </p:oleObj>
              </mc:Choice>
              <mc:Fallback>
                <p:oleObj name="Equation" r:id="rId5" imgW="1346040" imgH="393480" progId="Equation.3">
                  <p:embed/>
                  <p:pic>
                    <p:nvPicPr>
                      <p:cNvPr id="0" name=""/>
                      <p:cNvPicPr/>
                      <p:nvPr/>
                    </p:nvPicPr>
                    <p:blipFill>
                      <a:blip r:embed="rId6"/>
                      <a:stretch>
                        <a:fillRect/>
                      </a:stretch>
                    </p:blipFill>
                    <p:spPr>
                      <a:xfrm>
                        <a:off x="4448960" y="5253802"/>
                        <a:ext cx="3692525" cy="1079500"/>
                      </a:xfrm>
                      <a:prstGeom prst="rect">
                        <a:avLst/>
                      </a:prstGeom>
                    </p:spPr>
                  </p:pic>
                </p:oleObj>
              </mc:Fallback>
            </mc:AlternateContent>
          </a:graphicData>
        </a:graphic>
      </p:graphicFrame>
      <p:cxnSp>
        <p:nvCxnSpPr>
          <p:cNvPr id="25" name="Straight Arrow Connector 24"/>
          <p:cNvCxnSpPr/>
          <p:nvPr/>
        </p:nvCxnSpPr>
        <p:spPr>
          <a:xfrm>
            <a:off x="3482006" y="2566843"/>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4114831" y="2370755"/>
            <a:ext cx="1797030" cy="369332"/>
          </a:xfrm>
          <a:prstGeom prst="rect">
            <a:avLst/>
          </a:prstGeom>
          <a:noFill/>
        </p:spPr>
        <p:txBody>
          <a:bodyPr wrap="none" rtlCol="0">
            <a:spAutoFit/>
          </a:bodyPr>
          <a:lstStyle/>
          <a:p>
            <a:r>
              <a:rPr lang="en-US" dirty="0" smtClean="0">
                <a:solidFill>
                  <a:schemeClr val="accent3">
                    <a:lumMod val="50000"/>
                  </a:schemeClr>
                </a:solidFill>
              </a:rPr>
              <a:t>Transpiration (T</a:t>
            </a:r>
            <a:r>
              <a:rPr lang="en-US" baseline="-25000" dirty="0" smtClean="0">
                <a:solidFill>
                  <a:schemeClr val="accent3">
                    <a:lumMod val="50000"/>
                  </a:schemeClr>
                </a:solidFill>
              </a:rPr>
              <a:t>1</a:t>
            </a:r>
            <a:r>
              <a:rPr lang="en-US" dirty="0" smtClean="0">
                <a:solidFill>
                  <a:schemeClr val="accent3">
                    <a:lumMod val="50000"/>
                  </a:schemeClr>
                </a:solidFill>
              </a:rPr>
              <a:t>)</a:t>
            </a:r>
            <a:endParaRPr lang="en-US" dirty="0">
              <a:solidFill>
                <a:schemeClr val="accent3">
                  <a:lumMod val="50000"/>
                </a:schemeClr>
              </a:solidFill>
            </a:endParaRPr>
          </a:p>
        </p:txBody>
      </p:sp>
      <p:cxnSp>
        <p:nvCxnSpPr>
          <p:cNvPr id="27" name="Straight Arrow Connector 26"/>
          <p:cNvCxnSpPr/>
          <p:nvPr/>
        </p:nvCxnSpPr>
        <p:spPr>
          <a:xfrm>
            <a:off x="3444727" y="5110946"/>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4073536" y="4926280"/>
            <a:ext cx="375424" cy="369332"/>
          </a:xfrm>
          <a:prstGeom prst="rect">
            <a:avLst/>
          </a:prstGeom>
          <a:noFill/>
        </p:spPr>
        <p:txBody>
          <a:bodyPr wrap="none" rtlCol="0">
            <a:spAutoFit/>
          </a:bodyPr>
          <a:lstStyle/>
          <a:p>
            <a:r>
              <a:rPr lang="en-US" dirty="0" smtClean="0">
                <a:solidFill>
                  <a:schemeClr val="accent3">
                    <a:lumMod val="50000"/>
                  </a:schemeClr>
                </a:solidFill>
              </a:rPr>
              <a:t>T</a:t>
            </a:r>
            <a:r>
              <a:rPr lang="en-US" baseline="-25000" dirty="0">
                <a:solidFill>
                  <a:schemeClr val="accent3">
                    <a:lumMod val="50000"/>
                  </a:schemeClr>
                </a:solidFill>
              </a:rPr>
              <a:t>2</a:t>
            </a:r>
            <a:endParaRPr lang="en-US" dirty="0">
              <a:solidFill>
                <a:schemeClr val="accent3">
                  <a:lumMod val="50000"/>
                </a:schemeClr>
              </a:solidFill>
            </a:endParaRPr>
          </a:p>
        </p:txBody>
      </p:sp>
      <p:sp>
        <p:nvSpPr>
          <p:cNvPr id="29" name="TextBox 28"/>
          <p:cNvSpPr txBox="1"/>
          <p:nvPr/>
        </p:nvSpPr>
        <p:spPr>
          <a:xfrm>
            <a:off x="1599949" y="228600"/>
            <a:ext cx="5764335" cy="584775"/>
          </a:xfrm>
          <a:prstGeom prst="rect">
            <a:avLst/>
          </a:prstGeom>
          <a:noFill/>
        </p:spPr>
        <p:txBody>
          <a:bodyPr wrap="none" rtlCol="0">
            <a:spAutoFit/>
          </a:bodyPr>
          <a:lstStyle/>
          <a:p>
            <a:r>
              <a:rPr lang="en-US" sz="3200" b="1" dirty="0" smtClean="0"/>
              <a:t>Water Mass Balance in Soil Layer</a:t>
            </a:r>
            <a:endParaRPr lang="en-US" sz="3200" b="1" dirty="0"/>
          </a:p>
        </p:txBody>
      </p:sp>
    </p:spTree>
    <p:extLst>
      <p:ext uri="{BB962C8B-B14F-4D97-AF65-F5344CB8AC3E}">
        <p14:creationId xmlns:p14="http://schemas.microsoft.com/office/powerpoint/2010/main" val="11192591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88110" y="1785022"/>
            <a:ext cx="2379663" cy="3962400"/>
            <a:chOff x="990600" y="1801091"/>
            <a:chExt cx="2379663" cy="3962400"/>
          </a:xfrm>
        </p:grpSpPr>
        <p:sp>
          <p:nvSpPr>
            <p:cNvPr id="3" name="Rectangle 2050"/>
            <p:cNvSpPr>
              <a:spLocks noChangeArrowheads="1"/>
            </p:cNvSpPr>
            <p:nvPr/>
          </p:nvSpPr>
          <p:spPr bwMode="auto">
            <a:xfrm>
              <a:off x="990600" y="1801091"/>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Rectangle 2051"/>
            <p:cNvSpPr>
              <a:spLocks noChangeArrowheads="1"/>
            </p:cNvSpPr>
            <p:nvPr/>
          </p:nvSpPr>
          <p:spPr bwMode="auto">
            <a:xfrm>
              <a:off x="990600" y="2410691"/>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Rectangle 2052"/>
            <p:cNvSpPr>
              <a:spLocks noChangeArrowheads="1"/>
            </p:cNvSpPr>
            <p:nvPr/>
          </p:nvSpPr>
          <p:spPr bwMode="auto">
            <a:xfrm>
              <a:off x="990600" y="3020291"/>
              <a:ext cx="2379663" cy="609600"/>
            </a:xfrm>
            <a:prstGeom prst="rect">
              <a:avLst/>
            </a:prstGeom>
            <a:noFill/>
            <a:ln w="9525">
              <a:solidFill>
                <a:schemeClr val="tx1"/>
              </a:solidFill>
              <a:miter lim="800000"/>
              <a:headEnd/>
              <a:tailEnd/>
            </a:ln>
            <a:effectLst/>
          </p:spPr>
          <p:txBody>
            <a:bodyPr wrap="none" anchor="ctr"/>
            <a:lstStyle/>
            <a:p>
              <a:endParaRPr lang="en-US"/>
            </a:p>
          </p:txBody>
        </p:sp>
        <p:sp>
          <p:nvSpPr>
            <p:cNvPr id="6" name="Rectangle 2053"/>
            <p:cNvSpPr>
              <a:spLocks noChangeArrowheads="1"/>
            </p:cNvSpPr>
            <p:nvPr/>
          </p:nvSpPr>
          <p:spPr bwMode="auto">
            <a:xfrm>
              <a:off x="990600" y="3629891"/>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2054"/>
            <p:cNvSpPr>
              <a:spLocks noChangeArrowheads="1"/>
            </p:cNvSpPr>
            <p:nvPr/>
          </p:nvSpPr>
          <p:spPr bwMode="auto">
            <a:xfrm>
              <a:off x="990600" y="4239491"/>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2055"/>
            <p:cNvSpPr>
              <a:spLocks noChangeArrowheads="1"/>
            </p:cNvSpPr>
            <p:nvPr/>
          </p:nvSpPr>
          <p:spPr bwMode="auto">
            <a:xfrm>
              <a:off x="990600" y="4849091"/>
              <a:ext cx="2379663"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2082"/>
            <p:cNvSpPr>
              <a:spLocks noChangeArrowheads="1"/>
            </p:cNvSpPr>
            <p:nvPr/>
          </p:nvSpPr>
          <p:spPr bwMode="auto">
            <a:xfrm>
              <a:off x="990600" y="5611091"/>
              <a:ext cx="2379663" cy="1524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 name="Group 51"/>
          <p:cNvGrpSpPr/>
          <p:nvPr/>
        </p:nvGrpSpPr>
        <p:grpSpPr>
          <a:xfrm>
            <a:off x="111371" y="1042549"/>
            <a:ext cx="4185399" cy="5138428"/>
            <a:chOff x="217919" y="979629"/>
            <a:chExt cx="5760534" cy="6052058"/>
          </a:xfrm>
        </p:grpSpPr>
        <p:cxnSp>
          <p:nvCxnSpPr>
            <p:cNvPr id="10" name="Straight Arrow Connector 9"/>
            <p:cNvCxnSpPr/>
            <p:nvPr/>
          </p:nvCxnSpPr>
          <p:spPr>
            <a:xfrm flipV="1">
              <a:off x="3200400" y="1348961"/>
              <a:ext cx="0" cy="7315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576780" y="2389900"/>
              <a:ext cx="0" cy="48029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51321" y="3101786"/>
              <a:ext cx="0" cy="43064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523430" y="3743115"/>
              <a:ext cx="2309" cy="5299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544394" y="4540752"/>
              <a:ext cx="6927" cy="4006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523430" y="5282731"/>
              <a:ext cx="0" cy="44045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566338" y="6212721"/>
              <a:ext cx="0" cy="5299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037010" y="2054265"/>
              <a:ext cx="596137" cy="435000"/>
            </a:xfrm>
            <a:prstGeom prst="rect">
              <a:avLst/>
            </a:prstGeom>
            <a:noFill/>
          </p:spPr>
          <p:txBody>
            <a:bodyPr wrap="none" rtlCol="0">
              <a:spAutoFit/>
            </a:bodyPr>
            <a:lstStyle/>
            <a:p>
              <a:r>
                <a:rPr lang="en-US" dirty="0" smtClean="0"/>
                <a:t>V1</a:t>
              </a:r>
              <a:endParaRPr lang="en-US" dirty="0"/>
            </a:p>
          </p:txBody>
        </p:sp>
        <p:sp>
          <p:nvSpPr>
            <p:cNvPr id="18" name="TextBox 17"/>
            <p:cNvSpPr txBox="1"/>
            <p:nvPr/>
          </p:nvSpPr>
          <p:spPr>
            <a:xfrm>
              <a:off x="2037010" y="2690090"/>
              <a:ext cx="433132" cy="369332"/>
            </a:xfrm>
            <a:prstGeom prst="rect">
              <a:avLst/>
            </a:prstGeom>
            <a:noFill/>
          </p:spPr>
          <p:txBody>
            <a:bodyPr wrap="none" rtlCol="0">
              <a:spAutoFit/>
            </a:bodyPr>
            <a:lstStyle/>
            <a:p>
              <a:r>
                <a:rPr lang="en-US" dirty="0" smtClean="0"/>
                <a:t>V2</a:t>
              </a:r>
              <a:endParaRPr lang="en-US" dirty="0"/>
            </a:p>
          </p:txBody>
        </p:sp>
        <p:sp>
          <p:nvSpPr>
            <p:cNvPr id="19" name="TextBox 18"/>
            <p:cNvSpPr txBox="1"/>
            <p:nvPr/>
          </p:nvSpPr>
          <p:spPr>
            <a:xfrm>
              <a:off x="2037010" y="3415721"/>
              <a:ext cx="433132" cy="369332"/>
            </a:xfrm>
            <a:prstGeom prst="rect">
              <a:avLst/>
            </a:prstGeom>
            <a:noFill/>
          </p:spPr>
          <p:txBody>
            <a:bodyPr wrap="none" rtlCol="0">
              <a:spAutoFit/>
            </a:bodyPr>
            <a:lstStyle/>
            <a:p>
              <a:r>
                <a:rPr lang="en-US" dirty="0" smtClean="0"/>
                <a:t>V3</a:t>
              </a:r>
              <a:endParaRPr lang="en-US" dirty="0"/>
            </a:p>
          </p:txBody>
        </p:sp>
        <p:sp>
          <p:nvSpPr>
            <p:cNvPr id="20" name="TextBox 19"/>
            <p:cNvSpPr txBox="1"/>
            <p:nvPr/>
          </p:nvSpPr>
          <p:spPr>
            <a:xfrm>
              <a:off x="2037010" y="4142570"/>
              <a:ext cx="433132" cy="369332"/>
            </a:xfrm>
            <a:prstGeom prst="rect">
              <a:avLst/>
            </a:prstGeom>
            <a:noFill/>
          </p:spPr>
          <p:txBody>
            <a:bodyPr wrap="none" rtlCol="0">
              <a:spAutoFit/>
            </a:bodyPr>
            <a:lstStyle/>
            <a:p>
              <a:r>
                <a:rPr lang="en-US" dirty="0" smtClean="0"/>
                <a:t>V4</a:t>
              </a:r>
              <a:endParaRPr lang="en-US" dirty="0"/>
            </a:p>
          </p:txBody>
        </p:sp>
        <p:sp>
          <p:nvSpPr>
            <p:cNvPr id="21" name="TextBox 20"/>
            <p:cNvSpPr txBox="1"/>
            <p:nvPr/>
          </p:nvSpPr>
          <p:spPr>
            <a:xfrm>
              <a:off x="2086697" y="4836643"/>
              <a:ext cx="433132" cy="369332"/>
            </a:xfrm>
            <a:prstGeom prst="rect">
              <a:avLst/>
            </a:prstGeom>
            <a:noFill/>
          </p:spPr>
          <p:txBody>
            <a:bodyPr wrap="none" rtlCol="0">
              <a:spAutoFit/>
            </a:bodyPr>
            <a:lstStyle/>
            <a:p>
              <a:r>
                <a:rPr lang="en-US" dirty="0" smtClean="0"/>
                <a:t>V5</a:t>
              </a:r>
              <a:endParaRPr lang="en-US" dirty="0"/>
            </a:p>
          </p:txBody>
        </p:sp>
        <p:sp>
          <p:nvSpPr>
            <p:cNvPr id="22" name="TextBox 21"/>
            <p:cNvSpPr txBox="1"/>
            <p:nvPr/>
          </p:nvSpPr>
          <p:spPr>
            <a:xfrm>
              <a:off x="2086698" y="5537996"/>
              <a:ext cx="433132" cy="369332"/>
            </a:xfrm>
            <a:prstGeom prst="rect">
              <a:avLst/>
            </a:prstGeom>
            <a:noFill/>
          </p:spPr>
          <p:txBody>
            <a:bodyPr wrap="none" rtlCol="0">
              <a:spAutoFit/>
            </a:bodyPr>
            <a:lstStyle/>
            <a:p>
              <a:r>
                <a:rPr lang="en-US" dirty="0"/>
                <a:t>V</a:t>
              </a:r>
              <a:r>
                <a:rPr lang="en-US" dirty="0" smtClean="0"/>
                <a:t>6</a:t>
              </a:r>
              <a:endParaRPr lang="en-US" dirty="0"/>
            </a:p>
          </p:txBody>
        </p:sp>
        <p:sp>
          <p:nvSpPr>
            <p:cNvPr id="23" name="TextBox 22"/>
            <p:cNvSpPr txBox="1"/>
            <p:nvPr/>
          </p:nvSpPr>
          <p:spPr>
            <a:xfrm>
              <a:off x="1105844" y="1323147"/>
              <a:ext cx="855618" cy="369332"/>
            </a:xfrm>
            <a:prstGeom prst="rect">
              <a:avLst/>
            </a:prstGeom>
            <a:noFill/>
          </p:spPr>
          <p:txBody>
            <a:bodyPr wrap="none" rtlCol="0">
              <a:spAutoFit/>
            </a:bodyPr>
            <a:lstStyle/>
            <a:p>
              <a:r>
                <a:rPr lang="en-US" dirty="0" smtClean="0"/>
                <a:t>Layer 0</a:t>
              </a:r>
              <a:endParaRPr lang="en-US" dirty="0"/>
            </a:p>
          </p:txBody>
        </p:sp>
        <p:sp>
          <p:nvSpPr>
            <p:cNvPr id="24" name="TextBox 23"/>
            <p:cNvSpPr txBox="1"/>
            <p:nvPr/>
          </p:nvSpPr>
          <p:spPr>
            <a:xfrm>
              <a:off x="304800" y="2017454"/>
              <a:ext cx="855618" cy="369332"/>
            </a:xfrm>
            <a:prstGeom prst="rect">
              <a:avLst/>
            </a:prstGeom>
            <a:noFill/>
          </p:spPr>
          <p:txBody>
            <a:bodyPr wrap="none" rtlCol="0">
              <a:spAutoFit/>
            </a:bodyPr>
            <a:lstStyle/>
            <a:p>
              <a:r>
                <a:rPr lang="en-US" dirty="0" smtClean="0"/>
                <a:t>Layer 1</a:t>
              </a:r>
              <a:endParaRPr lang="en-US" dirty="0"/>
            </a:p>
          </p:txBody>
        </p:sp>
        <p:sp>
          <p:nvSpPr>
            <p:cNvPr id="25" name="TextBox 24"/>
            <p:cNvSpPr txBox="1"/>
            <p:nvPr/>
          </p:nvSpPr>
          <p:spPr>
            <a:xfrm>
              <a:off x="272473" y="2743062"/>
              <a:ext cx="855618" cy="369332"/>
            </a:xfrm>
            <a:prstGeom prst="rect">
              <a:avLst/>
            </a:prstGeom>
            <a:noFill/>
          </p:spPr>
          <p:txBody>
            <a:bodyPr wrap="none" rtlCol="0">
              <a:spAutoFit/>
            </a:bodyPr>
            <a:lstStyle/>
            <a:p>
              <a:r>
                <a:rPr lang="en-US" dirty="0" smtClean="0"/>
                <a:t>Layer 2</a:t>
              </a:r>
              <a:endParaRPr lang="en-US" dirty="0"/>
            </a:p>
          </p:txBody>
        </p:sp>
        <p:sp>
          <p:nvSpPr>
            <p:cNvPr id="26" name="TextBox 25"/>
            <p:cNvSpPr txBox="1"/>
            <p:nvPr/>
          </p:nvSpPr>
          <p:spPr>
            <a:xfrm>
              <a:off x="264183" y="3472645"/>
              <a:ext cx="855618" cy="369332"/>
            </a:xfrm>
            <a:prstGeom prst="rect">
              <a:avLst/>
            </a:prstGeom>
            <a:noFill/>
          </p:spPr>
          <p:txBody>
            <a:bodyPr wrap="none" rtlCol="0">
              <a:spAutoFit/>
            </a:bodyPr>
            <a:lstStyle/>
            <a:p>
              <a:r>
                <a:rPr lang="en-US" dirty="0" smtClean="0"/>
                <a:t>Layer 3</a:t>
              </a:r>
              <a:endParaRPr lang="en-US" dirty="0"/>
            </a:p>
          </p:txBody>
        </p:sp>
        <p:sp>
          <p:nvSpPr>
            <p:cNvPr id="27" name="TextBox 26"/>
            <p:cNvSpPr txBox="1"/>
            <p:nvPr/>
          </p:nvSpPr>
          <p:spPr>
            <a:xfrm>
              <a:off x="217919" y="4171421"/>
              <a:ext cx="855618" cy="369332"/>
            </a:xfrm>
            <a:prstGeom prst="rect">
              <a:avLst/>
            </a:prstGeom>
            <a:noFill/>
          </p:spPr>
          <p:txBody>
            <a:bodyPr wrap="none" rtlCol="0">
              <a:spAutoFit/>
            </a:bodyPr>
            <a:lstStyle/>
            <a:p>
              <a:r>
                <a:rPr lang="en-US" dirty="0" smtClean="0"/>
                <a:t>Layer 4</a:t>
              </a:r>
              <a:endParaRPr lang="en-US" dirty="0"/>
            </a:p>
          </p:txBody>
        </p:sp>
        <p:sp>
          <p:nvSpPr>
            <p:cNvPr id="28" name="TextBox 27"/>
            <p:cNvSpPr txBox="1"/>
            <p:nvPr/>
          </p:nvSpPr>
          <p:spPr>
            <a:xfrm>
              <a:off x="251471" y="4889410"/>
              <a:ext cx="855618" cy="369332"/>
            </a:xfrm>
            <a:prstGeom prst="rect">
              <a:avLst/>
            </a:prstGeom>
            <a:noFill/>
          </p:spPr>
          <p:txBody>
            <a:bodyPr wrap="none" rtlCol="0">
              <a:spAutoFit/>
            </a:bodyPr>
            <a:lstStyle/>
            <a:p>
              <a:r>
                <a:rPr lang="en-US" dirty="0" smtClean="0"/>
                <a:t>Layer 5</a:t>
              </a:r>
              <a:endParaRPr lang="en-US" dirty="0"/>
            </a:p>
          </p:txBody>
        </p:sp>
        <p:sp>
          <p:nvSpPr>
            <p:cNvPr id="29" name="TextBox 28"/>
            <p:cNvSpPr txBox="1"/>
            <p:nvPr/>
          </p:nvSpPr>
          <p:spPr>
            <a:xfrm>
              <a:off x="264183" y="5697146"/>
              <a:ext cx="855618" cy="369332"/>
            </a:xfrm>
            <a:prstGeom prst="rect">
              <a:avLst/>
            </a:prstGeom>
            <a:noFill/>
          </p:spPr>
          <p:txBody>
            <a:bodyPr wrap="none" rtlCol="0">
              <a:spAutoFit/>
            </a:bodyPr>
            <a:lstStyle/>
            <a:p>
              <a:r>
                <a:rPr lang="en-US" dirty="0" smtClean="0"/>
                <a:t>Layer 6</a:t>
              </a:r>
              <a:endParaRPr lang="en-US" dirty="0"/>
            </a:p>
          </p:txBody>
        </p:sp>
        <p:sp>
          <p:nvSpPr>
            <p:cNvPr id="30" name="TextBox 29"/>
            <p:cNvSpPr txBox="1"/>
            <p:nvPr/>
          </p:nvSpPr>
          <p:spPr>
            <a:xfrm>
              <a:off x="3628197" y="1419965"/>
              <a:ext cx="1962012"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0-1</a:t>
              </a:r>
              <a:r>
                <a:rPr lang="en-US" b="1" dirty="0" smtClean="0">
                  <a:solidFill>
                    <a:srgbClr val="FF0000"/>
                  </a:solidFill>
                </a:rPr>
                <a:t> = Infiltration (I)</a:t>
              </a:r>
              <a:endParaRPr lang="en-US" b="1" dirty="0">
                <a:solidFill>
                  <a:srgbClr val="FF0000"/>
                </a:solidFill>
              </a:endParaRPr>
            </a:p>
          </p:txBody>
        </p:sp>
        <p:sp>
          <p:nvSpPr>
            <p:cNvPr id="31" name="TextBox 30"/>
            <p:cNvSpPr txBox="1"/>
            <p:nvPr/>
          </p:nvSpPr>
          <p:spPr>
            <a:xfrm>
              <a:off x="1998556" y="6662355"/>
              <a:ext cx="855618" cy="369332"/>
            </a:xfrm>
            <a:prstGeom prst="rect">
              <a:avLst/>
            </a:prstGeom>
            <a:noFill/>
          </p:spPr>
          <p:txBody>
            <a:bodyPr wrap="none" rtlCol="0">
              <a:spAutoFit/>
            </a:bodyPr>
            <a:lstStyle/>
            <a:p>
              <a:r>
                <a:rPr lang="en-US" dirty="0" smtClean="0"/>
                <a:t>Layer 7</a:t>
              </a:r>
              <a:endParaRPr lang="en-US" dirty="0"/>
            </a:p>
          </p:txBody>
        </p:sp>
        <p:sp>
          <p:nvSpPr>
            <p:cNvPr id="32" name="TextBox 31"/>
            <p:cNvSpPr txBox="1"/>
            <p:nvPr/>
          </p:nvSpPr>
          <p:spPr>
            <a:xfrm>
              <a:off x="3726102" y="2168659"/>
              <a:ext cx="461987"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1-2</a:t>
              </a:r>
              <a:endParaRPr lang="en-US" b="1" dirty="0">
                <a:solidFill>
                  <a:srgbClr val="FF0000"/>
                </a:solidFill>
              </a:endParaRPr>
            </a:p>
          </p:txBody>
        </p:sp>
        <p:sp>
          <p:nvSpPr>
            <p:cNvPr id="33" name="TextBox 32"/>
            <p:cNvSpPr txBox="1"/>
            <p:nvPr/>
          </p:nvSpPr>
          <p:spPr>
            <a:xfrm>
              <a:off x="3665900" y="2926600"/>
              <a:ext cx="461987"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2-3</a:t>
              </a:r>
              <a:endParaRPr lang="en-US" b="1" dirty="0">
                <a:solidFill>
                  <a:srgbClr val="FF0000"/>
                </a:solidFill>
              </a:endParaRPr>
            </a:p>
          </p:txBody>
        </p:sp>
        <p:sp>
          <p:nvSpPr>
            <p:cNvPr id="34" name="TextBox 33"/>
            <p:cNvSpPr txBox="1"/>
            <p:nvPr/>
          </p:nvSpPr>
          <p:spPr>
            <a:xfrm>
              <a:off x="3726101" y="3617976"/>
              <a:ext cx="461987"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3-4</a:t>
              </a:r>
              <a:endParaRPr lang="en-US" b="1" dirty="0">
                <a:solidFill>
                  <a:srgbClr val="FF0000"/>
                </a:solidFill>
              </a:endParaRPr>
            </a:p>
          </p:txBody>
        </p:sp>
        <p:sp>
          <p:nvSpPr>
            <p:cNvPr id="35" name="TextBox 34"/>
            <p:cNvSpPr txBox="1"/>
            <p:nvPr/>
          </p:nvSpPr>
          <p:spPr>
            <a:xfrm>
              <a:off x="3726099" y="4280271"/>
              <a:ext cx="461987"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4-5</a:t>
              </a:r>
              <a:endParaRPr lang="en-US" b="1" dirty="0">
                <a:solidFill>
                  <a:srgbClr val="FF0000"/>
                </a:solidFill>
              </a:endParaRPr>
            </a:p>
          </p:txBody>
        </p:sp>
        <p:sp>
          <p:nvSpPr>
            <p:cNvPr id="36" name="TextBox 35"/>
            <p:cNvSpPr txBox="1"/>
            <p:nvPr/>
          </p:nvSpPr>
          <p:spPr>
            <a:xfrm>
              <a:off x="3735315" y="5035018"/>
              <a:ext cx="461987"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5-6</a:t>
              </a:r>
              <a:endParaRPr lang="en-US" b="1" dirty="0">
                <a:solidFill>
                  <a:srgbClr val="FF0000"/>
                </a:solidFill>
              </a:endParaRPr>
            </a:p>
          </p:txBody>
        </p:sp>
        <p:sp>
          <p:nvSpPr>
            <p:cNvPr id="37" name="TextBox 36"/>
            <p:cNvSpPr txBox="1"/>
            <p:nvPr/>
          </p:nvSpPr>
          <p:spPr>
            <a:xfrm>
              <a:off x="3620573" y="5907328"/>
              <a:ext cx="708657" cy="435000"/>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6-7</a:t>
              </a:r>
              <a:r>
                <a:rPr lang="en-US" b="1" dirty="0" smtClean="0">
                  <a:solidFill>
                    <a:srgbClr val="FF0000"/>
                  </a:solidFill>
                </a:rPr>
                <a:t> </a:t>
              </a:r>
              <a:endParaRPr lang="en-US" b="1" dirty="0">
                <a:solidFill>
                  <a:srgbClr val="FF0000"/>
                </a:solidFill>
              </a:endParaRPr>
            </a:p>
          </p:txBody>
        </p:sp>
        <p:cxnSp>
          <p:nvCxnSpPr>
            <p:cNvPr id="38" name="Straight Arrow Connector 37"/>
            <p:cNvCxnSpPr/>
            <p:nvPr/>
          </p:nvCxnSpPr>
          <p:spPr>
            <a:xfrm>
              <a:off x="3584863" y="1524329"/>
              <a:ext cx="0" cy="5299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2957980" y="979629"/>
              <a:ext cx="2136611"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1-0</a:t>
              </a:r>
              <a:r>
                <a:rPr lang="en-US" b="1" dirty="0" smtClean="0">
                  <a:solidFill>
                    <a:srgbClr val="FF0000"/>
                  </a:solidFill>
                </a:rPr>
                <a:t> = Evaporation (E)</a:t>
              </a:r>
              <a:endParaRPr lang="en-US" b="1" dirty="0">
                <a:solidFill>
                  <a:srgbClr val="FF0000"/>
                </a:solidFill>
              </a:endParaRPr>
            </a:p>
          </p:txBody>
        </p:sp>
        <p:cxnSp>
          <p:nvCxnSpPr>
            <p:cNvPr id="40" name="Straight Arrow Connector 39"/>
            <p:cNvCxnSpPr/>
            <p:nvPr/>
          </p:nvCxnSpPr>
          <p:spPr>
            <a:xfrm>
              <a:off x="4828918" y="2168659"/>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4773515" y="2960770"/>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773515" y="3649089"/>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741055" y="4356086"/>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789792" y="5074075"/>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789792" y="5892804"/>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461742" y="1972571"/>
              <a:ext cx="516711" cy="435000"/>
            </a:xfrm>
            <a:prstGeom prst="rect">
              <a:avLst/>
            </a:prstGeom>
            <a:noFill/>
          </p:spPr>
          <p:txBody>
            <a:bodyPr wrap="none" rtlCol="0">
              <a:spAutoFit/>
            </a:bodyPr>
            <a:lstStyle/>
            <a:p>
              <a:r>
                <a:rPr lang="en-US" dirty="0" smtClean="0">
                  <a:solidFill>
                    <a:schemeClr val="accent3">
                      <a:lumMod val="50000"/>
                    </a:schemeClr>
                  </a:solidFill>
                </a:rPr>
                <a:t>T</a:t>
              </a:r>
              <a:r>
                <a:rPr lang="en-US" baseline="-25000" dirty="0" smtClean="0">
                  <a:solidFill>
                    <a:schemeClr val="accent3">
                      <a:lumMod val="50000"/>
                    </a:schemeClr>
                  </a:solidFill>
                </a:rPr>
                <a:t>1</a:t>
              </a:r>
              <a:endParaRPr lang="en-US" dirty="0">
                <a:solidFill>
                  <a:schemeClr val="accent3">
                    <a:lumMod val="50000"/>
                  </a:schemeClr>
                </a:solidFill>
              </a:endParaRPr>
            </a:p>
          </p:txBody>
        </p:sp>
        <p:sp>
          <p:nvSpPr>
            <p:cNvPr id="47" name="TextBox 46"/>
            <p:cNvSpPr txBox="1"/>
            <p:nvPr/>
          </p:nvSpPr>
          <p:spPr>
            <a:xfrm>
              <a:off x="5406340" y="2776104"/>
              <a:ext cx="375424" cy="369332"/>
            </a:xfrm>
            <a:prstGeom prst="rect">
              <a:avLst/>
            </a:prstGeom>
            <a:noFill/>
          </p:spPr>
          <p:txBody>
            <a:bodyPr wrap="none" rtlCol="0">
              <a:spAutoFit/>
            </a:bodyPr>
            <a:lstStyle/>
            <a:p>
              <a:r>
                <a:rPr lang="en-US" dirty="0" smtClean="0">
                  <a:solidFill>
                    <a:schemeClr val="accent3">
                      <a:lumMod val="50000"/>
                    </a:schemeClr>
                  </a:solidFill>
                </a:rPr>
                <a:t>T</a:t>
              </a:r>
              <a:r>
                <a:rPr lang="en-US" baseline="-25000" dirty="0">
                  <a:solidFill>
                    <a:schemeClr val="accent3">
                      <a:lumMod val="50000"/>
                    </a:schemeClr>
                  </a:solidFill>
                </a:rPr>
                <a:t>2</a:t>
              </a:r>
              <a:endParaRPr lang="en-US" dirty="0">
                <a:solidFill>
                  <a:schemeClr val="accent3">
                    <a:lumMod val="50000"/>
                  </a:schemeClr>
                </a:solidFill>
              </a:endParaRPr>
            </a:p>
          </p:txBody>
        </p:sp>
        <p:sp>
          <p:nvSpPr>
            <p:cNvPr id="48" name="TextBox 47"/>
            <p:cNvSpPr txBox="1"/>
            <p:nvPr/>
          </p:nvSpPr>
          <p:spPr>
            <a:xfrm>
              <a:off x="5399713" y="3433310"/>
              <a:ext cx="375424" cy="369332"/>
            </a:xfrm>
            <a:prstGeom prst="rect">
              <a:avLst/>
            </a:prstGeom>
            <a:noFill/>
          </p:spPr>
          <p:txBody>
            <a:bodyPr wrap="none" rtlCol="0">
              <a:spAutoFit/>
            </a:bodyPr>
            <a:lstStyle/>
            <a:p>
              <a:r>
                <a:rPr lang="en-US" dirty="0" smtClean="0">
                  <a:solidFill>
                    <a:schemeClr val="accent3">
                      <a:lumMod val="50000"/>
                    </a:schemeClr>
                  </a:solidFill>
                </a:rPr>
                <a:t>T</a:t>
              </a:r>
              <a:r>
                <a:rPr lang="en-US" baseline="-25000" dirty="0">
                  <a:solidFill>
                    <a:schemeClr val="accent3">
                      <a:lumMod val="50000"/>
                    </a:schemeClr>
                  </a:solidFill>
                </a:rPr>
                <a:t>3</a:t>
              </a:r>
              <a:endParaRPr lang="en-US" dirty="0">
                <a:solidFill>
                  <a:schemeClr val="accent3">
                    <a:lumMod val="50000"/>
                  </a:schemeClr>
                </a:solidFill>
              </a:endParaRPr>
            </a:p>
          </p:txBody>
        </p:sp>
        <p:sp>
          <p:nvSpPr>
            <p:cNvPr id="49" name="TextBox 48"/>
            <p:cNvSpPr txBox="1"/>
            <p:nvPr/>
          </p:nvSpPr>
          <p:spPr>
            <a:xfrm>
              <a:off x="5383115" y="4171420"/>
              <a:ext cx="375424" cy="369332"/>
            </a:xfrm>
            <a:prstGeom prst="rect">
              <a:avLst/>
            </a:prstGeom>
            <a:noFill/>
          </p:spPr>
          <p:txBody>
            <a:bodyPr wrap="none" rtlCol="0">
              <a:spAutoFit/>
            </a:bodyPr>
            <a:lstStyle/>
            <a:p>
              <a:r>
                <a:rPr lang="en-US" dirty="0" smtClean="0">
                  <a:solidFill>
                    <a:schemeClr val="accent3">
                      <a:lumMod val="50000"/>
                    </a:schemeClr>
                  </a:solidFill>
                </a:rPr>
                <a:t>T</a:t>
              </a:r>
              <a:r>
                <a:rPr lang="en-US" baseline="-25000" dirty="0">
                  <a:solidFill>
                    <a:schemeClr val="accent3">
                      <a:lumMod val="50000"/>
                    </a:schemeClr>
                  </a:solidFill>
                </a:rPr>
                <a:t>4</a:t>
              </a:r>
              <a:endParaRPr lang="en-US" dirty="0">
                <a:solidFill>
                  <a:schemeClr val="accent3">
                    <a:lumMod val="50000"/>
                  </a:schemeClr>
                </a:solidFill>
              </a:endParaRPr>
            </a:p>
          </p:txBody>
        </p:sp>
        <p:sp>
          <p:nvSpPr>
            <p:cNvPr id="50" name="TextBox 49"/>
            <p:cNvSpPr txBox="1"/>
            <p:nvPr/>
          </p:nvSpPr>
          <p:spPr>
            <a:xfrm>
              <a:off x="5432453" y="4831867"/>
              <a:ext cx="375424" cy="369332"/>
            </a:xfrm>
            <a:prstGeom prst="rect">
              <a:avLst/>
            </a:prstGeom>
            <a:noFill/>
          </p:spPr>
          <p:txBody>
            <a:bodyPr wrap="none" rtlCol="0">
              <a:spAutoFit/>
            </a:bodyPr>
            <a:lstStyle/>
            <a:p>
              <a:r>
                <a:rPr lang="en-US" dirty="0" smtClean="0">
                  <a:solidFill>
                    <a:schemeClr val="accent3">
                      <a:lumMod val="50000"/>
                    </a:schemeClr>
                  </a:solidFill>
                </a:rPr>
                <a:t>T</a:t>
              </a:r>
              <a:r>
                <a:rPr lang="en-US" baseline="-25000" dirty="0">
                  <a:solidFill>
                    <a:schemeClr val="accent3">
                      <a:lumMod val="50000"/>
                    </a:schemeClr>
                  </a:solidFill>
                </a:rPr>
                <a:t>5</a:t>
              </a:r>
              <a:endParaRPr lang="en-US" dirty="0">
                <a:solidFill>
                  <a:schemeClr val="accent3">
                    <a:lumMod val="50000"/>
                  </a:schemeClr>
                </a:solidFill>
              </a:endParaRPr>
            </a:p>
          </p:txBody>
        </p:sp>
        <p:sp>
          <p:nvSpPr>
            <p:cNvPr id="51" name="TextBox 50"/>
            <p:cNvSpPr txBox="1"/>
            <p:nvPr/>
          </p:nvSpPr>
          <p:spPr>
            <a:xfrm>
              <a:off x="5433085" y="5660286"/>
              <a:ext cx="375424" cy="369332"/>
            </a:xfrm>
            <a:prstGeom prst="rect">
              <a:avLst/>
            </a:prstGeom>
            <a:noFill/>
          </p:spPr>
          <p:txBody>
            <a:bodyPr wrap="none" rtlCol="0">
              <a:spAutoFit/>
            </a:bodyPr>
            <a:lstStyle/>
            <a:p>
              <a:r>
                <a:rPr lang="en-US" dirty="0" smtClean="0">
                  <a:solidFill>
                    <a:schemeClr val="accent3">
                      <a:lumMod val="50000"/>
                    </a:schemeClr>
                  </a:solidFill>
                </a:rPr>
                <a:t>T</a:t>
              </a:r>
              <a:r>
                <a:rPr lang="en-US" baseline="-25000" dirty="0">
                  <a:solidFill>
                    <a:schemeClr val="accent3">
                      <a:lumMod val="50000"/>
                    </a:schemeClr>
                  </a:solidFill>
                </a:rPr>
                <a:t>6</a:t>
              </a:r>
              <a:endParaRPr lang="en-US" dirty="0">
                <a:solidFill>
                  <a:schemeClr val="accent3">
                    <a:lumMod val="50000"/>
                  </a:schemeClr>
                </a:solidFill>
              </a:endParaRPr>
            </a:p>
          </p:txBody>
        </p:sp>
      </p:grpSp>
      <p:graphicFrame>
        <p:nvGraphicFramePr>
          <p:cNvPr id="53" name="Object 52"/>
          <p:cNvGraphicFramePr>
            <a:graphicFrameLocks noChangeAspect="1"/>
          </p:cNvGraphicFramePr>
          <p:nvPr>
            <p:extLst>
              <p:ext uri="{D42A27DB-BD31-4B8C-83A1-F6EECF244321}">
                <p14:modId xmlns:p14="http://schemas.microsoft.com/office/powerpoint/2010/main" val="1912407932"/>
              </p:ext>
            </p:extLst>
          </p:nvPr>
        </p:nvGraphicFramePr>
        <p:xfrm>
          <a:off x="5257800" y="1199337"/>
          <a:ext cx="2921000" cy="685441"/>
        </p:xfrm>
        <a:graphic>
          <a:graphicData uri="http://schemas.openxmlformats.org/presentationml/2006/ole">
            <mc:AlternateContent xmlns:mc="http://schemas.openxmlformats.org/markup-compatibility/2006">
              <mc:Choice xmlns:v="urn:schemas-microsoft-com:vml" Requires="v">
                <p:oleObj spid="_x0000_s22047" name="Equation" r:id="rId3" imgW="1676160" imgH="393480" progId="Equation.3">
                  <p:embed/>
                </p:oleObj>
              </mc:Choice>
              <mc:Fallback>
                <p:oleObj name="Equation" r:id="rId3" imgW="1676160" imgH="393480" progId="Equation.3">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1199337"/>
                        <a:ext cx="2921000" cy="685441"/>
                      </a:xfrm>
                      <a:prstGeom prst="rect">
                        <a:avLst/>
                      </a:prstGeom>
                      <a:noFill/>
                      <a:ln>
                        <a:noFill/>
                      </a:ln>
                    </p:spPr>
                  </p:pic>
                </p:oleObj>
              </mc:Fallback>
            </mc:AlternateContent>
          </a:graphicData>
        </a:graphic>
      </p:graphicFrame>
      <p:graphicFrame>
        <p:nvGraphicFramePr>
          <p:cNvPr id="54" name="Object 53"/>
          <p:cNvGraphicFramePr>
            <a:graphicFrameLocks noChangeAspect="1"/>
          </p:cNvGraphicFramePr>
          <p:nvPr>
            <p:extLst>
              <p:ext uri="{D42A27DB-BD31-4B8C-83A1-F6EECF244321}">
                <p14:modId xmlns:p14="http://schemas.microsoft.com/office/powerpoint/2010/main" val="1037520083"/>
              </p:ext>
            </p:extLst>
          </p:nvPr>
        </p:nvGraphicFramePr>
        <p:xfrm>
          <a:off x="5257800" y="2025340"/>
          <a:ext cx="2377284" cy="694993"/>
        </p:xfrm>
        <a:graphic>
          <a:graphicData uri="http://schemas.openxmlformats.org/presentationml/2006/ole">
            <mc:AlternateContent xmlns:mc="http://schemas.openxmlformats.org/markup-compatibility/2006">
              <mc:Choice xmlns:v="urn:schemas-microsoft-com:vml" Requires="v">
                <p:oleObj spid="_x0000_s22048" name="Equation" r:id="rId5" imgW="1346040" imgH="393480" progId="Equation.3">
                  <p:embed/>
                </p:oleObj>
              </mc:Choice>
              <mc:Fallback>
                <p:oleObj name="Equation" r:id="rId5" imgW="1346040" imgH="393480" progId="Equation.3">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57800" y="2025340"/>
                        <a:ext cx="2377284" cy="694993"/>
                      </a:xfrm>
                      <a:prstGeom prst="rect">
                        <a:avLst/>
                      </a:prstGeom>
                      <a:noFill/>
                      <a:ln>
                        <a:noFill/>
                      </a:ln>
                    </p:spPr>
                  </p:pic>
                </p:oleObj>
              </mc:Fallback>
            </mc:AlternateContent>
          </a:graphicData>
        </a:graphic>
      </p:graphicFrame>
      <p:graphicFrame>
        <p:nvGraphicFramePr>
          <p:cNvPr id="55" name="Object 54"/>
          <p:cNvGraphicFramePr>
            <a:graphicFrameLocks noChangeAspect="1"/>
          </p:cNvGraphicFramePr>
          <p:nvPr>
            <p:extLst>
              <p:ext uri="{D42A27DB-BD31-4B8C-83A1-F6EECF244321}">
                <p14:modId xmlns:p14="http://schemas.microsoft.com/office/powerpoint/2010/main" val="1062439165"/>
              </p:ext>
            </p:extLst>
          </p:nvPr>
        </p:nvGraphicFramePr>
        <p:xfrm>
          <a:off x="5257800" y="2815156"/>
          <a:ext cx="2378075" cy="695325"/>
        </p:xfrm>
        <a:graphic>
          <a:graphicData uri="http://schemas.openxmlformats.org/presentationml/2006/ole">
            <mc:AlternateContent xmlns:mc="http://schemas.openxmlformats.org/markup-compatibility/2006">
              <mc:Choice xmlns:v="urn:schemas-microsoft-com:vml" Requires="v">
                <p:oleObj spid="_x0000_s22049" name="Equation" r:id="rId7" imgW="1346040" imgH="393480" progId="Equation.3">
                  <p:embed/>
                </p:oleObj>
              </mc:Choice>
              <mc:Fallback>
                <p:oleObj name="Equation" r:id="rId7" imgW="1346040" imgH="393480" progId="Equation.3">
                  <p:embed/>
                  <p:pic>
                    <p:nvPicPr>
                      <p:cNvPr id="0" name="Object 53"/>
                      <p:cNvPicPr>
                        <a:picLocks noChangeAspect="1" noChangeArrowheads="1"/>
                      </p:cNvPicPr>
                      <p:nvPr/>
                    </p:nvPicPr>
                    <p:blipFill>
                      <a:blip r:embed="rId8"/>
                      <a:srcRect/>
                      <a:stretch>
                        <a:fillRect/>
                      </a:stretch>
                    </p:blipFill>
                    <p:spPr bwMode="auto">
                      <a:xfrm>
                        <a:off x="5257800" y="2815156"/>
                        <a:ext cx="23780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 name="Object 55"/>
          <p:cNvGraphicFramePr>
            <a:graphicFrameLocks noChangeAspect="1"/>
          </p:cNvGraphicFramePr>
          <p:nvPr>
            <p:extLst>
              <p:ext uri="{D42A27DB-BD31-4B8C-83A1-F6EECF244321}">
                <p14:modId xmlns:p14="http://schemas.microsoft.com/office/powerpoint/2010/main" val="3264620072"/>
              </p:ext>
            </p:extLst>
          </p:nvPr>
        </p:nvGraphicFramePr>
        <p:xfrm>
          <a:off x="5246688" y="3629025"/>
          <a:ext cx="2400300" cy="695325"/>
        </p:xfrm>
        <a:graphic>
          <a:graphicData uri="http://schemas.openxmlformats.org/presentationml/2006/ole">
            <mc:AlternateContent xmlns:mc="http://schemas.openxmlformats.org/markup-compatibility/2006">
              <mc:Choice xmlns:v="urn:schemas-microsoft-com:vml" Requires="v">
                <p:oleObj spid="_x0000_s22050" name="Equation" r:id="rId9" imgW="1358640" imgH="393480" progId="Equation.3">
                  <p:embed/>
                </p:oleObj>
              </mc:Choice>
              <mc:Fallback>
                <p:oleObj name="Equation" r:id="rId9" imgW="1358640" imgH="393480" progId="Equation.3">
                  <p:embed/>
                  <p:pic>
                    <p:nvPicPr>
                      <p:cNvPr id="0" name="Object 53"/>
                      <p:cNvPicPr>
                        <a:picLocks noChangeAspect="1" noChangeArrowheads="1"/>
                      </p:cNvPicPr>
                      <p:nvPr/>
                    </p:nvPicPr>
                    <p:blipFill>
                      <a:blip r:embed="rId10"/>
                      <a:srcRect/>
                      <a:stretch>
                        <a:fillRect/>
                      </a:stretch>
                    </p:blipFill>
                    <p:spPr bwMode="auto">
                      <a:xfrm>
                        <a:off x="5246688" y="3629025"/>
                        <a:ext cx="24003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 name="Object 56"/>
          <p:cNvGraphicFramePr>
            <a:graphicFrameLocks noChangeAspect="1"/>
          </p:cNvGraphicFramePr>
          <p:nvPr>
            <p:extLst>
              <p:ext uri="{D42A27DB-BD31-4B8C-83A1-F6EECF244321}">
                <p14:modId xmlns:p14="http://schemas.microsoft.com/office/powerpoint/2010/main" val="2161394534"/>
              </p:ext>
            </p:extLst>
          </p:nvPr>
        </p:nvGraphicFramePr>
        <p:xfrm>
          <a:off x="5257800" y="4551260"/>
          <a:ext cx="2378075" cy="695325"/>
        </p:xfrm>
        <a:graphic>
          <a:graphicData uri="http://schemas.openxmlformats.org/presentationml/2006/ole">
            <mc:AlternateContent xmlns:mc="http://schemas.openxmlformats.org/markup-compatibility/2006">
              <mc:Choice xmlns:v="urn:schemas-microsoft-com:vml" Requires="v">
                <p:oleObj spid="_x0000_s22051" name="Equation" r:id="rId11" imgW="1346040" imgH="393480" progId="Equation.3">
                  <p:embed/>
                </p:oleObj>
              </mc:Choice>
              <mc:Fallback>
                <p:oleObj name="Equation" r:id="rId11" imgW="1346040" imgH="393480" progId="Equation.3">
                  <p:embed/>
                  <p:pic>
                    <p:nvPicPr>
                      <p:cNvPr id="0" name="Object 53"/>
                      <p:cNvPicPr>
                        <a:picLocks noChangeAspect="1" noChangeArrowheads="1"/>
                      </p:cNvPicPr>
                      <p:nvPr/>
                    </p:nvPicPr>
                    <p:blipFill>
                      <a:blip r:embed="rId12"/>
                      <a:srcRect/>
                      <a:stretch>
                        <a:fillRect/>
                      </a:stretch>
                    </p:blipFill>
                    <p:spPr bwMode="auto">
                      <a:xfrm>
                        <a:off x="5257800" y="4551260"/>
                        <a:ext cx="2378075"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 name="Object 57"/>
          <p:cNvGraphicFramePr>
            <a:graphicFrameLocks noChangeAspect="1"/>
          </p:cNvGraphicFramePr>
          <p:nvPr>
            <p:extLst>
              <p:ext uri="{D42A27DB-BD31-4B8C-83A1-F6EECF244321}">
                <p14:modId xmlns:p14="http://schemas.microsoft.com/office/powerpoint/2010/main" val="1308839755"/>
              </p:ext>
            </p:extLst>
          </p:nvPr>
        </p:nvGraphicFramePr>
        <p:xfrm>
          <a:off x="5246688" y="5478463"/>
          <a:ext cx="2400300" cy="695325"/>
        </p:xfrm>
        <a:graphic>
          <a:graphicData uri="http://schemas.openxmlformats.org/presentationml/2006/ole">
            <mc:AlternateContent xmlns:mc="http://schemas.openxmlformats.org/markup-compatibility/2006">
              <mc:Choice xmlns:v="urn:schemas-microsoft-com:vml" Requires="v">
                <p:oleObj spid="_x0000_s22052" name="Equation" r:id="rId13" imgW="1358640" imgH="393480" progId="Equation.3">
                  <p:embed/>
                </p:oleObj>
              </mc:Choice>
              <mc:Fallback>
                <p:oleObj name="Equation" r:id="rId13" imgW="1358640" imgH="393480" progId="Equation.3">
                  <p:embed/>
                  <p:pic>
                    <p:nvPicPr>
                      <p:cNvPr id="0" name="Object 53"/>
                      <p:cNvPicPr>
                        <a:picLocks noChangeAspect="1" noChangeArrowheads="1"/>
                      </p:cNvPicPr>
                      <p:nvPr/>
                    </p:nvPicPr>
                    <p:blipFill>
                      <a:blip r:embed="rId14"/>
                      <a:srcRect/>
                      <a:stretch>
                        <a:fillRect/>
                      </a:stretch>
                    </p:blipFill>
                    <p:spPr bwMode="auto">
                      <a:xfrm>
                        <a:off x="5246688" y="5478463"/>
                        <a:ext cx="2400300" cy="695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 name="TextBox 58"/>
          <p:cNvSpPr txBox="1"/>
          <p:nvPr/>
        </p:nvSpPr>
        <p:spPr>
          <a:xfrm>
            <a:off x="1047159" y="239900"/>
            <a:ext cx="7517186" cy="584775"/>
          </a:xfrm>
          <a:prstGeom prst="rect">
            <a:avLst/>
          </a:prstGeom>
          <a:noFill/>
        </p:spPr>
        <p:txBody>
          <a:bodyPr wrap="none" rtlCol="0">
            <a:spAutoFit/>
          </a:bodyPr>
          <a:lstStyle/>
          <a:p>
            <a:r>
              <a:rPr lang="en-US" sz="3200" b="1" dirty="0" smtClean="0"/>
              <a:t>System of Equations Governing Water Flow</a:t>
            </a:r>
            <a:endParaRPr lang="en-US" sz="3200" b="1" dirty="0"/>
          </a:p>
        </p:txBody>
      </p:sp>
    </p:spTree>
    <p:extLst>
      <p:ext uri="{BB962C8B-B14F-4D97-AF65-F5344CB8AC3E}">
        <p14:creationId xmlns:p14="http://schemas.microsoft.com/office/powerpoint/2010/main" val="10660953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00400" y="533400"/>
            <a:ext cx="2571538" cy="584775"/>
          </a:xfrm>
          <a:prstGeom prst="rect">
            <a:avLst/>
          </a:prstGeom>
          <a:noFill/>
        </p:spPr>
        <p:txBody>
          <a:bodyPr wrap="none" rtlCol="0">
            <a:spAutoFit/>
          </a:bodyPr>
          <a:lstStyle/>
          <a:p>
            <a:r>
              <a:rPr lang="en-US" sz="3200" b="1" dirty="0" smtClean="0"/>
              <a:t>Euler Solution</a:t>
            </a:r>
          </a:p>
        </p:txBody>
      </p:sp>
      <mc:AlternateContent xmlns:mc="http://schemas.openxmlformats.org/markup-compatibility/2006" xmlns:a14="http://schemas.microsoft.com/office/drawing/2010/main">
        <mc:Choice Requires="a14">
          <p:sp>
            <p:nvSpPr>
              <p:cNvPr id="5" name="TextBox 4"/>
              <p:cNvSpPr txBox="1"/>
              <p:nvPr/>
            </p:nvSpPr>
            <p:spPr>
              <a:xfrm>
                <a:off x="655320" y="1408162"/>
                <a:ext cx="6578276" cy="47820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𝑉</m:t>
                          </m:r>
                        </m:e>
                        <m:sub>
                          <m:r>
                            <a:rPr lang="en-US" sz="2400" b="0" i="1" smtClean="0">
                              <a:latin typeface="Cambria Math"/>
                            </a:rPr>
                            <m:t>1</m:t>
                          </m:r>
                        </m:sub>
                        <m:sup>
                          <m:r>
                            <a:rPr lang="en-US" sz="2400" b="0" i="1" smtClean="0">
                              <a:latin typeface="Cambria Math"/>
                            </a:rPr>
                            <m:t>𝑡</m:t>
                          </m:r>
                          <m:r>
                            <a:rPr lang="en-US" sz="2400" b="0" i="1" smtClean="0">
                              <a:latin typeface="Cambria Math"/>
                            </a:rPr>
                            <m:t>+</m:t>
                          </m:r>
                          <m:r>
                            <a:rPr lang="en-US" sz="2400" b="0" i="1" smtClean="0">
                              <a:latin typeface="Cambria Math"/>
                            </a:rPr>
                            <m:t>𝑑𝑡</m:t>
                          </m:r>
                        </m:sup>
                      </m:sSubSup>
                      <m:r>
                        <a:rPr lang="en-US" sz="2400" b="0" i="1" smtClean="0">
                          <a:latin typeface="Cambria Math"/>
                        </a:rPr>
                        <m:t>= </m:t>
                      </m:r>
                      <m:sSubSup>
                        <m:sSubSupPr>
                          <m:ctrlPr>
                            <a:rPr lang="en-US" sz="2400" b="0" i="1" smtClean="0">
                              <a:latin typeface="Cambria Math"/>
                            </a:rPr>
                          </m:ctrlPr>
                        </m:sSubSupPr>
                        <m:e>
                          <m:r>
                            <a:rPr lang="en-US" sz="2400" b="0" i="1" smtClean="0">
                              <a:latin typeface="Cambria Math"/>
                            </a:rPr>
                            <m:t>𝑉</m:t>
                          </m:r>
                        </m:e>
                        <m:sub>
                          <m:r>
                            <a:rPr lang="en-US" sz="2400" b="0" i="1" smtClean="0">
                              <a:latin typeface="Cambria Math"/>
                            </a:rPr>
                            <m:t>1</m:t>
                          </m:r>
                        </m:sub>
                        <m:sup>
                          <m:r>
                            <a:rPr lang="en-US" sz="2400" b="0" i="1" smtClean="0">
                              <a:latin typeface="Cambria Math"/>
                            </a:rPr>
                            <m:t>𝑡</m:t>
                          </m:r>
                        </m:sup>
                      </m:sSubSup>
                      <m:r>
                        <a:rPr lang="en-US" sz="2400" b="0" i="1" smtClean="0">
                          <a:latin typeface="Cambria Math"/>
                        </a:rPr>
                        <m:t>+ </m:t>
                      </m:r>
                      <m:d>
                        <m:dPr>
                          <m:begChr m:val="["/>
                          <m:endChr m:val="]"/>
                          <m:ctrlPr>
                            <a:rPr lang="en-US" sz="2400" b="0" i="1" smtClean="0">
                              <a:latin typeface="Cambria Math"/>
                            </a:rPr>
                          </m:ctrlPr>
                        </m:dPr>
                        <m:e>
                          <m:sSub>
                            <m:sSubPr>
                              <m:ctrlPr>
                                <a:rPr lang="en-US" sz="2400" b="0" i="1" smtClean="0">
                                  <a:latin typeface="Cambria Math"/>
                                </a:rPr>
                              </m:ctrlPr>
                            </m:sSubPr>
                            <m:e>
                              <m:r>
                                <a:rPr lang="en-US" sz="2400" b="0" i="1" smtClean="0">
                                  <a:latin typeface="Cambria Math"/>
                                </a:rPr>
                                <m:t> </m:t>
                              </m:r>
                              <m:sSubSup>
                                <m:sSubSupPr>
                                  <m:ctrlPr>
                                    <a:rPr lang="en-US" sz="2400" b="0" i="1" smtClean="0">
                                      <a:latin typeface="Cambria Math"/>
                                    </a:rPr>
                                  </m:ctrlPr>
                                </m:sSubSupPr>
                                <m:e>
                                  <m:r>
                                    <a:rPr lang="en-US" sz="2400" b="0" i="1" smtClean="0">
                                      <a:latin typeface="Cambria Math"/>
                                    </a:rPr>
                                    <m:t>𝑓</m:t>
                                  </m:r>
                                </m:e>
                                <m:sub>
                                  <m:r>
                                    <a:rPr lang="en-US" sz="2400" b="0" i="1" smtClean="0">
                                      <a:latin typeface="Cambria Math"/>
                                    </a:rPr>
                                    <m:t>0−1</m:t>
                                  </m:r>
                                </m:sub>
                                <m:sup>
                                  <m:r>
                                    <a:rPr lang="en-US" sz="2400" b="0" i="1" smtClean="0">
                                      <a:latin typeface="Cambria Math"/>
                                    </a:rPr>
                                    <m:t>𝑡</m:t>
                                  </m:r>
                                </m:sup>
                              </m:sSubSup>
                              <m:r>
                                <a:rPr lang="en-US" sz="2400" b="0" i="1" smtClean="0">
                                  <a:latin typeface="Cambria Math"/>
                                </a:rPr>
                                <m:t> − </m:t>
                              </m:r>
                              <m:sSubSup>
                                <m:sSubSupPr>
                                  <m:ctrlPr>
                                    <a:rPr lang="en-US" sz="2400" b="0" i="1" smtClean="0">
                                      <a:latin typeface="Cambria Math"/>
                                    </a:rPr>
                                  </m:ctrlPr>
                                </m:sSubSupPr>
                                <m:e>
                                  <m:r>
                                    <a:rPr lang="en-US" sz="2400" b="0" i="1" smtClean="0">
                                      <a:latin typeface="Cambria Math"/>
                                    </a:rPr>
                                    <m:t>𝑓</m:t>
                                  </m:r>
                                </m:e>
                                <m:sub>
                                  <m:r>
                                    <a:rPr lang="en-US" sz="2400" b="0" i="1" smtClean="0">
                                      <a:latin typeface="Cambria Math"/>
                                    </a:rPr>
                                    <m:t>1−0</m:t>
                                  </m:r>
                                </m:sub>
                                <m:sup>
                                  <m:r>
                                    <a:rPr lang="en-US" sz="2400" b="0" i="1" smtClean="0">
                                      <a:latin typeface="Cambria Math"/>
                                    </a:rPr>
                                    <m:t>𝑡</m:t>
                                  </m:r>
                                </m:sup>
                              </m:sSubSup>
                              <m:r>
                                <a:rPr lang="en-US" sz="2400" b="0" i="1" smtClean="0">
                                  <a:latin typeface="Cambria Math"/>
                                </a:rPr>
                                <m:t> −</m:t>
                              </m:r>
                              <m:sSubSup>
                                <m:sSubSupPr>
                                  <m:ctrlPr>
                                    <a:rPr lang="en-US" sz="2400" b="0" i="1" smtClean="0">
                                      <a:latin typeface="Cambria Math"/>
                                    </a:rPr>
                                  </m:ctrlPr>
                                </m:sSubSupPr>
                                <m:e>
                                  <m:r>
                                    <a:rPr lang="en-US" sz="2400" b="0" i="1" smtClean="0">
                                      <a:latin typeface="Cambria Math"/>
                                    </a:rPr>
                                    <m:t>𝑓</m:t>
                                  </m:r>
                                </m:e>
                                <m:sub>
                                  <m:r>
                                    <a:rPr lang="en-US" sz="2400" b="0" i="1" smtClean="0">
                                      <a:latin typeface="Cambria Math"/>
                                    </a:rPr>
                                    <m:t>1−2</m:t>
                                  </m:r>
                                </m:sub>
                                <m:sup>
                                  <m:r>
                                    <a:rPr lang="en-US" sz="2400" b="0" i="1" smtClean="0">
                                      <a:latin typeface="Cambria Math"/>
                                    </a:rPr>
                                    <m:t>𝑡</m:t>
                                  </m:r>
                                </m:sup>
                              </m:sSubSup>
                              <m:r>
                                <a:rPr lang="en-US" sz="2400" b="0" i="1" smtClean="0">
                                  <a:latin typeface="Cambria Math"/>
                                </a:rPr>
                                <m:t> − </m:t>
                              </m:r>
                              <m:sSubSup>
                                <m:sSubSupPr>
                                  <m:ctrlPr>
                                    <a:rPr lang="en-US" sz="2400" b="0" i="1" smtClean="0">
                                      <a:latin typeface="Cambria Math"/>
                                    </a:rPr>
                                  </m:ctrlPr>
                                </m:sSubSupPr>
                                <m:e>
                                  <m:r>
                                    <a:rPr lang="en-US" sz="2400" b="0" i="1" smtClean="0">
                                      <a:latin typeface="Cambria Math"/>
                                    </a:rPr>
                                    <m:t>𝑇</m:t>
                                  </m:r>
                                </m:e>
                                <m:sub>
                                  <m:r>
                                    <a:rPr lang="en-US" sz="2400" b="0" i="1" smtClean="0">
                                      <a:latin typeface="Cambria Math"/>
                                    </a:rPr>
                                    <m:t>1</m:t>
                                  </m:r>
                                </m:sub>
                                <m:sup>
                                  <m:r>
                                    <a:rPr lang="en-US" sz="2400" b="0" i="1" smtClean="0">
                                      <a:latin typeface="Cambria Math"/>
                                    </a:rPr>
                                    <m:t>𝑡</m:t>
                                  </m:r>
                                </m:sup>
                              </m:sSubSup>
                              <m:r>
                                <a:rPr lang="en-US" sz="2400" b="0" i="1" smtClean="0">
                                  <a:latin typeface="Cambria Math"/>
                                </a:rPr>
                                <m:t> </m:t>
                              </m:r>
                            </m:e>
                            <m:sub/>
                          </m:sSub>
                        </m:e>
                      </m:d>
                      <m:r>
                        <a:rPr lang="en-US" sz="2400" b="0" i="1" smtClean="0">
                          <a:latin typeface="Cambria Math"/>
                        </a:rPr>
                        <m:t> </m:t>
                      </m:r>
                      <m:r>
                        <a:rPr lang="en-US" sz="2400" b="0" i="1" smtClean="0">
                          <a:latin typeface="Cambria Math"/>
                        </a:rPr>
                        <m:t>𝑑𝑡</m:t>
                      </m:r>
                    </m:oMath>
                  </m:oMathPara>
                </a14:m>
                <a:endParaRPr lang="en-US" sz="2400" dirty="0"/>
              </a:p>
            </p:txBody>
          </p:sp>
        </mc:Choice>
        <mc:Fallback xmlns="">
          <p:sp>
            <p:nvSpPr>
              <p:cNvPr id="5" name="TextBox 4"/>
              <p:cNvSpPr txBox="1">
                <a:spLocks noRot="1" noChangeAspect="1" noMove="1" noResize="1" noEditPoints="1" noAdjustHandles="1" noChangeArrowheads="1" noChangeShapeType="1" noTextEdit="1"/>
              </p:cNvSpPr>
              <p:nvPr/>
            </p:nvSpPr>
            <p:spPr>
              <a:xfrm>
                <a:off x="655320" y="1408162"/>
                <a:ext cx="6578276" cy="478208"/>
              </a:xfrm>
              <a:prstGeom prst="rect">
                <a:avLst/>
              </a:prstGeom>
              <a:blipFill rotWithShape="1">
                <a:blip r:embed="rId2"/>
                <a:stretch>
                  <a:fillRect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609600" y="2057400"/>
                <a:ext cx="5594224" cy="4781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𝑉</m:t>
                          </m:r>
                        </m:e>
                        <m:sub>
                          <m:r>
                            <a:rPr lang="en-US" sz="2400" b="0" i="1" smtClean="0">
                              <a:latin typeface="Cambria Math"/>
                            </a:rPr>
                            <m:t>2</m:t>
                          </m:r>
                        </m:sub>
                        <m:sup>
                          <m:r>
                            <a:rPr lang="en-US" sz="2400" b="0" i="1" smtClean="0">
                              <a:latin typeface="Cambria Math"/>
                            </a:rPr>
                            <m:t>𝑡</m:t>
                          </m:r>
                          <m:r>
                            <a:rPr lang="en-US" sz="2400" b="0" i="1" smtClean="0">
                              <a:latin typeface="Cambria Math"/>
                            </a:rPr>
                            <m:t>+</m:t>
                          </m:r>
                          <m:r>
                            <a:rPr lang="en-US" sz="2400" b="0" i="1" smtClean="0">
                              <a:latin typeface="Cambria Math"/>
                            </a:rPr>
                            <m:t>𝑑𝑡</m:t>
                          </m:r>
                        </m:sup>
                      </m:sSubSup>
                      <m:r>
                        <a:rPr lang="en-US" sz="2400" b="0" i="1" smtClean="0">
                          <a:latin typeface="Cambria Math"/>
                        </a:rPr>
                        <m:t>= </m:t>
                      </m:r>
                      <m:sSubSup>
                        <m:sSubSupPr>
                          <m:ctrlPr>
                            <a:rPr lang="en-US" sz="2400" b="0" i="1" smtClean="0">
                              <a:latin typeface="Cambria Math"/>
                            </a:rPr>
                          </m:ctrlPr>
                        </m:sSubSupPr>
                        <m:e>
                          <m:r>
                            <a:rPr lang="en-US" sz="2400" b="0" i="1" smtClean="0">
                              <a:latin typeface="Cambria Math"/>
                            </a:rPr>
                            <m:t>𝑉</m:t>
                          </m:r>
                        </m:e>
                        <m:sub>
                          <m:r>
                            <a:rPr lang="en-US" sz="2400" b="0" i="1" smtClean="0">
                              <a:latin typeface="Cambria Math"/>
                            </a:rPr>
                            <m:t>2</m:t>
                          </m:r>
                        </m:sub>
                        <m:sup>
                          <m:r>
                            <a:rPr lang="en-US" sz="2400" b="0" i="1" smtClean="0">
                              <a:latin typeface="Cambria Math"/>
                            </a:rPr>
                            <m:t>𝑡</m:t>
                          </m:r>
                        </m:sup>
                      </m:sSubSup>
                      <m:r>
                        <a:rPr lang="en-US" sz="2400" b="0" i="1" smtClean="0">
                          <a:latin typeface="Cambria Math"/>
                        </a:rPr>
                        <m:t>+ </m:t>
                      </m:r>
                      <m:d>
                        <m:dPr>
                          <m:begChr m:val="["/>
                          <m:endChr m:val="]"/>
                          <m:ctrlPr>
                            <a:rPr lang="en-US" sz="2400" b="0" i="1" smtClean="0">
                              <a:latin typeface="Cambria Math"/>
                            </a:rPr>
                          </m:ctrlPr>
                        </m:dPr>
                        <m:e>
                          <m:sSub>
                            <m:sSubPr>
                              <m:ctrlPr>
                                <a:rPr lang="en-US" sz="2400" b="0" i="1" smtClean="0">
                                  <a:latin typeface="Cambria Math"/>
                                </a:rPr>
                              </m:ctrlPr>
                            </m:sSubPr>
                            <m:e>
                              <m:r>
                                <a:rPr lang="en-US" sz="2400" b="0" i="1" smtClean="0">
                                  <a:latin typeface="Cambria Math"/>
                                </a:rPr>
                                <m:t> </m:t>
                              </m:r>
                              <m:sSubSup>
                                <m:sSubSupPr>
                                  <m:ctrlPr>
                                    <a:rPr lang="en-US" sz="2400" b="0" i="1" smtClean="0">
                                      <a:latin typeface="Cambria Math"/>
                                    </a:rPr>
                                  </m:ctrlPr>
                                </m:sSubSupPr>
                                <m:e>
                                  <m:r>
                                    <a:rPr lang="en-US" sz="2400" b="0" i="1" smtClean="0">
                                      <a:latin typeface="Cambria Math"/>
                                    </a:rPr>
                                    <m:t>𝑓</m:t>
                                  </m:r>
                                </m:e>
                                <m:sub>
                                  <m:r>
                                    <a:rPr lang="en-US" sz="2400" b="0" i="1" smtClean="0">
                                      <a:latin typeface="Cambria Math"/>
                                    </a:rPr>
                                    <m:t>1−2</m:t>
                                  </m:r>
                                </m:sub>
                                <m:sup>
                                  <m:r>
                                    <a:rPr lang="en-US" sz="2400" b="0" i="1" smtClean="0">
                                      <a:latin typeface="Cambria Math"/>
                                    </a:rPr>
                                    <m:t>𝑡</m:t>
                                  </m:r>
                                </m:sup>
                              </m:sSubSup>
                              <m:r>
                                <a:rPr lang="en-US" sz="2400" b="0" i="1" smtClean="0">
                                  <a:latin typeface="Cambria Math"/>
                                </a:rPr>
                                <m:t> − </m:t>
                              </m:r>
                              <m:sSubSup>
                                <m:sSubSupPr>
                                  <m:ctrlPr>
                                    <a:rPr lang="en-US" sz="2400" b="0" i="1" smtClean="0">
                                      <a:latin typeface="Cambria Math"/>
                                    </a:rPr>
                                  </m:ctrlPr>
                                </m:sSubSupPr>
                                <m:e>
                                  <m:r>
                                    <a:rPr lang="en-US" sz="2400" b="0" i="1" smtClean="0">
                                      <a:latin typeface="Cambria Math"/>
                                    </a:rPr>
                                    <m:t>𝑓</m:t>
                                  </m:r>
                                </m:e>
                                <m:sub>
                                  <m:r>
                                    <a:rPr lang="en-US" sz="2400" b="0" i="1" smtClean="0">
                                      <a:latin typeface="Cambria Math"/>
                                    </a:rPr>
                                    <m:t>2−3</m:t>
                                  </m:r>
                                </m:sub>
                                <m:sup>
                                  <m:r>
                                    <a:rPr lang="en-US" sz="2400" b="0" i="1" smtClean="0">
                                      <a:latin typeface="Cambria Math"/>
                                    </a:rPr>
                                    <m:t>𝑡</m:t>
                                  </m:r>
                                </m:sup>
                              </m:sSubSup>
                              <m:r>
                                <a:rPr lang="en-US" sz="2400" b="0" i="1" smtClean="0">
                                  <a:latin typeface="Cambria Math"/>
                                </a:rPr>
                                <m:t> −</m:t>
                              </m:r>
                              <m:sSubSup>
                                <m:sSubSupPr>
                                  <m:ctrlPr>
                                    <a:rPr lang="en-US" sz="2400" b="0" i="1" smtClean="0">
                                      <a:latin typeface="Cambria Math"/>
                                    </a:rPr>
                                  </m:ctrlPr>
                                </m:sSubSupPr>
                                <m:e>
                                  <m:r>
                                    <a:rPr lang="en-US" sz="2400" b="0" i="1" smtClean="0">
                                      <a:latin typeface="Cambria Math"/>
                                    </a:rPr>
                                    <m:t>𝑇</m:t>
                                  </m:r>
                                </m:e>
                                <m:sub>
                                  <m:r>
                                    <a:rPr lang="en-US" sz="2400" b="0" i="1" smtClean="0">
                                      <a:latin typeface="Cambria Math"/>
                                    </a:rPr>
                                    <m:t>2</m:t>
                                  </m:r>
                                </m:sub>
                                <m:sup>
                                  <m:r>
                                    <a:rPr lang="en-US" sz="2400" b="0" i="1" smtClean="0">
                                      <a:latin typeface="Cambria Math"/>
                                    </a:rPr>
                                    <m:t>𝑡</m:t>
                                  </m:r>
                                </m:sup>
                              </m:sSubSup>
                              <m:r>
                                <a:rPr lang="en-US" sz="2400" b="0" i="1" smtClean="0">
                                  <a:latin typeface="Cambria Math"/>
                                </a:rPr>
                                <m:t> </m:t>
                              </m:r>
                            </m:e>
                            <m:sub/>
                          </m:sSub>
                        </m:e>
                      </m:d>
                      <m:r>
                        <a:rPr lang="en-US" sz="2400" b="0" i="1" smtClean="0">
                          <a:latin typeface="Cambria Math"/>
                        </a:rPr>
                        <m:t> </m:t>
                      </m:r>
                      <m:r>
                        <a:rPr lang="en-US" sz="2400" b="0" i="1" smtClean="0">
                          <a:latin typeface="Cambria Math"/>
                        </a:rPr>
                        <m:t>𝑑𝑡</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609600" y="2057400"/>
                <a:ext cx="5594224" cy="478144"/>
              </a:xfrm>
              <a:prstGeom prst="rect">
                <a:avLst/>
              </a:prstGeom>
              <a:blipFill rotWithShape="1">
                <a:blip r:embed="rId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12850" y="2819400"/>
                <a:ext cx="5663858" cy="4781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𝑉</m:t>
                          </m:r>
                        </m:e>
                        <m:sub>
                          <m:r>
                            <a:rPr lang="en-US" sz="2400" b="0" i="1" smtClean="0">
                              <a:latin typeface="Cambria Math"/>
                            </a:rPr>
                            <m:t>3</m:t>
                          </m:r>
                        </m:sub>
                        <m:sup>
                          <m:r>
                            <a:rPr lang="en-US" sz="2400" b="0" i="1" smtClean="0">
                              <a:latin typeface="Cambria Math"/>
                            </a:rPr>
                            <m:t>𝑡</m:t>
                          </m:r>
                          <m:r>
                            <a:rPr lang="en-US" sz="2400" b="0" i="1" smtClean="0">
                              <a:latin typeface="Cambria Math"/>
                            </a:rPr>
                            <m:t>+</m:t>
                          </m:r>
                          <m:r>
                            <a:rPr lang="en-US" sz="2400" b="0" i="1" smtClean="0">
                              <a:latin typeface="Cambria Math"/>
                            </a:rPr>
                            <m:t>𝑑𝑡</m:t>
                          </m:r>
                        </m:sup>
                      </m:sSubSup>
                      <m:r>
                        <a:rPr lang="en-US" sz="2400" b="0" i="1" smtClean="0">
                          <a:latin typeface="Cambria Math"/>
                        </a:rPr>
                        <m:t>= </m:t>
                      </m:r>
                      <m:sSubSup>
                        <m:sSubSupPr>
                          <m:ctrlPr>
                            <a:rPr lang="en-US" sz="2400" b="0" i="1" smtClean="0">
                              <a:latin typeface="Cambria Math"/>
                            </a:rPr>
                          </m:ctrlPr>
                        </m:sSubSupPr>
                        <m:e>
                          <m:r>
                            <a:rPr lang="en-US" sz="2400" b="0" i="1" smtClean="0">
                              <a:latin typeface="Cambria Math"/>
                            </a:rPr>
                            <m:t>𝑉</m:t>
                          </m:r>
                        </m:e>
                        <m:sub>
                          <m:r>
                            <a:rPr lang="en-US" sz="2400" b="0" i="1" smtClean="0">
                              <a:latin typeface="Cambria Math"/>
                            </a:rPr>
                            <m:t>3</m:t>
                          </m:r>
                        </m:sub>
                        <m:sup>
                          <m:r>
                            <a:rPr lang="en-US" sz="2400" b="0" i="1" smtClean="0">
                              <a:latin typeface="Cambria Math"/>
                            </a:rPr>
                            <m:t>𝑡</m:t>
                          </m:r>
                        </m:sup>
                      </m:sSubSup>
                      <m:r>
                        <a:rPr lang="en-US" sz="2400" b="0" i="1" smtClean="0">
                          <a:latin typeface="Cambria Math"/>
                        </a:rPr>
                        <m:t>+ </m:t>
                      </m:r>
                      <m:d>
                        <m:dPr>
                          <m:begChr m:val="["/>
                          <m:endChr m:val="]"/>
                          <m:ctrlPr>
                            <a:rPr lang="en-US" sz="2400" b="0" i="1" smtClean="0">
                              <a:latin typeface="Cambria Math"/>
                            </a:rPr>
                          </m:ctrlPr>
                        </m:dPr>
                        <m:e>
                          <m:sSub>
                            <m:sSubPr>
                              <m:ctrlPr>
                                <a:rPr lang="en-US" sz="2400" b="0" i="1" smtClean="0">
                                  <a:latin typeface="Cambria Math"/>
                                </a:rPr>
                              </m:ctrlPr>
                            </m:sSubPr>
                            <m:e>
                              <m:r>
                                <a:rPr lang="en-US" sz="2400" b="0" i="1" smtClean="0">
                                  <a:latin typeface="Cambria Math"/>
                                </a:rPr>
                                <m:t> </m:t>
                              </m:r>
                              <m:sSubSup>
                                <m:sSubSupPr>
                                  <m:ctrlPr>
                                    <a:rPr lang="en-US" sz="2400" b="0" i="1" smtClean="0">
                                      <a:latin typeface="Cambria Math"/>
                                    </a:rPr>
                                  </m:ctrlPr>
                                </m:sSubSupPr>
                                <m:e>
                                  <m:r>
                                    <a:rPr lang="en-US" sz="2400" b="0" i="1" smtClean="0">
                                      <a:latin typeface="Cambria Math"/>
                                    </a:rPr>
                                    <m:t>𝑓</m:t>
                                  </m:r>
                                </m:e>
                                <m:sub>
                                  <m:r>
                                    <a:rPr lang="en-US" sz="2400" b="0" i="1" smtClean="0">
                                      <a:latin typeface="Cambria Math"/>
                                    </a:rPr>
                                    <m:t>2−3</m:t>
                                  </m:r>
                                </m:sub>
                                <m:sup>
                                  <m:r>
                                    <a:rPr lang="en-US" sz="2400" b="0" i="1" smtClean="0">
                                      <a:latin typeface="Cambria Math"/>
                                    </a:rPr>
                                    <m:t>𝑡</m:t>
                                  </m:r>
                                </m:sup>
                              </m:sSubSup>
                              <m:r>
                                <a:rPr lang="en-US" sz="2400" b="0" i="1" smtClean="0">
                                  <a:latin typeface="Cambria Math"/>
                                </a:rPr>
                                <m:t> − </m:t>
                              </m:r>
                              <m:sSubSup>
                                <m:sSubSupPr>
                                  <m:ctrlPr>
                                    <a:rPr lang="en-US" sz="2400" b="0" i="1" smtClean="0">
                                      <a:latin typeface="Cambria Math"/>
                                    </a:rPr>
                                  </m:ctrlPr>
                                </m:sSubSupPr>
                                <m:e>
                                  <m:r>
                                    <a:rPr lang="en-US" sz="2400" b="0" i="1" smtClean="0">
                                      <a:latin typeface="Cambria Math"/>
                                    </a:rPr>
                                    <m:t>𝑓</m:t>
                                  </m:r>
                                </m:e>
                                <m:sub>
                                  <m:r>
                                    <a:rPr lang="en-US" sz="2400" b="0" i="1" smtClean="0">
                                      <a:latin typeface="Cambria Math"/>
                                    </a:rPr>
                                    <m:t>3−4</m:t>
                                  </m:r>
                                </m:sub>
                                <m:sup>
                                  <m:r>
                                    <a:rPr lang="en-US" sz="2400" b="0" i="1" smtClean="0">
                                      <a:latin typeface="Cambria Math"/>
                                    </a:rPr>
                                    <m:t>𝑡</m:t>
                                  </m:r>
                                </m:sup>
                              </m:sSubSup>
                              <m:r>
                                <a:rPr lang="en-US" sz="2400" b="0" i="1" smtClean="0">
                                  <a:latin typeface="Cambria Math"/>
                                </a:rPr>
                                <m:t> −</m:t>
                              </m:r>
                              <m:sSubSup>
                                <m:sSubSupPr>
                                  <m:ctrlPr>
                                    <a:rPr lang="en-US" sz="2400" b="0" i="1" smtClean="0">
                                      <a:latin typeface="Cambria Math"/>
                                    </a:rPr>
                                  </m:ctrlPr>
                                </m:sSubSupPr>
                                <m:e>
                                  <m:r>
                                    <a:rPr lang="en-US" sz="2400" b="0" i="1" smtClean="0">
                                      <a:latin typeface="Cambria Math"/>
                                    </a:rPr>
                                    <m:t>𝑇</m:t>
                                  </m:r>
                                </m:e>
                                <m:sub>
                                  <m:r>
                                    <a:rPr lang="en-US" sz="2400" b="0" i="1" smtClean="0">
                                      <a:latin typeface="Cambria Math"/>
                                    </a:rPr>
                                    <m:t>3</m:t>
                                  </m:r>
                                </m:sub>
                                <m:sup>
                                  <m:r>
                                    <a:rPr lang="en-US" sz="2400" b="0" i="1" smtClean="0">
                                      <a:latin typeface="Cambria Math"/>
                                    </a:rPr>
                                    <m:t>𝑡</m:t>
                                  </m:r>
                                </m:sup>
                              </m:sSubSup>
                              <m:r>
                                <a:rPr lang="en-US" sz="2400" b="0" i="1" smtClean="0">
                                  <a:latin typeface="Cambria Math"/>
                                </a:rPr>
                                <m:t> </m:t>
                              </m:r>
                            </m:e>
                            <m:sub/>
                          </m:sSub>
                        </m:e>
                      </m:d>
                      <m:r>
                        <a:rPr lang="en-US" sz="2400" b="0" i="1" smtClean="0">
                          <a:latin typeface="Cambria Math"/>
                        </a:rPr>
                        <m:t> </m:t>
                      </m:r>
                      <m:r>
                        <a:rPr lang="en-US" sz="2400" b="0" i="1" smtClean="0">
                          <a:latin typeface="Cambria Math"/>
                        </a:rPr>
                        <m:t>𝑑𝑡</m:t>
                      </m:r>
                    </m:oMath>
                  </m:oMathPara>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612850" y="2819400"/>
                <a:ext cx="5663858" cy="478144"/>
              </a:xfrm>
              <a:prstGeom prst="rect">
                <a:avLst/>
              </a:prstGeom>
              <a:blipFill rotWithShape="1">
                <a:blip r:embed="rId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655320" y="3569208"/>
                <a:ext cx="5651868" cy="4773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𝑉</m:t>
                          </m:r>
                        </m:e>
                        <m:sub>
                          <m:r>
                            <a:rPr lang="en-US" sz="2400" b="0" i="1" smtClean="0">
                              <a:latin typeface="Cambria Math"/>
                            </a:rPr>
                            <m:t>4</m:t>
                          </m:r>
                        </m:sub>
                        <m:sup>
                          <m:r>
                            <a:rPr lang="en-US" sz="2400" b="0" i="1" smtClean="0">
                              <a:latin typeface="Cambria Math"/>
                            </a:rPr>
                            <m:t>𝑡</m:t>
                          </m:r>
                          <m:r>
                            <a:rPr lang="en-US" sz="2400" b="0" i="1" smtClean="0">
                              <a:latin typeface="Cambria Math"/>
                            </a:rPr>
                            <m:t>+</m:t>
                          </m:r>
                          <m:r>
                            <a:rPr lang="en-US" sz="2400" b="0" i="1" smtClean="0">
                              <a:latin typeface="Cambria Math"/>
                            </a:rPr>
                            <m:t>𝑑𝑡</m:t>
                          </m:r>
                        </m:sup>
                      </m:sSubSup>
                      <m:r>
                        <a:rPr lang="en-US" sz="2400" b="0" i="1" smtClean="0">
                          <a:latin typeface="Cambria Math"/>
                        </a:rPr>
                        <m:t>= </m:t>
                      </m:r>
                      <m:sSubSup>
                        <m:sSubSupPr>
                          <m:ctrlPr>
                            <a:rPr lang="en-US" sz="2400" b="0" i="1" smtClean="0">
                              <a:latin typeface="Cambria Math"/>
                            </a:rPr>
                          </m:ctrlPr>
                        </m:sSubSupPr>
                        <m:e>
                          <m:r>
                            <a:rPr lang="en-US" sz="2400" b="0" i="1" smtClean="0">
                              <a:latin typeface="Cambria Math"/>
                            </a:rPr>
                            <m:t>𝑉</m:t>
                          </m:r>
                        </m:e>
                        <m:sub>
                          <m:r>
                            <a:rPr lang="en-US" sz="2400" b="0" i="1" smtClean="0">
                              <a:latin typeface="Cambria Math"/>
                            </a:rPr>
                            <m:t>4</m:t>
                          </m:r>
                        </m:sub>
                        <m:sup>
                          <m:r>
                            <a:rPr lang="en-US" sz="2400" b="0" i="1" smtClean="0">
                              <a:latin typeface="Cambria Math"/>
                            </a:rPr>
                            <m:t>𝑡</m:t>
                          </m:r>
                        </m:sup>
                      </m:sSubSup>
                      <m:r>
                        <a:rPr lang="en-US" sz="2400" b="0" i="1" smtClean="0">
                          <a:latin typeface="Cambria Math"/>
                        </a:rPr>
                        <m:t>+ </m:t>
                      </m:r>
                      <m:d>
                        <m:dPr>
                          <m:begChr m:val="["/>
                          <m:endChr m:val="]"/>
                          <m:ctrlPr>
                            <a:rPr lang="en-US" sz="2400" b="0" i="1" smtClean="0">
                              <a:latin typeface="Cambria Math"/>
                            </a:rPr>
                          </m:ctrlPr>
                        </m:dPr>
                        <m:e>
                          <m:sSub>
                            <m:sSubPr>
                              <m:ctrlPr>
                                <a:rPr lang="en-US" sz="2400" b="0" i="1" smtClean="0">
                                  <a:latin typeface="Cambria Math"/>
                                </a:rPr>
                              </m:ctrlPr>
                            </m:sSubPr>
                            <m:e>
                              <m:r>
                                <a:rPr lang="en-US" sz="2400" b="0" i="1" smtClean="0">
                                  <a:latin typeface="Cambria Math"/>
                                </a:rPr>
                                <m:t> </m:t>
                              </m:r>
                              <m:sSubSup>
                                <m:sSubSupPr>
                                  <m:ctrlPr>
                                    <a:rPr lang="en-US" sz="2400" b="0" i="1" smtClean="0">
                                      <a:latin typeface="Cambria Math"/>
                                    </a:rPr>
                                  </m:ctrlPr>
                                </m:sSubSupPr>
                                <m:e>
                                  <m:r>
                                    <a:rPr lang="en-US" sz="2400" b="0" i="1" smtClean="0">
                                      <a:latin typeface="Cambria Math"/>
                                    </a:rPr>
                                    <m:t>𝑓</m:t>
                                  </m:r>
                                </m:e>
                                <m:sub>
                                  <m:r>
                                    <a:rPr lang="en-US" sz="2400" b="0" i="1" smtClean="0">
                                      <a:latin typeface="Cambria Math"/>
                                    </a:rPr>
                                    <m:t>3−4</m:t>
                                  </m:r>
                                </m:sub>
                                <m:sup>
                                  <m:r>
                                    <a:rPr lang="en-US" sz="2400" b="0" i="1" smtClean="0">
                                      <a:latin typeface="Cambria Math"/>
                                    </a:rPr>
                                    <m:t>𝑡</m:t>
                                  </m:r>
                                </m:sup>
                              </m:sSubSup>
                              <m:r>
                                <a:rPr lang="en-US" sz="2400" b="0" i="1" smtClean="0">
                                  <a:latin typeface="Cambria Math"/>
                                </a:rPr>
                                <m:t> − </m:t>
                              </m:r>
                              <m:sSubSup>
                                <m:sSubSupPr>
                                  <m:ctrlPr>
                                    <a:rPr lang="en-US" sz="2400" b="0" i="1" smtClean="0">
                                      <a:latin typeface="Cambria Math"/>
                                    </a:rPr>
                                  </m:ctrlPr>
                                </m:sSubSupPr>
                                <m:e>
                                  <m:r>
                                    <a:rPr lang="en-US" sz="2400" b="0" i="1" smtClean="0">
                                      <a:latin typeface="Cambria Math"/>
                                    </a:rPr>
                                    <m:t>𝑓</m:t>
                                  </m:r>
                                </m:e>
                                <m:sub>
                                  <m:r>
                                    <a:rPr lang="en-US" sz="2400" b="0" i="1" smtClean="0">
                                      <a:latin typeface="Cambria Math"/>
                                    </a:rPr>
                                    <m:t>4−5</m:t>
                                  </m:r>
                                </m:sub>
                                <m:sup>
                                  <m:r>
                                    <a:rPr lang="en-US" sz="2400" b="0" i="1" smtClean="0">
                                      <a:latin typeface="Cambria Math"/>
                                    </a:rPr>
                                    <m:t>𝑡</m:t>
                                  </m:r>
                                </m:sup>
                              </m:sSubSup>
                              <m:r>
                                <a:rPr lang="en-US" sz="2400" b="0" i="1" smtClean="0">
                                  <a:latin typeface="Cambria Math"/>
                                </a:rPr>
                                <m:t> −</m:t>
                              </m:r>
                              <m:sSubSup>
                                <m:sSubSupPr>
                                  <m:ctrlPr>
                                    <a:rPr lang="en-US" sz="2400" b="0" i="1" smtClean="0">
                                      <a:latin typeface="Cambria Math"/>
                                    </a:rPr>
                                  </m:ctrlPr>
                                </m:sSubSupPr>
                                <m:e>
                                  <m:r>
                                    <a:rPr lang="en-US" sz="2400" b="0" i="1" smtClean="0">
                                      <a:latin typeface="Cambria Math"/>
                                    </a:rPr>
                                    <m:t>𝑇</m:t>
                                  </m:r>
                                </m:e>
                                <m:sub>
                                  <m:r>
                                    <a:rPr lang="en-US" sz="2400" b="0" i="1" smtClean="0">
                                      <a:latin typeface="Cambria Math"/>
                                    </a:rPr>
                                    <m:t>4</m:t>
                                  </m:r>
                                </m:sub>
                                <m:sup>
                                  <m:r>
                                    <a:rPr lang="en-US" sz="2400" b="0" i="1" smtClean="0">
                                      <a:latin typeface="Cambria Math"/>
                                    </a:rPr>
                                    <m:t>𝑡</m:t>
                                  </m:r>
                                </m:sup>
                              </m:sSubSup>
                              <m:r>
                                <a:rPr lang="en-US" sz="2400" b="0" i="1" smtClean="0">
                                  <a:latin typeface="Cambria Math"/>
                                </a:rPr>
                                <m:t> </m:t>
                              </m:r>
                            </m:e>
                            <m:sub/>
                          </m:sSub>
                        </m:e>
                      </m:d>
                      <m:r>
                        <a:rPr lang="en-US" sz="2400" b="0" i="1" smtClean="0">
                          <a:latin typeface="Cambria Math"/>
                        </a:rPr>
                        <m:t> </m:t>
                      </m:r>
                      <m:r>
                        <a:rPr lang="en-US" sz="2400" b="0" i="1" smtClean="0">
                          <a:latin typeface="Cambria Math"/>
                        </a:rPr>
                        <m:t>𝑑𝑡</m:t>
                      </m:r>
                    </m:oMath>
                  </m:oMathPara>
                </a14:m>
                <a:endParaRPr lang="en-US"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655320" y="3569208"/>
                <a:ext cx="5651868" cy="47737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645700" y="4191000"/>
                <a:ext cx="5522024" cy="48385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𝑉</m:t>
                          </m:r>
                        </m:e>
                        <m:sub>
                          <m:r>
                            <a:rPr lang="en-US" sz="2400" b="0" i="1" smtClean="0">
                              <a:latin typeface="Cambria Math"/>
                            </a:rPr>
                            <m:t>5</m:t>
                          </m:r>
                        </m:sub>
                        <m:sup>
                          <m:r>
                            <a:rPr lang="en-US" sz="2400" b="0" i="1" smtClean="0">
                              <a:latin typeface="Cambria Math"/>
                            </a:rPr>
                            <m:t>𝑡</m:t>
                          </m:r>
                          <m:r>
                            <a:rPr lang="en-US" sz="2400" b="0" i="1" smtClean="0">
                              <a:latin typeface="Cambria Math"/>
                            </a:rPr>
                            <m:t>+</m:t>
                          </m:r>
                          <m:r>
                            <a:rPr lang="en-US" sz="2400" b="0" i="1" smtClean="0">
                              <a:latin typeface="Cambria Math"/>
                            </a:rPr>
                            <m:t>𝑑𝑡</m:t>
                          </m:r>
                        </m:sup>
                      </m:sSubSup>
                      <m:r>
                        <a:rPr lang="en-US" sz="2400" b="0" i="1" smtClean="0">
                          <a:latin typeface="Cambria Math"/>
                        </a:rPr>
                        <m:t>= </m:t>
                      </m:r>
                      <m:sSubSup>
                        <m:sSubSupPr>
                          <m:ctrlPr>
                            <a:rPr lang="en-US" sz="2400" b="0" i="1" smtClean="0">
                              <a:latin typeface="Cambria Math"/>
                            </a:rPr>
                          </m:ctrlPr>
                        </m:sSubSupPr>
                        <m:e>
                          <m:r>
                            <a:rPr lang="en-US" sz="2400" b="0" i="1" smtClean="0">
                              <a:latin typeface="Cambria Math"/>
                            </a:rPr>
                            <m:t>𝑉</m:t>
                          </m:r>
                        </m:e>
                        <m:sub>
                          <m:r>
                            <a:rPr lang="en-US" sz="2400" b="0" i="1" smtClean="0">
                              <a:latin typeface="Cambria Math"/>
                            </a:rPr>
                            <m:t>5</m:t>
                          </m:r>
                        </m:sub>
                        <m:sup>
                          <m:r>
                            <a:rPr lang="en-US" sz="2400" b="0" i="1" smtClean="0">
                              <a:latin typeface="Cambria Math"/>
                            </a:rPr>
                            <m:t>𝑡</m:t>
                          </m:r>
                        </m:sup>
                      </m:sSubSup>
                      <m:r>
                        <a:rPr lang="en-US" sz="2400" b="0" i="1" smtClean="0">
                          <a:latin typeface="Cambria Math"/>
                        </a:rPr>
                        <m:t>+ </m:t>
                      </m:r>
                      <m:d>
                        <m:dPr>
                          <m:begChr m:val="["/>
                          <m:endChr m:val="]"/>
                          <m:ctrlPr>
                            <a:rPr lang="en-US" sz="2400" b="0" i="1" smtClean="0">
                              <a:latin typeface="Cambria Math"/>
                            </a:rPr>
                          </m:ctrlPr>
                        </m:dPr>
                        <m:e>
                          <m:sSub>
                            <m:sSubPr>
                              <m:ctrlPr>
                                <a:rPr lang="en-US" sz="2400" b="0" i="1" smtClean="0">
                                  <a:latin typeface="Cambria Math"/>
                                </a:rPr>
                              </m:ctrlPr>
                            </m:sSubPr>
                            <m:e>
                              <m:r>
                                <a:rPr lang="en-US" sz="2400" b="0" i="1" smtClean="0">
                                  <a:latin typeface="Cambria Math"/>
                                </a:rPr>
                                <m:t> </m:t>
                              </m:r>
                              <m:sSubSup>
                                <m:sSubSupPr>
                                  <m:ctrlPr>
                                    <a:rPr lang="en-US" sz="2400" b="0" i="1" smtClean="0">
                                      <a:latin typeface="Cambria Math"/>
                                    </a:rPr>
                                  </m:ctrlPr>
                                </m:sSubSupPr>
                                <m:e>
                                  <m:r>
                                    <a:rPr lang="en-US" sz="2400" b="0" i="1" smtClean="0">
                                      <a:latin typeface="Cambria Math"/>
                                    </a:rPr>
                                    <m:t>𝑓</m:t>
                                  </m:r>
                                </m:e>
                                <m:sub>
                                  <m:r>
                                    <a:rPr lang="en-US" sz="2400" b="0" i="1" smtClean="0">
                                      <a:latin typeface="Cambria Math"/>
                                    </a:rPr>
                                    <m:t>4−5</m:t>
                                  </m:r>
                                </m:sub>
                                <m:sup>
                                  <m:r>
                                    <a:rPr lang="en-US" sz="2400" b="0" i="1" smtClean="0">
                                      <a:latin typeface="Cambria Math"/>
                                    </a:rPr>
                                    <m:t>𝑡</m:t>
                                  </m:r>
                                </m:sup>
                              </m:sSubSup>
                              <m:r>
                                <a:rPr lang="en-US" sz="2400" b="0" i="1" smtClean="0">
                                  <a:latin typeface="Cambria Math"/>
                                </a:rPr>
                                <m:t> − </m:t>
                              </m:r>
                              <m:sSubSup>
                                <m:sSubSupPr>
                                  <m:ctrlPr>
                                    <a:rPr lang="en-US" sz="2400" b="0" i="1" smtClean="0">
                                      <a:latin typeface="Cambria Math"/>
                                    </a:rPr>
                                  </m:ctrlPr>
                                </m:sSubSupPr>
                                <m:e>
                                  <m:r>
                                    <a:rPr lang="en-US" sz="2400" b="0" i="1" smtClean="0">
                                      <a:latin typeface="Cambria Math"/>
                                    </a:rPr>
                                    <m:t>𝑓</m:t>
                                  </m:r>
                                </m:e>
                                <m:sub>
                                  <m:r>
                                    <a:rPr lang="en-US" sz="2400" b="0" i="1" smtClean="0">
                                      <a:latin typeface="Cambria Math"/>
                                    </a:rPr>
                                    <m:t>5−6</m:t>
                                  </m:r>
                                </m:sub>
                                <m:sup>
                                  <m:r>
                                    <a:rPr lang="en-US" sz="2400" b="0" i="1" smtClean="0">
                                      <a:latin typeface="Cambria Math"/>
                                    </a:rPr>
                                    <m:t>𝑡</m:t>
                                  </m:r>
                                </m:sup>
                              </m:sSubSup>
                              <m:r>
                                <a:rPr lang="en-US" sz="2400" b="0" i="1" smtClean="0">
                                  <a:latin typeface="Cambria Math"/>
                                </a:rPr>
                                <m:t> −</m:t>
                              </m:r>
                              <m:sSubSup>
                                <m:sSubSupPr>
                                  <m:ctrlPr>
                                    <a:rPr lang="en-US" sz="2400" b="0" i="1" smtClean="0">
                                      <a:latin typeface="Cambria Math"/>
                                    </a:rPr>
                                  </m:ctrlPr>
                                </m:sSubSupPr>
                                <m:e>
                                  <m:r>
                                    <a:rPr lang="en-US" sz="2400" b="0" i="1" smtClean="0">
                                      <a:latin typeface="Cambria Math"/>
                                    </a:rPr>
                                    <m:t>𝑇</m:t>
                                  </m:r>
                                </m:e>
                                <m:sub>
                                  <m:r>
                                    <a:rPr lang="en-US" sz="2400" b="0" i="1" smtClean="0">
                                      <a:latin typeface="Cambria Math"/>
                                    </a:rPr>
                                    <m:t>5</m:t>
                                  </m:r>
                                </m:sub>
                                <m:sup>
                                  <m:r>
                                    <a:rPr lang="en-US" sz="2400" b="0" i="1" smtClean="0">
                                      <a:latin typeface="Cambria Math"/>
                                    </a:rPr>
                                    <m:t>𝑡</m:t>
                                  </m:r>
                                </m:sup>
                              </m:sSubSup>
                              <m:r>
                                <a:rPr lang="en-US" sz="2400" b="0" i="1" smtClean="0">
                                  <a:latin typeface="Cambria Math"/>
                                </a:rPr>
                                <m:t> </m:t>
                              </m:r>
                            </m:e>
                            <m:sub/>
                          </m:sSub>
                        </m:e>
                      </m:d>
                      <m:r>
                        <a:rPr lang="en-US" sz="2400" b="0" i="1" smtClean="0">
                          <a:latin typeface="Cambria Math"/>
                        </a:rPr>
                        <m:t> </m:t>
                      </m:r>
                      <m:r>
                        <a:rPr lang="en-US" sz="2400" b="0" i="1" smtClean="0">
                          <a:latin typeface="Cambria Math"/>
                        </a:rPr>
                        <m:t>𝑑𝑡</m:t>
                      </m:r>
                    </m:oMath>
                  </m:oMathPara>
                </a14:m>
                <a:endParaRPr lang="en-US" sz="2400" dirty="0"/>
              </a:p>
            </p:txBody>
          </p:sp>
        </mc:Choice>
        <mc:Fallback xmlns="">
          <p:sp>
            <p:nvSpPr>
              <p:cNvPr id="9" name="TextBox 8"/>
              <p:cNvSpPr txBox="1">
                <a:spLocks noRot="1" noChangeAspect="1" noMove="1" noResize="1" noEditPoints="1" noAdjustHandles="1" noChangeArrowheads="1" noChangeShapeType="1" noTextEdit="1"/>
              </p:cNvSpPr>
              <p:nvPr/>
            </p:nvSpPr>
            <p:spPr>
              <a:xfrm>
                <a:off x="645700" y="4191000"/>
                <a:ext cx="5522024" cy="483850"/>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609600" y="4876800"/>
                <a:ext cx="5618461" cy="4812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sz="2400" b="0" i="1" smtClean="0">
                              <a:latin typeface="Cambria Math"/>
                            </a:rPr>
                          </m:ctrlPr>
                        </m:sSubSupPr>
                        <m:e>
                          <m:r>
                            <a:rPr lang="en-US" sz="2400" b="0" i="1" smtClean="0">
                              <a:latin typeface="Cambria Math"/>
                            </a:rPr>
                            <m:t>𝑉</m:t>
                          </m:r>
                        </m:e>
                        <m:sub>
                          <m:r>
                            <a:rPr lang="en-US" sz="2400" b="0" i="1" smtClean="0">
                              <a:latin typeface="Cambria Math"/>
                            </a:rPr>
                            <m:t>6</m:t>
                          </m:r>
                        </m:sub>
                        <m:sup>
                          <m:r>
                            <a:rPr lang="en-US" sz="2400" b="0" i="1" smtClean="0">
                              <a:latin typeface="Cambria Math"/>
                            </a:rPr>
                            <m:t>𝑡</m:t>
                          </m:r>
                          <m:r>
                            <a:rPr lang="en-US" sz="2400" b="0" i="1" smtClean="0">
                              <a:latin typeface="Cambria Math"/>
                            </a:rPr>
                            <m:t>+</m:t>
                          </m:r>
                          <m:r>
                            <a:rPr lang="en-US" sz="2400" b="0" i="1" smtClean="0">
                              <a:latin typeface="Cambria Math"/>
                            </a:rPr>
                            <m:t>𝑑𝑡</m:t>
                          </m:r>
                        </m:sup>
                      </m:sSubSup>
                      <m:r>
                        <a:rPr lang="en-US" sz="2400" b="0" i="1" smtClean="0">
                          <a:latin typeface="Cambria Math"/>
                        </a:rPr>
                        <m:t>= </m:t>
                      </m:r>
                      <m:sSubSup>
                        <m:sSubSupPr>
                          <m:ctrlPr>
                            <a:rPr lang="en-US" sz="2400" b="0" i="1" smtClean="0">
                              <a:latin typeface="Cambria Math"/>
                            </a:rPr>
                          </m:ctrlPr>
                        </m:sSubSupPr>
                        <m:e>
                          <m:r>
                            <a:rPr lang="en-US" sz="2400" b="0" i="1" smtClean="0">
                              <a:latin typeface="Cambria Math"/>
                            </a:rPr>
                            <m:t>𝑉</m:t>
                          </m:r>
                        </m:e>
                        <m:sub>
                          <m:r>
                            <a:rPr lang="en-US" sz="2400" b="0" i="1" smtClean="0">
                              <a:latin typeface="Cambria Math"/>
                            </a:rPr>
                            <m:t>6</m:t>
                          </m:r>
                        </m:sub>
                        <m:sup>
                          <m:r>
                            <a:rPr lang="en-US" sz="2400" b="0" i="1" smtClean="0">
                              <a:latin typeface="Cambria Math"/>
                            </a:rPr>
                            <m:t>𝑡</m:t>
                          </m:r>
                        </m:sup>
                      </m:sSubSup>
                      <m:r>
                        <a:rPr lang="en-US" sz="2400" b="0" i="1" smtClean="0">
                          <a:latin typeface="Cambria Math"/>
                        </a:rPr>
                        <m:t>+ </m:t>
                      </m:r>
                      <m:d>
                        <m:dPr>
                          <m:begChr m:val="["/>
                          <m:endChr m:val="]"/>
                          <m:ctrlPr>
                            <a:rPr lang="en-US" sz="2400" b="0" i="1" smtClean="0">
                              <a:latin typeface="Cambria Math"/>
                            </a:rPr>
                          </m:ctrlPr>
                        </m:dPr>
                        <m:e>
                          <m:sSub>
                            <m:sSubPr>
                              <m:ctrlPr>
                                <a:rPr lang="en-US" sz="2400" b="0" i="1" smtClean="0">
                                  <a:latin typeface="Cambria Math"/>
                                </a:rPr>
                              </m:ctrlPr>
                            </m:sSubPr>
                            <m:e>
                              <m:r>
                                <a:rPr lang="en-US" sz="2400" b="0" i="1" smtClean="0">
                                  <a:latin typeface="Cambria Math"/>
                                </a:rPr>
                                <m:t> </m:t>
                              </m:r>
                              <m:sSubSup>
                                <m:sSubSupPr>
                                  <m:ctrlPr>
                                    <a:rPr lang="en-US" sz="2400" b="0" i="1" smtClean="0">
                                      <a:latin typeface="Cambria Math"/>
                                    </a:rPr>
                                  </m:ctrlPr>
                                </m:sSubSupPr>
                                <m:e>
                                  <m:r>
                                    <a:rPr lang="en-US" sz="2400" b="0" i="1" smtClean="0">
                                      <a:latin typeface="Cambria Math"/>
                                    </a:rPr>
                                    <m:t>𝑓</m:t>
                                  </m:r>
                                </m:e>
                                <m:sub>
                                  <m:r>
                                    <a:rPr lang="en-US" sz="2400" b="0" i="1" smtClean="0">
                                      <a:latin typeface="Cambria Math"/>
                                    </a:rPr>
                                    <m:t>5−6</m:t>
                                  </m:r>
                                </m:sub>
                                <m:sup>
                                  <m:r>
                                    <a:rPr lang="en-US" sz="2400" b="0" i="1" smtClean="0">
                                      <a:latin typeface="Cambria Math"/>
                                    </a:rPr>
                                    <m:t>𝑡</m:t>
                                  </m:r>
                                </m:sup>
                              </m:sSubSup>
                              <m:r>
                                <a:rPr lang="en-US" sz="2400" b="0" i="1" smtClean="0">
                                  <a:latin typeface="Cambria Math"/>
                                </a:rPr>
                                <m:t> − </m:t>
                              </m:r>
                              <m:sSubSup>
                                <m:sSubSupPr>
                                  <m:ctrlPr>
                                    <a:rPr lang="en-US" sz="2400" b="0" i="1" smtClean="0">
                                      <a:latin typeface="Cambria Math"/>
                                    </a:rPr>
                                  </m:ctrlPr>
                                </m:sSubSupPr>
                                <m:e>
                                  <m:r>
                                    <a:rPr lang="en-US" sz="2400" b="0" i="1" smtClean="0">
                                      <a:latin typeface="Cambria Math"/>
                                    </a:rPr>
                                    <m:t>𝑓</m:t>
                                  </m:r>
                                </m:e>
                                <m:sub>
                                  <m:r>
                                    <a:rPr lang="en-US" sz="2400" b="0" i="1" smtClean="0">
                                      <a:latin typeface="Cambria Math"/>
                                    </a:rPr>
                                    <m:t>6−7</m:t>
                                  </m:r>
                                </m:sub>
                                <m:sup>
                                  <m:r>
                                    <a:rPr lang="en-US" sz="2400" b="0" i="1" smtClean="0">
                                      <a:latin typeface="Cambria Math"/>
                                    </a:rPr>
                                    <m:t>𝑡</m:t>
                                  </m:r>
                                </m:sup>
                              </m:sSubSup>
                              <m:r>
                                <a:rPr lang="en-US" sz="2400" b="0" i="1" smtClean="0">
                                  <a:latin typeface="Cambria Math"/>
                                </a:rPr>
                                <m:t> −</m:t>
                              </m:r>
                              <m:sSubSup>
                                <m:sSubSupPr>
                                  <m:ctrlPr>
                                    <a:rPr lang="en-US" sz="2400" b="0" i="1" smtClean="0">
                                      <a:latin typeface="Cambria Math"/>
                                    </a:rPr>
                                  </m:ctrlPr>
                                </m:sSubSupPr>
                                <m:e>
                                  <m:r>
                                    <a:rPr lang="en-US" sz="2400" b="0" i="1" smtClean="0">
                                      <a:latin typeface="Cambria Math"/>
                                    </a:rPr>
                                    <m:t>𝑇</m:t>
                                  </m:r>
                                </m:e>
                                <m:sub>
                                  <m:r>
                                    <a:rPr lang="en-US" sz="2400" b="0" i="1" smtClean="0">
                                      <a:latin typeface="Cambria Math"/>
                                    </a:rPr>
                                    <m:t>6</m:t>
                                  </m:r>
                                </m:sub>
                                <m:sup>
                                  <m:r>
                                    <a:rPr lang="en-US" sz="2400" b="0" i="1" smtClean="0">
                                      <a:latin typeface="Cambria Math"/>
                                    </a:rPr>
                                    <m:t>𝑡</m:t>
                                  </m:r>
                                </m:sup>
                              </m:sSubSup>
                              <m:r>
                                <a:rPr lang="en-US" sz="2400" b="0" i="1" smtClean="0">
                                  <a:latin typeface="Cambria Math"/>
                                </a:rPr>
                                <m:t> </m:t>
                              </m:r>
                            </m:e>
                            <m:sub/>
                          </m:sSub>
                        </m:e>
                      </m:d>
                      <m:r>
                        <a:rPr lang="en-US" sz="2400" b="0" i="1" smtClean="0">
                          <a:latin typeface="Cambria Math"/>
                        </a:rPr>
                        <m:t> </m:t>
                      </m:r>
                      <m:r>
                        <a:rPr lang="en-US" sz="2400" b="0" i="1" smtClean="0">
                          <a:latin typeface="Cambria Math"/>
                        </a:rPr>
                        <m:t>𝑑𝑡</m:t>
                      </m:r>
                    </m:oMath>
                  </m:oMathPara>
                </a14:m>
                <a:endParaRPr lang="en-US" sz="2400" dirty="0"/>
              </a:p>
            </p:txBody>
          </p:sp>
        </mc:Choice>
        <mc:Fallback xmlns="">
          <p:sp>
            <p:nvSpPr>
              <p:cNvPr id="10" name="TextBox 9"/>
              <p:cNvSpPr txBox="1">
                <a:spLocks noRot="1" noChangeAspect="1" noMove="1" noResize="1" noEditPoints="1" noAdjustHandles="1" noChangeArrowheads="1" noChangeShapeType="1" noTextEdit="1"/>
              </p:cNvSpPr>
              <p:nvPr/>
            </p:nvSpPr>
            <p:spPr>
              <a:xfrm>
                <a:off x="609600" y="4876800"/>
                <a:ext cx="5618461" cy="481222"/>
              </a:xfrm>
              <a:prstGeom prst="rect">
                <a:avLst/>
              </a:prstGeom>
              <a:blipFill rotWithShape="1">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092350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533400"/>
            <a:ext cx="7467600" cy="1200329"/>
          </a:xfrm>
          <a:prstGeom prst="rect">
            <a:avLst/>
          </a:prstGeom>
          <a:noFill/>
        </p:spPr>
        <p:txBody>
          <a:bodyPr wrap="square" rtlCol="0">
            <a:spAutoFit/>
          </a:bodyPr>
          <a:lstStyle/>
          <a:p>
            <a:pPr algn="ctr"/>
            <a:r>
              <a:rPr lang="en-US" sz="3600" b="1" dirty="0" smtClean="0"/>
              <a:t>How To Determine Water Flow </a:t>
            </a:r>
          </a:p>
          <a:p>
            <a:pPr algn="ctr"/>
            <a:r>
              <a:rPr lang="en-US" sz="3600" b="1" dirty="0" smtClean="0"/>
              <a:t>Between Soil Layers</a:t>
            </a:r>
            <a:endParaRPr lang="en-US" sz="3600" b="1" dirty="0"/>
          </a:p>
        </p:txBody>
      </p:sp>
      <p:sp>
        <p:nvSpPr>
          <p:cNvPr id="3" name="TextBox 2"/>
          <p:cNvSpPr txBox="1"/>
          <p:nvPr/>
        </p:nvSpPr>
        <p:spPr>
          <a:xfrm>
            <a:off x="412207" y="2057400"/>
            <a:ext cx="6881051"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smtClean="0"/>
              <a:t>Water content is a measure of water in soil</a:t>
            </a:r>
          </a:p>
          <a:p>
            <a:pPr marL="457200" indent="-457200">
              <a:buFont typeface="Arial" panose="020B0604020202020204" pitchFamily="34" charset="0"/>
              <a:buChar char="•"/>
            </a:pPr>
            <a:r>
              <a:rPr lang="en-US" sz="2800" dirty="0" smtClean="0"/>
              <a:t>Water content is a “property” of soil</a:t>
            </a:r>
          </a:p>
          <a:p>
            <a:pPr marL="457200" indent="-457200">
              <a:buFont typeface="Arial" panose="020B0604020202020204" pitchFamily="34" charset="0"/>
              <a:buChar char="•"/>
            </a:pPr>
            <a:r>
              <a:rPr lang="en-US" sz="2800" dirty="0" smtClean="0"/>
              <a:t>Units are cm</a:t>
            </a:r>
            <a:r>
              <a:rPr lang="en-US" sz="2800" baseline="30000" dirty="0" smtClean="0"/>
              <a:t>3</a:t>
            </a:r>
            <a:r>
              <a:rPr lang="en-US" sz="2800" dirty="0" smtClean="0"/>
              <a:t> water per cm</a:t>
            </a:r>
            <a:r>
              <a:rPr lang="en-US" sz="2800" baseline="30000" dirty="0" smtClean="0"/>
              <a:t>3</a:t>
            </a:r>
            <a:r>
              <a:rPr lang="en-US" sz="2800" dirty="0" smtClean="0"/>
              <a:t> soil</a:t>
            </a:r>
          </a:p>
        </p:txBody>
      </p:sp>
      <p:sp>
        <p:nvSpPr>
          <p:cNvPr id="4" name="TextBox 3"/>
          <p:cNvSpPr txBox="1"/>
          <p:nvPr/>
        </p:nvSpPr>
        <p:spPr>
          <a:xfrm>
            <a:off x="228600" y="3921905"/>
            <a:ext cx="7248266"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smtClean="0"/>
              <a:t>Water moves through soil</a:t>
            </a:r>
          </a:p>
          <a:p>
            <a:pPr marL="457200" indent="-457200">
              <a:buFont typeface="Arial" panose="020B0604020202020204" pitchFamily="34" charset="0"/>
              <a:buChar char="•"/>
            </a:pPr>
            <a:r>
              <a:rPr lang="en-US" sz="2800" dirty="0" smtClean="0"/>
              <a:t>Water content does not move</a:t>
            </a:r>
          </a:p>
          <a:p>
            <a:pPr marL="457200" indent="-457200">
              <a:buFont typeface="Arial" panose="020B0604020202020204" pitchFamily="34" charset="0"/>
              <a:buChar char="•"/>
            </a:pPr>
            <a:r>
              <a:rPr lang="en-US" sz="2800" dirty="0" smtClean="0"/>
              <a:t>Water content changes because water moves</a:t>
            </a:r>
          </a:p>
        </p:txBody>
      </p:sp>
      <p:pic>
        <p:nvPicPr>
          <p:cNvPr id="368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1912" y="2480607"/>
            <a:ext cx="1095375" cy="3857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44263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28800" y="381000"/>
            <a:ext cx="5194371" cy="646331"/>
          </a:xfrm>
          <a:prstGeom prst="rect">
            <a:avLst/>
          </a:prstGeom>
          <a:noFill/>
        </p:spPr>
        <p:txBody>
          <a:bodyPr wrap="none" rtlCol="0">
            <a:spAutoFit/>
          </a:bodyPr>
          <a:lstStyle/>
          <a:p>
            <a:r>
              <a:rPr lang="en-US" sz="3600" b="1" dirty="0" smtClean="0"/>
              <a:t>Volumetric Water Content</a:t>
            </a:r>
            <a:endParaRPr lang="en-US" sz="3600" b="1" dirty="0"/>
          </a:p>
        </p:txBody>
      </p:sp>
      <p:sp>
        <p:nvSpPr>
          <p:cNvPr id="4" name="Cube 3"/>
          <p:cNvSpPr/>
          <p:nvPr/>
        </p:nvSpPr>
        <p:spPr>
          <a:xfrm>
            <a:off x="1219200" y="1905000"/>
            <a:ext cx="2819400" cy="25146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685800" y="2590800"/>
            <a:ext cx="0" cy="1905000"/>
          </a:xfrm>
          <a:prstGeom prst="straightConnector1">
            <a:avLst/>
          </a:prstGeom>
          <a:ln w="2540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762000" y="1680001"/>
            <a:ext cx="752451" cy="758399"/>
          </a:xfrm>
          <a:prstGeom prst="straightConnector1">
            <a:avLst/>
          </a:prstGeom>
          <a:ln w="25400">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1205089" y="4800600"/>
            <a:ext cx="2223911" cy="0"/>
          </a:xfrm>
          <a:prstGeom prst="straightConnector1">
            <a:avLst/>
          </a:prstGeom>
          <a:ln w="254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98687" y="4837669"/>
            <a:ext cx="636713" cy="369332"/>
          </a:xfrm>
          <a:prstGeom prst="rect">
            <a:avLst/>
          </a:prstGeom>
          <a:noFill/>
        </p:spPr>
        <p:txBody>
          <a:bodyPr wrap="none" rtlCol="0">
            <a:spAutoFit/>
          </a:bodyPr>
          <a:lstStyle/>
          <a:p>
            <a:r>
              <a:rPr lang="en-US" dirty="0" smtClean="0"/>
              <a:t>1 cm</a:t>
            </a:r>
            <a:endParaRPr lang="en-US" dirty="0"/>
          </a:p>
        </p:txBody>
      </p:sp>
      <p:sp>
        <p:nvSpPr>
          <p:cNvPr id="12" name="TextBox 11"/>
          <p:cNvSpPr txBox="1"/>
          <p:nvPr/>
        </p:nvSpPr>
        <p:spPr>
          <a:xfrm rot="16200000">
            <a:off x="107798" y="3358634"/>
            <a:ext cx="636713" cy="369332"/>
          </a:xfrm>
          <a:prstGeom prst="rect">
            <a:avLst/>
          </a:prstGeom>
          <a:noFill/>
        </p:spPr>
        <p:txBody>
          <a:bodyPr wrap="none" rtlCol="0">
            <a:spAutoFit/>
          </a:bodyPr>
          <a:lstStyle/>
          <a:p>
            <a:r>
              <a:rPr lang="en-US" dirty="0" smtClean="0"/>
              <a:t>1 cm</a:t>
            </a:r>
            <a:endParaRPr lang="en-US" dirty="0"/>
          </a:p>
        </p:txBody>
      </p:sp>
      <p:sp>
        <p:nvSpPr>
          <p:cNvPr id="13" name="TextBox 12"/>
          <p:cNvSpPr txBox="1"/>
          <p:nvPr/>
        </p:nvSpPr>
        <p:spPr>
          <a:xfrm rot="18802591">
            <a:off x="568376" y="1715532"/>
            <a:ext cx="636713" cy="369332"/>
          </a:xfrm>
          <a:prstGeom prst="rect">
            <a:avLst/>
          </a:prstGeom>
          <a:noFill/>
        </p:spPr>
        <p:txBody>
          <a:bodyPr wrap="none" rtlCol="0">
            <a:spAutoFit/>
          </a:bodyPr>
          <a:lstStyle/>
          <a:p>
            <a:r>
              <a:rPr lang="en-US" dirty="0" smtClean="0"/>
              <a:t>1 cm</a:t>
            </a:r>
            <a:endParaRPr lang="en-US" dirty="0"/>
          </a:p>
        </p:txBody>
      </p:sp>
      <p:sp>
        <p:nvSpPr>
          <p:cNvPr id="15" name="TextBox 14"/>
          <p:cNvSpPr txBox="1"/>
          <p:nvPr/>
        </p:nvSpPr>
        <p:spPr>
          <a:xfrm>
            <a:off x="5116719" y="1680001"/>
            <a:ext cx="3812903" cy="1200329"/>
          </a:xfrm>
          <a:prstGeom prst="rect">
            <a:avLst/>
          </a:prstGeom>
          <a:noFill/>
        </p:spPr>
        <p:txBody>
          <a:bodyPr wrap="none" rtlCol="0">
            <a:spAutoFit/>
          </a:bodyPr>
          <a:lstStyle/>
          <a:p>
            <a:r>
              <a:rPr lang="en-US" sz="2400" dirty="0" smtClean="0"/>
              <a:t>Water is stored in pore space</a:t>
            </a:r>
          </a:p>
          <a:p>
            <a:r>
              <a:rPr lang="en-US" sz="2400" dirty="0" smtClean="0"/>
              <a:t>Volume of Soil = 1 cm</a:t>
            </a:r>
            <a:r>
              <a:rPr lang="en-US" sz="2400" baseline="30000" dirty="0" smtClean="0"/>
              <a:t>3</a:t>
            </a:r>
          </a:p>
          <a:p>
            <a:r>
              <a:rPr lang="en-US" sz="2400" dirty="0" smtClean="0"/>
              <a:t>Volume of Water = 0.3 cm</a:t>
            </a:r>
            <a:r>
              <a:rPr lang="en-US" sz="2400" baseline="30000" dirty="0" smtClean="0"/>
              <a:t>3</a:t>
            </a:r>
            <a:endParaRPr lang="en-US" sz="2400" dirty="0"/>
          </a:p>
        </p:txBody>
      </p:sp>
      <p:sp>
        <p:nvSpPr>
          <p:cNvPr id="23" name="TextBox 22"/>
          <p:cNvSpPr txBox="1"/>
          <p:nvPr/>
        </p:nvSpPr>
        <p:spPr>
          <a:xfrm>
            <a:off x="1514451" y="2691865"/>
            <a:ext cx="1624163" cy="461665"/>
          </a:xfrm>
          <a:prstGeom prst="rect">
            <a:avLst/>
          </a:prstGeom>
          <a:noFill/>
        </p:spPr>
        <p:txBody>
          <a:bodyPr wrap="none" rtlCol="0">
            <a:spAutoFit/>
          </a:bodyPr>
          <a:lstStyle/>
          <a:p>
            <a:r>
              <a:rPr lang="en-US" sz="2400" dirty="0" smtClean="0"/>
              <a:t>Soil = 1 cm</a:t>
            </a:r>
            <a:r>
              <a:rPr lang="en-US" sz="2400" baseline="30000" dirty="0" smtClean="0"/>
              <a:t>3</a:t>
            </a:r>
            <a:endParaRPr lang="en-US" sz="2400" dirty="0"/>
          </a:p>
        </p:txBody>
      </p:sp>
      <p:cxnSp>
        <p:nvCxnSpPr>
          <p:cNvPr id="25" name="Straight Connector 24"/>
          <p:cNvCxnSpPr/>
          <p:nvPr/>
        </p:nvCxnSpPr>
        <p:spPr>
          <a:xfrm>
            <a:off x="1219200" y="3861657"/>
            <a:ext cx="22098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3429000" y="3314058"/>
            <a:ext cx="609600" cy="5476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267200" y="3314058"/>
            <a:ext cx="0" cy="547599"/>
          </a:xfrm>
          <a:prstGeom prst="straightConnector1">
            <a:avLst/>
          </a:prstGeom>
          <a:ln w="2540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263998" y="3898726"/>
            <a:ext cx="2205925" cy="461665"/>
          </a:xfrm>
          <a:prstGeom prst="rect">
            <a:avLst/>
          </a:prstGeom>
          <a:noFill/>
        </p:spPr>
        <p:txBody>
          <a:bodyPr wrap="none" rtlCol="0">
            <a:spAutoFit/>
          </a:bodyPr>
          <a:lstStyle/>
          <a:p>
            <a:r>
              <a:rPr lang="en-US" sz="2400" b="1" dirty="0" smtClean="0">
                <a:solidFill>
                  <a:srgbClr val="FF0000"/>
                </a:solidFill>
              </a:rPr>
              <a:t>Water = 0.3 cm</a:t>
            </a:r>
            <a:r>
              <a:rPr lang="en-US" sz="2400" b="1" baseline="30000" dirty="0" smtClean="0">
                <a:solidFill>
                  <a:srgbClr val="FF0000"/>
                </a:solidFill>
              </a:rPr>
              <a:t>3</a:t>
            </a:r>
            <a:endParaRPr lang="en-US" sz="2400" b="1" dirty="0">
              <a:solidFill>
                <a:srgbClr val="FF0000"/>
              </a:solidFill>
            </a:endParaRPr>
          </a:p>
        </p:txBody>
      </p:sp>
      <p:sp>
        <p:nvSpPr>
          <p:cNvPr id="33" name="TextBox 32"/>
          <p:cNvSpPr txBox="1"/>
          <p:nvPr/>
        </p:nvSpPr>
        <p:spPr>
          <a:xfrm>
            <a:off x="4394941" y="3403191"/>
            <a:ext cx="811441" cy="369332"/>
          </a:xfrm>
          <a:prstGeom prst="rect">
            <a:avLst/>
          </a:prstGeom>
          <a:noFill/>
        </p:spPr>
        <p:txBody>
          <a:bodyPr wrap="none" rtlCol="0">
            <a:spAutoFit/>
          </a:bodyPr>
          <a:lstStyle/>
          <a:p>
            <a:r>
              <a:rPr lang="en-US" b="1" dirty="0" smtClean="0">
                <a:solidFill>
                  <a:srgbClr val="FF0000"/>
                </a:solidFill>
              </a:rPr>
              <a:t>0.3 cm</a:t>
            </a:r>
            <a:endParaRPr lang="en-US" b="1" dirty="0">
              <a:solidFill>
                <a:srgbClr val="FF0000"/>
              </a:solidFill>
            </a:endParaRPr>
          </a:p>
        </p:txBody>
      </p:sp>
      <p:graphicFrame>
        <p:nvGraphicFramePr>
          <p:cNvPr id="36" name="Object 35"/>
          <p:cNvGraphicFramePr>
            <a:graphicFrameLocks noChangeAspect="1"/>
          </p:cNvGraphicFramePr>
          <p:nvPr>
            <p:extLst>
              <p:ext uri="{D42A27DB-BD31-4B8C-83A1-F6EECF244321}">
                <p14:modId xmlns:p14="http://schemas.microsoft.com/office/powerpoint/2010/main" val="3751508131"/>
              </p:ext>
            </p:extLst>
          </p:nvPr>
        </p:nvGraphicFramePr>
        <p:xfrm>
          <a:off x="812181" y="5300790"/>
          <a:ext cx="6910485" cy="719010"/>
        </p:xfrm>
        <a:graphic>
          <a:graphicData uri="http://schemas.openxmlformats.org/presentationml/2006/ole">
            <mc:AlternateContent xmlns:mc="http://schemas.openxmlformats.org/markup-compatibility/2006">
              <mc:Choice xmlns:v="urn:schemas-microsoft-com:vml" Requires="v">
                <p:oleObj spid="_x0000_s22612" name="Equation" r:id="rId3" imgW="4394160" imgH="457200" progId="Equation.3">
                  <p:embed/>
                </p:oleObj>
              </mc:Choice>
              <mc:Fallback>
                <p:oleObj name="Equation" r:id="rId3" imgW="4394160" imgH="457200" progId="Equation.3">
                  <p:embed/>
                  <p:pic>
                    <p:nvPicPr>
                      <p:cNvPr id="0" name=""/>
                      <p:cNvPicPr/>
                      <p:nvPr/>
                    </p:nvPicPr>
                    <p:blipFill>
                      <a:blip r:embed="rId4"/>
                      <a:stretch>
                        <a:fillRect/>
                      </a:stretch>
                    </p:blipFill>
                    <p:spPr>
                      <a:xfrm>
                        <a:off x="812181" y="5300790"/>
                        <a:ext cx="6910485" cy="719010"/>
                      </a:xfrm>
                      <a:prstGeom prst="rect">
                        <a:avLst/>
                      </a:prstGeom>
                    </p:spPr>
                  </p:pic>
                </p:oleObj>
              </mc:Fallback>
            </mc:AlternateContent>
          </a:graphicData>
        </a:graphic>
      </p:graphicFrame>
      <p:sp>
        <p:nvSpPr>
          <p:cNvPr id="37" name="TextBox 36"/>
          <p:cNvSpPr txBox="1"/>
          <p:nvPr/>
        </p:nvSpPr>
        <p:spPr>
          <a:xfrm>
            <a:off x="779490" y="6247304"/>
            <a:ext cx="7677166" cy="369332"/>
          </a:xfrm>
          <a:prstGeom prst="rect">
            <a:avLst/>
          </a:prstGeom>
          <a:noFill/>
        </p:spPr>
        <p:txBody>
          <a:bodyPr wrap="none" rtlCol="0">
            <a:spAutoFit/>
          </a:bodyPr>
          <a:lstStyle/>
          <a:p>
            <a:r>
              <a:rPr lang="en-US" i="1" dirty="0" smtClean="0"/>
              <a:t>% Water Content = Volumetric Water Content x 100 = 0.3 cm</a:t>
            </a:r>
            <a:r>
              <a:rPr lang="en-US" i="1" baseline="30000" dirty="0" smtClean="0"/>
              <a:t>3</a:t>
            </a:r>
            <a:r>
              <a:rPr lang="en-US" i="1" dirty="0" smtClean="0"/>
              <a:t> / cm</a:t>
            </a:r>
            <a:r>
              <a:rPr lang="en-US" i="1" baseline="30000" dirty="0" smtClean="0"/>
              <a:t>3</a:t>
            </a:r>
            <a:r>
              <a:rPr lang="en-US" i="1" dirty="0" smtClean="0"/>
              <a:t>  x 100 = 30%</a:t>
            </a:r>
            <a:endParaRPr lang="en-US" i="1" dirty="0"/>
          </a:p>
        </p:txBody>
      </p:sp>
    </p:spTree>
    <p:extLst>
      <p:ext uri="{BB962C8B-B14F-4D97-AF65-F5344CB8AC3E}">
        <p14:creationId xmlns:p14="http://schemas.microsoft.com/office/powerpoint/2010/main" val="646049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8742" y="175681"/>
            <a:ext cx="4697248" cy="646331"/>
          </a:xfrm>
          <a:prstGeom prst="rect">
            <a:avLst/>
          </a:prstGeom>
          <a:noFill/>
        </p:spPr>
        <p:txBody>
          <a:bodyPr wrap="none" rtlCol="0">
            <a:spAutoFit/>
          </a:bodyPr>
          <a:lstStyle/>
          <a:p>
            <a:r>
              <a:rPr lang="en-US" sz="3600" b="1" dirty="0" smtClean="0"/>
              <a:t>Depth of Water Storage</a:t>
            </a:r>
            <a:endParaRPr lang="en-US" sz="3600" b="1" dirty="0"/>
          </a:p>
        </p:txBody>
      </p:sp>
      <p:sp>
        <p:nvSpPr>
          <p:cNvPr id="16" name="Rectangle 15"/>
          <p:cNvSpPr/>
          <p:nvPr/>
        </p:nvSpPr>
        <p:spPr>
          <a:xfrm>
            <a:off x="1233307" y="1813074"/>
            <a:ext cx="1028700" cy="335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V="1">
            <a:off x="1233307" y="4362086"/>
            <a:ext cx="1028700"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Left Brace 18"/>
          <p:cNvSpPr/>
          <p:nvPr/>
        </p:nvSpPr>
        <p:spPr>
          <a:xfrm>
            <a:off x="768733" y="4362083"/>
            <a:ext cx="152400" cy="803787"/>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cxnSp>
        <p:nvCxnSpPr>
          <p:cNvPr id="22" name="Straight Arrow Connector 21"/>
          <p:cNvCxnSpPr/>
          <p:nvPr/>
        </p:nvCxnSpPr>
        <p:spPr>
          <a:xfrm>
            <a:off x="1051410" y="1813072"/>
            <a:ext cx="0" cy="3352799"/>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rot="16200000">
            <a:off x="-260265" y="2888793"/>
            <a:ext cx="2057999" cy="400110"/>
          </a:xfrm>
          <a:prstGeom prst="rect">
            <a:avLst/>
          </a:prstGeom>
          <a:noFill/>
        </p:spPr>
        <p:txBody>
          <a:bodyPr wrap="none" rtlCol="0">
            <a:spAutoFit/>
          </a:bodyPr>
          <a:lstStyle/>
          <a:p>
            <a:r>
              <a:rPr lang="en-US" sz="2000" dirty="0" smtClean="0"/>
              <a:t>1 foot  (12 inches)</a:t>
            </a:r>
            <a:endParaRPr lang="en-US" sz="2000" dirty="0"/>
          </a:p>
        </p:txBody>
      </p:sp>
      <p:sp>
        <p:nvSpPr>
          <p:cNvPr id="26" name="TextBox 25"/>
          <p:cNvSpPr txBox="1"/>
          <p:nvPr/>
        </p:nvSpPr>
        <p:spPr>
          <a:xfrm rot="16200000">
            <a:off x="-94632" y="4579310"/>
            <a:ext cx="954107" cy="369332"/>
          </a:xfrm>
          <a:prstGeom prst="rect">
            <a:avLst/>
          </a:prstGeom>
          <a:noFill/>
        </p:spPr>
        <p:txBody>
          <a:bodyPr wrap="none" rtlCol="0">
            <a:spAutoFit/>
          </a:bodyPr>
          <a:lstStyle/>
          <a:p>
            <a:r>
              <a:rPr lang="en-US" b="1" dirty="0" smtClean="0">
                <a:solidFill>
                  <a:srgbClr val="FF0000"/>
                </a:solidFill>
              </a:rPr>
              <a:t>3 inches</a:t>
            </a:r>
            <a:endParaRPr lang="en-US" b="1" dirty="0">
              <a:solidFill>
                <a:srgbClr val="FF0000"/>
              </a:solidFill>
            </a:endParaRPr>
          </a:p>
        </p:txBody>
      </p:sp>
      <p:sp>
        <p:nvSpPr>
          <p:cNvPr id="31" name="TextBox 30"/>
          <p:cNvSpPr txBox="1"/>
          <p:nvPr/>
        </p:nvSpPr>
        <p:spPr>
          <a:xfrm>
            <a:off x="3248939" y="1280455"/>
            <a:ext cx="2097049" cy="523220"/>
          </a:xfrm>
          <a:prstGeom prst="rect">
            <a:avLst/>
          </a:prstGeom>
          <a:noFill/>
        </p:spPr>
        <p:txBody>
          <a:bodyPr wrap="none" rtlCol="0">
            <a:spAutoFit/>
          </a:bodyPr>
          <a:lstStyle/>
          <a:p>
            <a:r>
              <a:rPr lang="en-US" sz="2800" b="1" u="sng" dirty="0" smtClean="0"/>
              <a:t>English Units</a:t>
            </a:r>
            <a:endParaRPr lang="en-US" sz="2800" b="1" u="sng" dirty="0"/>
          </a:p>
        </p:txBody>
      </p:sp>
      <p:sp>
        <p:nvSpPr>
          <p:cNvPr id="33" name="TextBox 32"/>
          <p:cNvSpPr txBox="1"/>
          <p:nvPr/>
        </p:nvSpPr>
        <p:spPr>
          <a:xfrm>
            <a:off x="3121742" y="2145543"/>
            <a:ext cx="5707012" cy="1938992"/>
          </a:xfrm>
          <a:prstGeom prst="rect">
            <a:avLst/>
          </a:prstGeom>
          <a:noFill/>
        </p:spPr>
        <p:txBody>
          <a:bodyPr wrap="none" rtlCol="0">
            <a:spAutoFit/>
          </a:bodyPr>
          <a:lstStyle/>
          <a:p>
            <a:r>
              <a:rPr lang="en-US" sz="2000" dirty="0"/>
              <a:t>Water Depth = </a:t>
            </a:r>
            <a:r>
              <a:rPr lang="en-US" sz="2000" dirty="0" smtClean="0"/>
              <a:t>3 in water/foot of soil</a:t>
            </a:r>
            <a:endParaRPr lang="en-US" sz="2000" dirty="0"/>
          </a:p>
          <a:p>
            <a:r>
              <a:rPr lang="en-US" sz="2000" dirty="0" smtClean="0"/>
              <a:t>Soil Volume  = 1 </a:t>
            </a:r>
            <a:r>
              <a:rPr lang="en-US" sz="2000" dirty="0" err="1" smtClean="0"/>
              <a:t>ft</a:t>
            </a:r>
            <a:r>
              <a:rPr lang="en-US" sz="2000" dirty="0" smtClean="0"/>
              <a:t> * 1 </a:t>
            </a:r>
            <a:r>
              <a:rPr lang="en-US" sz="2000" dirty="0" err="1" smtClean="0"/>
              <a:t>ft</a:t>
            </a:r>
            <a:r>
              <a:rPr lang="en-US" sz="2000" dirty="0" smtClean="0"/>
              <a:t> * 1 </a:t>
            </a:r>
            <a:r>
              <a:rPr lang="en-US" sz="2000" dirty="0" err="1" smtClean="0"/>
              <a:t>ft</a:t>
            </a:r>
            <a:r>
              <a:rPr lang="en-US" sz="2000" dirty="0" smtClean="0"/>
              <a:t> = 1 ft</a:t>
            </a:r>
            <a:r>
              <a:rPr lang="en-US" sz="2000" baseline="30000" dirty="0" smtClean="0"/>
              <a:t>3</a:t>
            </a:r>
            <a:r>
              <a:rPr lang="en-US" sz="2000" dirty="0" smtClean="0"/>
              <a:t> </a:t>
            </a:r>
          </a:p>
          <a:p>
            <a:r>
              <a:rPr lang="en-US" sz="2000" dirty="0" smtClean="0"/>
              <a:t>Water Volume = 0.25 </a:t>
            </a:r>
            <a:r>
              <a:rPr lang="en-US" sz="2000" dirty="0" err="1" smtClean="0"/>
              <a:t>ft</a:t>
            </a:r>
            <a:r>
              <a:rPr lang="en-US" sz="2000" dirty="0" smtClean="0"/>
              <a:t> * 1 </a:t>
            </a:r>
            <a:r>
              <a:rPr lang="en-US" sz="2000" dirty="0" err="1" smtClean="0"/>
              <a:t>ft</a:t>
            </a:r>
            <a:r>
              <a:rPr lang="en-US" sz="2000" dirty="0" smtClean="0"/>
              <a:t> * 1 </a:t>
            </a:r>
            <a:r>
              <a:rPr lang="en-US" sz="2000" dirty="0" err="1" smtClean="0"/>
              <a:t>ft</a:t>
            </a:r>
            <a:r>
              <a:rPr lang="en-US" sz="2000" dirty="0" smtClean="0"/>
              <a:t> = 0.25 ft</a:t>
            </a:r>
            <a:r>
              <a:rPr lang="en-US" sz="2000" baseline="30000" dirty="0" smtClean="0"/>
              <a:t>3</a:t>
            </a:r>
            <a:r>
              <a:rPr lang="en-US" sz="2000" dirty="0" smtClean="0"/>
              <a:t> </a:t>
            </a:r>
          </a:p>
          <a:p>
            <a:r>
              <a:rPr lang="en-US" sz="2000" dirty="0" smtClean="0"/>
              <a:t>Volumetric Water Content = 0.25 ft</a:t>
            </a:r>
            <a:r>
              <a:rPr lang="en-US" sz="2000" baseline="30000" dirty="0" smtClean="0"/>
              <a:t>3</a:t>
            </a:r>
            <a:r>
              <a:rPr lang="en-US" sz="2000" dirty="0" smtClean="0"/>
              <a:t> water / 1 ft</a:t>
            </a:r>
            <a:r>
              <a:rPr lang="en-US" sz="2000" baseline="30000" dirty="0" smtClean="0"/>
              <a:t>3</a:t>
            </a:r>
            <a:r>
              <a:rPr lang="en-US" sz="2000" dirty="0" smtClean="0"/>
              <a:t> soil </a:t>
            </a:r>
          </a:p>
          <a:p>
            <a:r>
              <a:rPr lang="en-US" sz="2000" dirty="0"/>
              <a:t> </a:t>
            </a:r>
            <a:r>
              <a:rPr lang="en-US" sz="2000" dirty="0" smtClean="0"/>
              <a:t>                                               = 0.25 ft</a:t>
            </a:r>
            <a:r>
              <a:rPr lang="en-US" sz="2000" baseline="30000" dirty="0" smtClean="0"/>
              <a:t>3</a:t>
            </a:r>
            <a:r>
              <a:rPr lang="en-US" sz="2000" dirty="0" smtClean="0"/>
              <a:t> / ft</a:t>
            </a:r>
            <a:r>
              <a:rPr lang="en-US" sz="2000" baseline="30000" dirty="0" smtClean="0"/>
              <a:t>3</a:t>
            </a:r>
          </a:p>
          <a:p>
            <a:r>
              <a:rPr lang="en-US" sz="2000" baseline="30000" dirty="0"/>
              <a:t> </a:t>
            </a:r>
            <a:r>
              <a:rPr lang="en-US" sz="2000" baseline="30000" dirty="0" smtClean="0"/>
              <a:t>                                                                       </a:t>
            </a:r>
            <a:r>
              <a:rPr lang="en-US" sz="2000" dirty="0" smtClean="0"/>
              <a:t>= 0.25 in</a:t>
            </a:r>
            <a:r>
              <a:rPr lang="en-US" sz="2000" baseline="30000" dirty="0" smtClean="0"/>
              <a:t>3</a:t>
            </a:r>
            <a:r>
              <a:rPr lang="en-US" sz="2000" dirty="0" smtClean="0"/>
              <a:t> / in</a:t>
            </a:r>
            <a:r>
              <a:rPr lang="en-US" sz="2000" baseline="30000" dirty="0" smtClean="0"/>
              <a:t>3</a:t>
            </a:r>
            <a:r>
              <a:rPr lang="en-US" sz="2000" dirty="0" smtClean="0"/>
              <a:t> </a:t>
            </a:r>
            <a:endParaRPr lang="en-US" sz="2000" dirty="0"/>
          </a:p>
        </p:txBody>
      </p:sp>
      <p:sp>
        <p:nvSpPr>
          <p:cNvPr id="3" name="TextBox 2"/>
          <p:cNvSpPr txBox="1"/>
          <p:nvPr/>
        </p:nvSpPr>
        <p:spPr>
          <a:xfrm>
            <a:off x="1367489" y="4579311"/>
            <a:ext cx="772519" cy="369332"/>
          </a:xfrm>
          <a:prstGeom prst="rect">
            <a:avLst/>
          </a:prstGeom>
          <a:noFill/>
        </p:spPr>
        <p:txBody>
          <a:bodyPr wrap="none" rtlCol="0">
            <a:spAutoFit/>
          </a:bodyPr>
          <a:lstStyle/>
          <a:p>
            <a:r>
              <a:rPr lang="en-US" b="1" dirty="0" smtClean="0">
                <a:solidFill>
                  <a:srgbClr val="FF0000"/>
                </a:solidFill>
              </a:rPr>
              <a:t>Water</a:t>
            </a:r>
            <a:endParaRPr lang="en-US" b="1" dirty="0">
              <a:solidFill>
                <a:srgbClr val="FF0000"/>
              </a:solidFill>
            </a:endParaRPr>
          </a:p>
        </p:txBody>
      </p:sp>
    </p:spTree>
    <p:extLst>
      <p:ext uri="{BB962C8B-B14F-4D97-AF65-F5344CB8AC3E}">
        <p14:creationId xmlns:p14="http://schemas.microsoft.com/office/powerpoint/2010/main" val="32175056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298448"/>
            <a:ext cx="4251292" cy="584775"/>
          </a:xfrm>
          <a:prstGeom prst="rect">
            <a:avLst/>
          </a:prstGeom>
          <a:noFill/>
        </p:spPr>
        <p:txBody>
          <a:bodyPr wrap="none" rtlCol="0">
            <a:spAutoFit/>
          </a:bodyPr>
          <a:lstStyle/>
          <a:p>
            <a:r>
              <a:rPr lang="en-US" sz="3200" b="1" dirty="0" smtClean="0"/>
              <a:t>Size of Soil Components</a:t>
            </a:r>
            <a:endParaRPr lang="en-US" sz="3200" b="1" dirty="0"/>
          </a:p>
        </p:txBody>
      </p:sp>
      <p:pic>
        <p:nvPicPr>
          <p:cNvPr id="6" name="Picture 5" descr="http://sciencelearn.org.nz/var/sciencelearn/storage/images/contexts/soil-farming-and-science/sci-media/images/relative-size-of-sand-silt-and-clay-particles/884696-2-eng-NZ/Relative-size-of-sand-silt-and-clay-particl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0" y="3048000"/>
            <a:ext cx="5092787" cy="339519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Soil Particle Siz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3" y="1066800"/>
            <a:ext cx="5225815"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74352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78742" y="175681"/>
            <a:ext cx="4697248" cy="646331"/>
          </a:xfrm>
          <a:prstGeom prst="rect">
            <a:avLst/>
          </a:prstGeom>
          <a:noFill/>
        </p:spPr>
        <p:txBody>
          <a:bodyPr wrap="none" rtlCol="0">
            <a:spAutoFit/>
          </a:bodyPr>
          <a:lstStyle/>
          <a:p>
            <a:r>
              <a:rPr lang="en-US" sz="3600" b="1" dirty="0" smtClean="0"/>
              <a:t>Depth of Water Storage</a:t>
            </a:r>
            <a:endParaRPr lang="en-US" sz="3600" b="1" dirty="0"/>
          </a:p>
        </p:txBody>
      </p:sp>
      <p:sp>
        <p:nvSpPr>
          <p:cNvPr id="16" name="Rectangle 15"/>
          <p:cNvSpPr/>
          <p:nvPr/>
        </p:nvSpPr>
        <p:spPr>
          <a:xfrm>
            <a:off x="612818" y="1813070"/>
            <a:ext cx="1028700" cy="3352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flipV="1">
            <a:off x="612818" y="4362082"/>
            <a:ext cx="1028700"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1975815" y="4362080"/>
            <a:ext cx="76200" cy="803787"/>
          </a:xfrm>
          <a:prstGeom prst="righ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3" name="Straight Arrow Connector 22"/>
          <p:cNvCxnSpPr/>
          <p:nvPr/>
        </p:nvCxnSpPr>
        <p:spPr>
          <a:xfrm>
            <a:off x="1832018" y="1813071"/>
            <a:ext cx="0" cy="3352799"/>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rot="16200000">
            <a:off x="1911227" y="4604334"/>
            <a:ext cx="753732" cy="369332"/>
          </a:xfrm>
          <a:prstGeom prst="rect">
            <a:avLst/>
          </a:prstGeom>
          <a:noFill/>
        </p:spPr>
        <p:txBody>
          <a:bodyPr wrap="none" rtlCol="0">
            <a:spAutoFit/>
          </a:bodyPr>
          <a:lstStyle/>
          <a:p>
            <a:r>
              <a:rPr lang="en-US" b="1" dirty="0" smtClean="0">
                <a:solidFill>
                  <a:srgbClr val="FF0000"/>
                </a:solidFill>
              </a:rPr>
              <a:t>10 cm</a:t>
            </a:r>
            <a:endParaRPr lang="en-US" b="1" dirty="0">
              <a:solidFill>
                <a:srgbClr val="FF0000"/>
              </a:solidFill>
            </a:endParaRPr>
          </a:p>
        </p:txBody>
      </p:sp>
      <p:sp>
        <p:nvSpPr>
          <p:cNvPr id="28" name="TextBox 27"/>
          <p:cNvSpPr txBox="1"/>
          <p:nvPr/>
        </p:nvSpPr>
        <p:spPr>
          <a:xfrm rot="16200000">
            <a:off x="1270304" y="2904178"/>
            <a:ext cx="1471878" cy="369332"/>
          </a:xfrm>
          <a:prstGeom prst="rect">
            <a:avLst/>
          </a:prstGeom>
          <a:noFill/>
        </p:spPr>
        <p:txBody>
          <a:bodyPr wrap="none" rtlCol="0">
            <a:spAutoFit/>
          </a:bodyPr>
          <a:lstStyle/>
          <a:p>
            <a:r>
              <a:rPr lang="en-US" dirty="0" smtClean="0"/>
              <a:t>1 m  (100 cm)</a:t>
            </a:r>
            <a:endParaRPr lang="en-US" dirty="0"/>
          </a:p>
        </p:txBody>
      </p:sp>
      <p:sp>
        <p:nvSpPr>
          <p:cNvPr id="30" name="TextBox 29"/>
          <p:cNvSpPr txBox="1"/>
          <p:nvPr/>
        </p:nvSpPr>
        <p:spPr>
          <a:xfrm>
            <a:off x="2971800" y="2352904"/>
            <a:ext cx="5657318" cy="2246769"/>
          </a:xfrm>
          <a:prstGeom prst="rect">
            <a:avLst/>
          </a:prstGeom>
          <a:noFill/>
        </p:spPr>
        <p:txBody>
          <a:bodyPr wrap="none" rtlCol="0">
            <a:spAutoFit/>
          </a:bodyPr>
          <a:lstStyle/>
          <a:p>
            <a:r>
              <a:rPr lang="en-US" sz="2000" dirty="0" smtClean="0"/>
              <a:t>Water Depth = 10 cm water/m soil</a:t>
            </a:r>
          </a:p>
          <a:p>
            <a:r>
              <a:rPr lang="en-US" sz="2000" dirty="0"/>
              <a:t>Soil Volume  = 1 </a:t>
            </a:r>
            <a:r>
              <a:rPr lang="en-US" sz="2000" dirty="0" smtClean="0"/>
              <a:t>m </a:t>
            </a:r>
            <a:r>
              <a:rPr lang="en-US" sz="2000" dirty="0"/>
              <a:t>* 1 </a:t>
            </a:r>
            <a:r>
              <a:rPr lang="en-US" sz="2000" dirty="0" smtClean="0"/>
              <a:t>m </a:t>
            </a:r>
            <a:r>
              <a:rPr lang="en-US" sz="2000" dirty="0"/>
              <a:t>* 1 </a:t>
            </a:r>
            <a:r>
              <a:rPr lang="en-US" sz="2000" dirty="0" smtClean="0"/>
              <a:t>m </a:t>
            </a:r>
            <a:r>
              <a:rPr lang="en-US" sz="2000" dirty="0"/>
              <a:t>= 1 </a:t>
            </a:r>
            <a:r>
              <a:rPr lang="en-US" sz="2000" dirty="0" smtClean="0"/>
              <a:t>m</a:t>
            </a:r>
            <a:r>
              <a:rPr lang="en-US" sz="2000" baseline="30000" dirty="0" smtClean="0"/>
              <a:t>3</a:t>
            </a:r>
            <a:r>
              <a:rPr lang="en-US" sz="2000" dirty="0" smtClean="0"/>
              <a:t> </a:t>
            </a:r>
            <a:endParaRPr lang="en-US" sz="2000" dirty="0"/>
          </a:p>
          <a:p>
            <a:r>
              <a:rPr lang="en-US" sz="2000" dirty="0"/>
              <a:t>Water Volume = </a:t>
            </a:r>
            <a:r>
              <a:rPr lang="en-US" sz="2000" dirty="0" smtClean="0"/>
              <a:t>0.1 m </a:t>
            </a:r>
            <a:r>
              <a:rPr lang="en-US" sz="2000" dirty="0"/>
              <a:t>* 1 </a:t>
            </a:r>
            <a:r>
              <a:rPr lang="en-US" sz="2000" dirty="0" smtClean="0"/>
              <a:t>m </a:t>
            </a:r>
            <a:r>
              <a:rPr lang="en-US" sz="2000" dirty="0"/>
              <a:t>* 1 </a:t>
            </a:r>
            <a:r>
              <a:rPr lang="en-US" sz="2000" dirty="0" smtClean="0"/>
              <a:t>m </a:t>
            </a:r>
            <a:r>
              <a:rPr lang="en-US" sz="2000" dirty="0"/>
              <a:t>= </a:t>
            </a:r>
            <a:r>
              <a:rPr lang="en-US" sz="2000" dirty="0" smtClean="0"/>
              <a:t>0.1 m</a:t>
            </a:r>
            <a:r>
              <a:rPr lang="en-US" sz="2000" baseline="30000" dirty="0" smtClean="0"/>
              <a:t>3</a:t>
            </a:r>
            <a:r>
              <a:rPr lang="en-US" sz="2000" dirty="0" smtClean="0"/>
              <a:t> </a:t>
            </a:r>
            <a:endParaRPr lang="en-US" sz="2000" dirty="0"/>
          </a:p>
          <a:p>
            <a:r>
              <a:rPr lang="en-US" sz="2000" dirty="0"/>
              <a:t>Volumetric Water Content = </a:t>
            </a:r>
            <a:r>
              <a:rPr lang="en-US" sz="2000" dirty="0" smtClean="0"/>
              <a:t>0.1 m</a:t>
            </a:r>
            <a:r>
              <a:rPr lang="en-US" sz="2000" baseline="30000" dirty="0" smtClean="0"/>
              <a:t>3</a:t>
            </a:r>
            <a:r>
              <a:rPr lang="en-US" sz="2000" dirty="0" smtClean="0"/>
              <a:t> </a:t>
            </a:r>
            <a:r>
              <a:rPr lang="en-US" sz="2000" dirty="0"/>
              <a:t>water / 1 </a:t>
            </a:r>
            <a:r>
              <a:rPr lang="en-US" sz="2000" dirty="0" smtClean="0"/>
              <a:t>m</a:t>
            </a:r>
            <a:r>
              <a:rPr lang="en-US" sz="2000" baseline="30000" dirty="0" smtClean="0"/>
              <a:t>3</a:t>
            </a:r>
            <a:r>
              <a:rPr lang="en-US" sz="2000" dirty="0" smtClean="0"/>
              <a:t> </a:t>
            </a:r>
            <a:r>
              <a:rPr lang="en-US" sz="2000" dirty="0"/>
              <a:t>soil </a:t>
            </a:r>
          </a:p>
          <a:p>
            <a:r>
              <a:rPr lang="en-US" sz="2000" dirty="0"/>
              <a:t>                                                = </a:t>
            </a:r>
            <a:r>
              <a:rPr lang="en-US" sz="2000" dirty="0" smtClean="0"/>
              <a:t>0.1 m</a:t>
            </a:r>
            <a:r>
              <a:rPr lang="en-US" sz="2000" baseline="30000" dirty="0" smtClean="0"/>
              <a:t>3</a:t>
            </a:r>
            <a:r>
              <a:rPr lang="en-US" sz="2000" dirty="0" smtClean="0"/>
              <a:t> / m</a:t>
            </a:r>
            <a:r>
              <a:rPr lang="en-US" sz="2000" baseline="30000" dirty="0" smtClean="0"/>
              <a:t>3</a:t>
            </a:r>
          </a:p>
          <a:p>
            <a:r>
              <a:rPr lang="en-US" sz="2000" baseline="30000" dirty="0"/>
              <a:t> </a:t>
            </a:r>
            <a:r>
              <a:rPr lang="en-US" sz="2000" baseline="30000" dirty="0" smtClean="0"/>
              <a:t>                                                                        </a:t>
            </a:r>
            <a:r>
              <a:rPr lang="en-US" sz="2000" dirty="0" smtClean="0"/>
              <a:t>= 0.1 cm</a:t>
            </a:r>
            <a:r>
              <a:rPr lang="en-US" sz="2000" baseline="30000" dirty="0" smtClean="0"/>
              <a:t>3</a:t>
            </a:r>
            <a:r>
              <a:rPr lang="en-US" sz="2000" dirty="0" smtClean="0"/>
              <a:t> / cm</a:t>
            </a:r>
            <a:r>
              <a:rPr lang="en-US" sz="2000" baseline="30000" dirty="0" smtClean="0"/>
              <a:t>3</a:t>
            </a:r>
            <a:r>
              <a:rPr lang="en-US" sz="2000" dirty="0" smtClean="0"/>
              <a:t> </a:t>
            </a:r>
            <a:endParaRPr lang="en-US" sz="2000" dirty="0"/>
          </a:p>
          <a:p>
            <a:endParaRPr lang="en-US" sz="2000" dirty="0"/>
          </a:p>
        </p:txBody>
      </p:sp>
      <p:sp>
        <p:nvSpPr>
          <p:cNvPr id="32" name="TextBox 31"/>
          <p:cNvSpPr txBox="1"/>
          <p:nvPr/>
        </p:nvSpPr>
        <p:spPr>
          <a:xfrm>
            <a:off x="2943159" y="1683652"/>
            <a:ext cx="2033698" cy="523220"/>
          </a:xfrm>
          <a:prstGeom prst="rect">
            <a:avLst/>
          </a:prstGeom>
          <a:noFill/>
        </p:spPr>
        <p:txBody>
          <a:bodyPr wrap="none" rtlCol="0">
            <a:spAutoFit/>
          </a:bodyPr>
          <a:lstStyle/>
          <a:p>
            <a:r>
              <a:rPr lang="en-US" sz="2800" b="1" u="sng" dirty="0" smtClean="0"/>
              <a:t>Metric Units</a:t>
            </a:r>
            <a:endParaRPr lang="en-US" sz="2800" b="1" u="sng" dirty="0"/>
          </a:p>
        </p:txBody>
      </p:sp>
      <p:sp>
        <p:nvSpPr>
          <p:cNvPr id="3" name="TextBox 2"/>
          <p:cNvSpPr txBox="1"/>
          <p:nvPr/>
        </p:nvSpPr>
        <p:spPr>
          <a:xfrm>
            <a:off x="747000" y="4579307"/>
            <a:ext cx="760336" cy="369332"/>
          </a:xfrm>
          <a:prstGeom prst="rect">
            <a:avLst/>
          </a:prstGeom>
          <a:noFill/>
        </p:spPr>
        <p:txBody>
          <a:bodyPr wrap="none" rtlCol="0">
            <a:spAutoFit/>
          </a:bodyPr>
          <a:lstStyle/>
          <a:p>
            <a:r>
              <a:rPr lang="en-US" dirty="0" smtClean="0">
                <a:solidFill>
                  <a:srgbClr val="FF0000"/>
                </a:solidFill>
              </a:rPr>
              <a:t>Water</a:t>
            </a:r>
            <a:endParaRPr lang="en-US" dirty="0">
              <a:solidFill>
                <a:srgbClr val="FF0000"/>
              </a:solidFill>
            </a:endParaRPr>
          </a:p>
        </p:txBody>
      </p:sp>
    </p:spTree>
    <p:extLst>
      <p:ext uri="{BB962C8B-B14F-4D97-AF65-F5344CB8AC3E}">
        <p14:creationId xmlns:p14="http://schemas.microsoft.com/office/powerpoint/2010/main" val="34791591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228600"/>
            <a:ext cx="5735929" cy="584775"/>
          </a:xfrm>
          <a:prstGeom prst="rect">
            <a:avLst/>
          </a:prstGeom>
          <a:noFill/>
        </p:spPr>
        <p:txBody>
          <a:bodyPr wrap="none" rtlCol="0">
            <a:spAutoFit/>
          </a:bodyPr>
          <a:lstStyle/>
          <a:p>
            <a:r>
              <a:rPr lang="en-US" sz="3200" b="1" dirty="0" smtClean="0"/>
              <a:t>Key Volumetric Soil Water Levels</a:t>
            </a:r>
            <a:endParaRPr lang="en-US" sz="3200" b="1" dirty="0"/>
          </a:p>
        </p:txBody>
      </p:sp>
      <p:sp>
        <p:nvSpPr>
          <p:cNvPr id="3" name="TextBox 2"/>
          <p:cNvSpPr txBox="1"/>
          <p:nvPr/>
        </p:nvSpPr>
        <p:spPr>
          <a:xfrm>
            <a:off x="914400" y="1066800"/>
            <a:ext cx="7543800" cy="3970318"/>
          </a:xfrm>
          <a:prstGeom prst="rect">
            <a:avLst/>
          </a:prstGeom>
          <a:noFill/>
        </p:spPr>
        <p:txBody>
          <a:bodyPr wrap="square" rtlCol="0">
            <a:spAutoFit/>
          </a:bodyPr>
          <a:lstStyle/>
          <a:p>
            <a:r>
              <a:rPr lang="en-US" b="1" u="sng" dirty="0" smtClean="0"/>
              <a:t>Lower Limit </a:t>
            </a:r>
            <a:r>
              <a:rPr lang="en-US" dirty="0" smtClean="0"/>
              <a:t>(LL, cm</a:t>
            </a:r>
            <a:r>
              <a:rPr lang="en-US" baseline="30000" dirty="0" smtClean="0"/>
              <a:t>3</a:t>
            </a:r>
            <a:r>
              <a:rPr lang="en-US" dirty="0"/>
              <a:t> </a:t>
            </a:r>
            <a:r>
              <a:rPr lang="en-US" dirty="0" smtClean="0"/>
              <a:t>water/cm</a:t>
            </a:r>
            <a:r>
              <a:rPr lang="en-US" baseline="30000" dirty="0" smtClean="0"/>
              <a:t>3</a:t>
            </a:r>
            <a:r>
              <a:rPr lang="en-US" dirty="0"/>
              <a:t> </a:t>
            </a:r>
            <a:r>
              <a:rPr lang="en-US" dirty="0" smtClean="0"/>
              <a:t>soil) – The volumetric content of water in soil when the roots have extracted all possible water. Note that roots cannot extract all of the water in the soil. This is often referred to as </a:t>
            </a:r>
            <a:r>
              <a:rPr lang="en-US" b="1" i="1" dirty="0" smtClean="0"/>
              <a:t>Wilting Point</a:t>
            </a:r>
            <a:r>
              <a:rPr lang="en-US" dirty="0" smtClean="0"/>
              <a:t>. Estimated as -15 bars of pressure (217 PSI).</a:t>
            </a:r>
          </a:p>
          <a:p>
            <a:endParaRPr lang="en-US" dirty="0"/>
          </a:p>
          <a:p>
            <a:r>
              <a:rPr lang="en-US" b="1" u="sng" dirty="0" smtClean="0"/>
              <a:t>Drained Upper Limit </a:t>
            </a:r>
            <a:r>
              <a:rPr lang="en-US" dirty="0" smtClean="0"/>
              <a:t>(DUL, cm</a:t>
            </a:r>
            <a:r>
              <a:rPr lang="en-US" baseline="30000" dirty="0" smtClean="0"/>
              <a:t>3</a:t>
            </a:r>
            <a:r>
              <a:rPr lang="en-US" dirty="0"/>
              <a:t> </a:t>
            </a:r>
            <a:r>
              <a:rPr lang="en-US" dirty="0" smtClean="0"/>
              <a:t>water/cm</a:t>
            </a:r>
            <a:r>
              <a:rPr lang="en-US" baseline="30000" dirty="0" smtClean="0"/>
              <a:t>3</a:t>
            </a:r>
            <a:r>
              <a:rPr lang="en-US" dirty="0"/>
              <a:t> </a:t>
            </a:r>
            <a:r>
              <a:rPr lang="en-US" dirty="0" smtClean="0"/>
              <a:t>soil) – The volumetric water content in soil when the capillary forces holding water within the pore space equals the force of gravity pulling against water molecules. This can be measured by filling the soil profile up and allowing it to drain freely until drainage stops. This is often referred to as </a:t>
            </a:r>
            <a:r>
              <a:rPr lang="en-US" b="1" i="1" dirty="0" smtClean="0"/>
              <a:t>Field Capacity</a:t>
            </a:r>
            <a:r>
              <a:rPr lang="en-US" dirty="0" smtClean="0"/>
              <a:t>. It is estimated at -1/3 bar of pressure (4.7 PSI).</a:t>
            </a:r>
          </a:p>
          <a:p>
            <a:endParaRPr lang="en-US" dirty="0"/>
          </a:p>
          <a:p>
            <a:r>
              <a:rPr lang="en-US" b="1" u="sng" dirty="0" smtClean="0"/>
              <a:t>Saturation</a:t>
            </a:r>
            <a:r>
              <a:rPr lang="en-US" dirty="0" smtClean="0"/>
              <a:t> (SAT, cm</a:t>
            </a:r>
            <a:r>
              <a:rPr lang="en-US" baseline="30000" dirty="0" smtClean="0"/>
              <a:t>3</a:t>
            </a:r>
            <a:r>
              <a:rPr lang="en-US" dirty="0"/>
              <a:t> </a:t>
            </a:r>
            <a:r>
              <a:rPr lang="en-US" dirty="0" smtClean="0"/>
              <a:t>water/cm</a:t>
            </a:r>
            <a:r>
              <a:rPr lang="en-US" baseline="30000" dirty="0" smtClean="0"/>
              <a:t>3</a:t>
            </a:r>
            <a:r>
              <a:rPr lang="en-US" dirty="0"/>
              <a:t> </a:t>
            </a:r>
            <a:r>
              <a:rPr lang="en-US" dirty="0" smtClean="0"/>
              <a:t>soil) – This is the maximum volume of water that a particular soil can hold within all its pore spaces. </a:t>
            </a:r>
            <a:endParaRPr lang="en-US" dirty="0"/>
          </a:p>
        </p:txBody>
      </p:sp>
      <p:sp>
        <p:nvSpPr>
          <p:cNvPr id="4" name="TextBox 3"/>
          <p:cNvSpPr txBox="1"/>
          <p:nvPr/>
        </p:nvSpPr>
        <p:spPr>
          <a:xfrm>
            <a:off x="990600" y="5943600"/>
            <a:ext cx="2138727" cy="461665"/>
          </a:xfrm>
          <a:prstGeom prst="rect">
            <a:avLst/>
          </a:prstGeom>
          <a:noFill/>
        </p:spPr>
        <p:txBody>
          <a:bodyPr wrap="none" rtlCol="0">
            <a:spAutoFit/>
          </a:bodyPr>
          <a:lstStyle/>
          <a:p>
            <a:r>
              <a:rPr lang="en-US" sz="2400" b="1" i="1" dirty="0" smtClean="0"/>
              <a:t>1 bar = 14.5 PSI</a:t>
            </a:r>
            <a:endParaRPr lang="en-US" sz="2400" b="1" i="1" dirty="0"/>
          </a:p>
        </p:txBody>
      </p:sp>
    </p:spTree>
    <p:extLst>
      <p:ext uri="{BB962C8B-B14F-4D97-AF65-F5344CB8AC3E}">
        <p14:creationId xmlns:p14="http://schemas.microsoft.com/office/powerpoint/2010/main" val="19805713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be 3"/>
          <p:cNvSpPr/>
          <p:nvPr/>
        </p:nvSpPr>
        <p:spPr>
          <a:xfrm>
            <a:off x="1676400" y="1828800"/>
            <a:ext cx="3886200" cy="40386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676400" y="228600"/>
            <a:ext cx="5921236" cy="584775"/>
          </a:xfrm>
          <a:prstGeom prst="rect">
            <a:avLst/>
          </a:prstGeom>
          <a:noFill/>
        </p:spPr>
        <p:txBody>
          <a:bodyPr wrap="none" rtlCol="0">
            <a:spAutoFit/>
          </a:bodyPr>
          <a:lstStyle/>
          <a:p>
            <a:r>
              <a:rPr lang="en-US" sz="3200" b="1" dirty="0" smtClean="0"/>
              <a:t>Soil Water Holding Characteristics</a:t>
            </a:r>
            <a:endParaRPr lang="en-US" sz="3200" b="1" dirty="0"/>
          </a:p>
        </p:txBody>
      </p:sp>
      <p:cxnSp>
        <p:nvCxnSpPr>
          <p:cNvPr id="5" name="Straight Connector 4"/>
          <p:cNvCxnSpPr/>
          <p:nvPr/>
        </p:nvCxnSpPr>
        <p:spPr>
          <a:xfrm>
            <a:off x="1693678" y="5410200"/>
            <a:ext cx="288521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676400" y="4280513"/>
            <a:ext cx="2885215"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93678" y="4724400"/>
            <a:ext cx="291465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417752" y="3589591"/>
            <a:ext cx="2311723" cy="584775"/>
          </a:xfrm>
          <a:prstGeom prst="rect">
            <a:avLst/>
          </a:prstGeom>
          <a:noFill/>
        </p:spPr>
        <p:txBody>
          <a:bodyPr wrap="none" rtlCol="0">
            <a:spAutoFit/>
          </a:bodyPr>
          <a:lstStyle/>
          <a:p>
            <a:r>
              <a:rPr lang="en-US" sz="1600" dirty="0" smtClean="0"/>
              <a:t>Drained Upper Limit </a:t>
            </a:r>
          </a:p>
          <a:p>
            <a:r>
              <a:rPr lang="en-US" sz="1600" dirty="0" smtClean="0"/>
              <a:t>(field capacity), cm</a:t>
            </a:r>
            <a:r>
              <a:rPr lang="en-US" sz="1600" baseline="30000" dirty="0" smtClean="0"/>
              <a:t>3</a:t>
            </a:r>
            <a:r>
              <a:rPr lang="en-US" sz="1600" dirty="0" smtClean="0"/>
              <a:t> / cm</a:t>
            </a:r>
            <a:r>
              <a:rPr lang="en-US" sz="1600" baseline="30000" dirty="0" smtClean="0"/>
              <a:t>3</a:t>
            </a:r>
            <a:endParaRPr lang="en-US" sz="1600" dirty="0"/>
          </a:p>
        </p:txBody>
      </p:sp>
      <p:sp>
        <p:nvSpPr>
          <p:cNvPr id="10" name="TextBox 9"/>
          <p:cNvSpPr txBox="1"/>
          <p:nvPr/>
        </p:nvSpPr>
        <p:spPr>
          <a:xfrm>
            <a:off x="6264432" y="3082214"/>
            <a:ext cx="1954318" cy="338554"/>
          </a:xfrm>
          <a:prstGeom prst="rect">
            <a:avLst/>
          </a:prstGeom>
          <a:noFill/>
        </p:spPr>
        <p:txBody>
          <a:bodyPr wrap="none" rtlCol="0">
            <a:spAutoFit/>
          </a:bodyPr>
          <a:lstStyle/>
          <a:p>
            <a:r>
              <a:rPr lang="en-US" sz="1600" dirty="0" smtClean="0"/>
              <a:t>Saturation, cm</a:t>
            </a:r>
            <a:r>
              <a:rPr lang="en-US" sz="1600" baseline="30000" dirty="0" smtClean="0"/>
              <a:t>3</a:t>
            </a:r>
            <a:r>
              <a:rPr lang="en-US" sz="1600" dirty="0" smtClean="0"/>
              <a:t> / cm</a:t>
            </a:r>
            <a:r>
              <a:rPr lang="en-US" sz="1600" baseline="30000" dirty="0" smtClean="0"/>
              <a:t>3</a:t>
            </a:r>
            <a:endParaRPr lang="en-US" sz="1600" dirty="0"/>
          </a:p>
        </p:txBody>
      </p:sp>
      <p:sp>
        <p:nvSpPr>
          <p:cNvPr id="11" name="TextBox 10"/>
          <p:cNvSpPr txBox="1"/>
          <p:nvPr/>
        </p:nvSpPr>
        <p:spPr>
          <a:xfrm>
            <a:off x="6351270" y="4781569"/>
            <a:ext cx="2260234" cy="584775"/>
          </a:xfrm>
          <a:prstGeom prst="rect">
            <a:avLst/>
          </a:prstGeom>
          <a:noFill/>
        </p:spPr>
        <p:txBody>
          <a:bodyPr wrap="none" rtlCol="0">
            <a:spAutoFit/>
          </a:bodyPr>
          <a:lstStyle/>
          <a:p>
            <a:r>
              <a:rPr lang="en-US" sz="1600" dirty="0" smtClean="0"/>
              <a:t>Lower Limit </a:t>
            </a:r>
          </a:p>
          <a:p>
            <a:r>
              <a:rPr lang="en-US" sz="1600" dirty="0" smtClean="0"/>
              <a:t>(wilting point), cm</a:t>
            </a:r>
            <a:r>
              <a:rPr lang="en-US" sz="1600" baseline="30000" dirty="0" smtClean="0"/>
              <a:t>3</a:t>
            </a:r>
            <a:r>
              <a:rPr lang="en-US" sz="1600" dirty="0" smtClean="0"/>
              <a:t> / cm</a:t>
            </a:r>
            <a:r>
              <a:rPr lang="en-US" sz="1600" baseline="30000" dirty="0" smtClean="0"/>
              <a:t>3</a:t>
            </a:r>
            <a:endParaRPr lang="en-US" sz="1600" dirty="0"/>
          </a:p>
        </p:txBody>
      </p:sp>
      <p:sp>
        <p:nvSpPr>
          <p:cNvPr id="12" name="TextBox 11"/>
          <p:cNvSpPr txBox="1"/>
          <p:nvPr/>
        </p:nvSpPr>
        <p:spPr>
          <a:xfrm>
            <a:off x="179256" y="4080138"/>
            <a:ext cx="1404552" cy="338554"/>
          </a:xfrm>
          <a:prstGeom prst="rect">
            <a:avLst/>
          </a:prstGeom>
          <a:noFill/>
        </p:spPr>
        <p:txBody>
          <a:bodyPr wrap="none" rtlCol="0">
            <a:spAutoFit/>
          </a:bodyPr>
          <a:lstStyle/>
          <a:p>
            <a:r>
              <a:rPr lang="en-US" sz="1600" dirty="0" smtClean="0"/>
              <a:t>0.49 cm</a:t>
            </a:r>
            <a:r>
              <a:rPr lang="en-US" sz="1600" baseline="30000" dirty="0" smtClean="0"/>
              <a:t>3</a:t>
            </a:r>
            <a:r>
              <a:rPr lang="en-US" sz="1600" dirty="0" smtClean="0"/>
              <a:t> / cm</a:t>
            </a:r>
            <a:r>
              <a:rPr lang="en-US" sz="1600" baseline="30000" dirty="0" smtClean="0"/>
              <a:t>3</a:t>
            </a:r>
            <a:endParaRPr lang="en-US" sz="1600" dirty="0"/>
          </a:p>
        </p:txBody>
      </p:sp>
      <p:sp>
        <p:nvSpPr>
          <p:cNvPr id="13" name="TextBox 12"/>
          <p:cNvSpPr txBox="1"/>
          <p:nvPr/>
        </p:nvSpPr>
        <p:spPr>
          <a:xfrm>
            <a:off x="186364" y="4565299"/>
            <a:ext cx="1404552" cy="338554"/>
          </a:xfrm>
          <a:prstGeom prst="rect">
            <a:avLst/>
          </a:prstGeom>
          <a:noFill/>
        </p:spPr>
        <p:txBody>
          <a:bodyPr wrap="none" rtlCol="0">
            <a:spAutoFit/>
          </a:bodyPr>
          <a:lstStyle/>
          <a:p>
            <a:r>
              <a:rPr lang="en-US" sz="1600" dirty="0" smtClean="0"/>
              <a:t>0.32 cm</a:t>
            </a:r>
            <a:r>
              <a:rPr lang="en-US" sz="1600" baseline="30000" dirty="0" smtClean="0"/>
              <a:t>3</a:t>
            </a:r>
            <a:r>
              <a:rPr lang="en-US" sz="1600" dirty="0" smtClean="0"/>
              <a:t> / cm</a:t>
            </a:r>
            <a:r>
              <a:rPr lang="en-US" sz="1600" baseline="30000" dirty="0" smtClean="0"/>
              <a:t>3</a:t>
            </a:r>
            <a:endParaRPr lang="en-US" sz="1600" dirty="0"/>
          </a:p>
        </p:txBody>
      </p:sp>
      <p:sp>
        <p:nvSpPr>
          <p:cNvPr id="14" name="TextBox 13"/>
          <p:cNvSpPr txBox="1"/>
          <p:nvPr/>
        </p:nvSpPr>
        <p:spPr>
          <a:xfrm>
            <a:off x="153759" y="5197067"/>
            <a:ext cx="1404552" cy="338554"/>
          </a:xfrm>
          <a:prstGeom prst="rect">
            <a:avLst/>
          </a:prstGeom>
          <a:noFill/>
        </p:spPr>
        <p:txBody>
          <a:bodyPr wrap="none" rtlCol="0">
            <a:spAutoFit/>
          </a:bodyPr>
          <a:lstStyle/>
          <a:p>
            <a:r>
              <a:rPr lang="en-US" sz="1600" dirty="0" smtClean="0"/>
              <a:t>0.22 cm</a:t>
            </a:r>
            <a:r>
              <a:rPr lang="en-US" sz="1600" baseline="30000" dirty="0" smtClean="0"/>
              <a:t>3</a:t>
            </a:r>
            <a:r>
              <a:rPr lang="en-US" sz="1600" dirty="0" smtClean="0"/>
              <a:t> / cm</a:t>
            </a:r>
            <a:r>
              <a:rPr lang="en-US" sz="1600" baseline="30000" dirty="0" smtClean="0"/>
              <a:t>3</a:t>
            </a:r>
            <a:endParaRPr lang="en-US" sz="1600" dirty="0"/>
          </a:p>
        </p:txBody>
      </p:sp>
      <p:cxnSp>
        <p:nvCxnSpPr>
          <p:cNvPr id="20" name="Straight Connector 19"/>
          <p:cNvCxnSpPr/>
          <p:nvPr/>
        </p:nvCxnSpPr>
        <p:spPr>
          <a:xfrm flipV="1">
            <a:off x="4561615" y="3556613"/>
            <a:ext cx="983707" cy="7239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flipV="1">
            <a:off x="4578893" y="4010676"/>
            <a:ext cx="983707" cy="7239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V="1">
            <a:off x="4578653" y="4517925"/>
            <a:ext cx="983947" cy="89227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2121105" y="5456249"/>
            <a:ext cx="1846980" cy="369332"/>
          </a:xfrm>
          <a:prstGeom prst="rect">
            <a:avLst/>
          </a:prstGeom>
          <a:noFill/>
        </p:spPr>
        <p:txBody>
          <a:bodyPr wrap="none" rtlCol="0">
            <a:spAutoFit/>
          </a:bodyPr>
          <a:lstStyle/>
          <a:p>
            <a:r>
              <a:rPr lang="en-US" dirty="0"/>
              <a:t>u</a:t>
            </a:r>
            <a:r>
              <a:rPr lang="en-US" dirty="0" smtClean="0"/>
              <a:t>navailable water</a:t>
            </a:r>
            <a:endParaRPr lang="en-US" dirty="0"/>
          </a:p>
        </p:txBody>
      </p:sp>
      <p:sp>
        <p:nvSpPr>
          <p:cNvPr id="27" name="TextBox 26"/>
          <p:cNvSpPr txBox="1"/>
          <p:nvPr/>
        </p:nvSpPr>
        <p:spPr>
          <a:xfrm>
            <a:off x="2121105" y="4889291"/>
            <a:ext cx="1603324" cy="369332"/>
          </a:xfrm>
          <a:prstGeom prst="rect">
            <a:avLst/>
          </a:prstGeom>
          <a:noFill/>
        </p:spPr>
        <p:txBody>
          <a:bodyPr wrap="none" rtlCol="0">
            <a:spAutoFit/>
          </a:bodyPr>
          <a:lstStyle/>
          <a:p>
            <a:r>
              <a:rPr lang="en-US" dirty="0"/>
              <a:t>a</a:t>
            </a:r>
            <a:r>
              <a:rPr lang="en-US" dirty="0" smtClean="0"/>
              <a:t>vailable water</a:t>
            </a:r>
            <a:endParaRPr lang="en-US" dirty="0"/>
          </a:p>
        </p:txBody>
      </p:sp>
      <p:sp>
        <p:nvSpPr>
          <p:cNvPr id="28" name="TextBox 27"/>
          <p:cNvSpPr txBox="1"/>
          <p:nvPr/>
        </p:nvSpPr>
        <p:spPr>
          <a:xfrm>
            <a:off x="2121105" y="4280513"/>
            <a:ext cx="1903213" cy="369332"/>
          </a:xfrm>
          <a:prstGeom prst="rect">
            <a:avLst/>
          </a:prstGeom>
          <a:noFill/>
        </p:spPr>
        <p:txBody>
          <a:bodyPr wrap="none" rtlCol="0">
            <a:spAutoFit/>
          </a:bodyPr>
          <a:lstStyle/>
          <a:p>
            <a:r>
              <a:rPr lang="en-US" dirty="0"/>
              <a:t>f</a:t>
            </a:r>
            <a:r>
              <a:rPr lang="en-US" dirty="0" smtClean="0"/>
              <a:t>ree flowing water</a:t>
            </a:r>
            <a:endParaRPr lang="en-US" dirty="0"/>
          </a:p>
        </p:txBody>
      </p:sp>
      <p:cxnSp>
        <p:nvCxnSpPr>
          <p:cNvPr id="30" name="Straight Arrow Connector 29"/>
          <p:cNvCxnSpPr>
            <a:stCxn id="10" idx="1"/>
          </p:cNvCxnSpPr>
          <p:nvPr/>
        </p:nvCxnSpPr>
        <p:spPr>
          <a:xfrm flipH="1">
            <a:off x="5643218" y="3251491"/>
            <a:ext cx="621214" cy="309539"/>
          </a:xfrm>
          <a:prstGeom prst="straightConnector1">
            <a:avLst/>
          </a:prstGeom>
          <a:ln w="2540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685759" y="3918563"/>
            <a:ext cx="608834" cy="37533"/>
          </a:xfrm>
          <a:prstGeom prst="straightConnector1">
            <a:avLst/>
          </a:prstGeom>
          <a:ln w="2540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flipV="1">
            <a:off x="5638800" y="4537590"/>
            <a:ext cx="596545" cy="400382"/>
          </a:xfrm>
          <a:prstGeom prst="straightConnector1">
            <a:avLst/>
          </a:prstGeom>
          <a:ln w="25400">
            <a:solidFill>
              <a:schemeClr val="tx1"/>
            </a:solidFill>
            <a:headEnd type="none" w="lg"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98629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table soil water holding capacity of different soil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295400"/>
            <a:ext cx="7408743" cy="4167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700199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0200" y="304800"/>
            <a:ext cx="5890395" cy="646331"/>
          </a:xfrm>
          <a:prstGeom prst="rect">
            <a:avLst/>
          </a:prstGeom>
          <a:noFill/>
        </p:spPr>
        <p:txBody>
          <a:bodyPr wrap="none" rtlCol="0">
            <a:spAutoFit/>
          </a:bodyPr>
          <a:lstStyle/>
          <a:p>
            <a:r>
              <a:rPr lang="en-US" sz="3600" b="1" dirty="0" smtClean="0"/>
              <a:t>Pressure Plate Measurements</a:t>
            </a:r>
            <a:endParaRPr lang="en-US" sz="3600" b="1" dirty="0"/>
          </a:p>
        </p:txBody>
      </p:sp>
      <p:pic>
        <p:nvPicPr>
          <p:cNvPr id="23554" name="Picture 2" descr="Image result for picture pressure plate so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522340"/>
            <a:ext cx="5484488" cy="3984824"/>
          </a:xfrm>
          <a:prstGeom prst="rect">
            <a:avLst/>
          </a:prstGeom>
          <a:noFill/>
          <a:extLst>
            <a:ext uri="{909E8E84-426E-40DD-AFC4-6F175D3DCCD1}">
              <a14:hiddenFill xmlns:a14="http://schemas.microsoft.com/office/drawing/2010/main">
                <a:solidFill>
                  <a:srgbClr val="FFFFFF"/>
                </a:solidFill>
              </a14:hiddenFill>
            </a:ext>
          </a:extLst>
        </p:spPr>
      </p:pic>
      <p:pic>
        <p:nvPicPr>
          <p:cNvPr id="23562" name="Picture 10" descr="Image result for picture pressure plate so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475" y="1714500"/>
            <a:ext cx="2457450" cy="32766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p:cNvCxnSpPr/>
          <p:nvPr/>
        </p:nvCxnSpPr>
        <p:spPr>
          <a:xfrm>
            <a:off x="4191000" y="4876800"/>
            <a:ext cx="4419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4191000" y="4114800"/>
            <a:ext cx="4419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191000" y="5334000"/>
            <a:ext cx="44196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153470" y="5315144"/>
            <a:ext cx="1600246" cy="276999"/>
          </a:xfrm>
          <a:prstGeom prst="rect">
            <a:avLst/>
          </a:prstGeom>
          <a:noFill/>
        </p:spPr>
        <p:txBody>
          <a:bodyPr wrap="none" rtlCol="0">
            <a:spAutoFit/>
          </a:bodyPr>
          <a:lstStyle/>
          <a:p>
            <a:r>
              <a:rPr lang="en-US" sz="1200" b="1" dirty="0" smtClean="0">
                <a:solidFill>
                  <a:srgbClr val="FF0000"/>
                </a:solidFill>
              </a:rPr>
              <a:t>Saturation at -0.1 bars</a:t>
            </a:r>
            <a:endParaRPr lang="en-US" sz="1200" b="1" dirty="0">
              <a:solidFill>
                <a:srgbClr val="FF0000"/>
              </a:solidFill>
            </a:endParaRPr>
          </a:p>
        </p:txBody>
      </p:sp>
      <p:sp>
        <p:nvSpPr>
          <p:cNvPr id="7" name="TextBox 6"/>
          <p:cNvSpPr txBox="1"/>
          <p:nvPr/>
        </p:nvSpPr>
        <p:spPr>
          <a:xfrm>
            <a:off x="4168218" y="4867242"/>
            <a:ext cx="1277850" cy="276999"/>
          </a:xfrm>
          <a:prstGeom prst="rect">
            <a:avLst/>
          </a:prstGeom>
          <a:noFill/>
        </p:spPr>
        <p:txBody>
          <a:bodyPr wrap="none" rtlCol="0">
            <a:spAutoFit/>
          </a:bodyPr>
          <a:lstStyle/>
          <a:p>
            <a:r>
              <a:rPr lang="en-US" sz="1200" b="1" dirty="0" smtClean="0">
                <a:solidFill>
                  <a:srgbClr val="FF0000"/>
                </a:solidFill>
              </a:rPr>
              <a:t>DUL at -0.33 bars</a:t>
            </a:r>
            <a:endParaRPr lang="en-US" sz="1200" b="1" dirty="0">
              <a:solidFill>
                <a:srgbClr val="FF0000"/>
              </a:solidFill>
            </a:endParaRPr>
          </a:p>
        </p:txBody>
      </p:sp>
      <p:sp>
        <p:nvSpPr>
          <p:cNvPr id="8" name="TextBox 7"/>
          <p:cNvSpPr txBox="1"/>
          <p:nvPr/>
        </p:nvSpPr>
        <p:spPr>
          <a:xfrm>
            <a:off x="4153470" y="4083697"/>
            <a:ext cx="1024576" cy="276999"/>
          </a:xfrm>
          <a:prstGeom prst="rect">
            <a:avLst/>
          </a:prstGeom>
          <a:noFill/>
        </p:spPr>
        <p:txBody>
          <a:bodyPr wrap="none" rtlCol="0">
            <a:spAutoFit/>
          </a:bodyPr>
          <a:lstStyle/>
          <a:p>
            <a:r>
              <a:rPr lang="en-US" sz="1200" b="1" dirty="0" smtClean="0">
                <a:solidFill>
                  <a:srgbClr val="FF0000"/>
                </a:solidFill>
              </a:rPr>
              <a:t>LL at -15 bars</a:t>
            </a:r>
            <a:endParaRPr lang="en-US" sz="1200" b="1" dirty="0">
              <a:solidFill>
                <a:srgbClr val="FF0000"/>
              </a:solidFill>
            </a:endParaRPr>
          </a:p>
        </p:txBody>
      </p:sp>
    </p:spTree>
    <p:extLst>
      <p:ext uri="{BB962C8B-B14F-4D97-AF65-F5344CB8AC3E}">
        <p14:creationId xmlns:p14="http://schemas.microsoft.com/office/powerpoint/2010/main" val="12826153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457200"/>
            <a:ext cx="6215484" cy="646331"/>
          </a:xfrm>
          <a:prstGeom prst="rect">
            <a:avLst/>
          </a:prstGeom>
          <a:noFill/>
        </p:spPr>
        <p:txBody>
          <a:bodyPr wrap="none" rtlCol="0">
            <a:spAutoFit/>
          </a:bodyPr>
          <a:lstStyle/>
          <a:p>
            <a:r>
              <a:rPr lang="en-US" sz="3600" b="1" dirty="0" smtClean="0"/>
              <a:t>Drainage of Free Flowing Water</a:t>
            </a:r>
            <a:endParaRPr lang="en-US" sz="3600" b="1" dirty="0"/>
          </a:p>
        </p:txBody>
      </p:sp>
      <p:sp>
        <p:nvSpPr>
          <p:cNvPr id="15" name="TextBox 14"/>
          <p:cNvSpPr txBox="1"/>
          <p:nvPr/>
        </p:nvSpPr>
        <p:spPr>
          <a:xfrm>
            <a:off x="4038601" y="1596217"/>
            <a:ext cx="4724400" cy="3416320"/>
          </a:xfrm>
          <a:prstGeom prst="rect">
            <a:avLst/>
          </a:prstGeom>
          <a:noFill/>
        </p:spPr>
        <p:txBody>
          <a:bodyPr wrap="square" rtlCol="0">
            <a:spAutoFit/>
          </a:bodyPr>
          <a:lstStyle/>
          <a:p>
            <a:r>
              <a:rPr lang="en-US" dirty="0" smtClean="0"/>
              <a:t>Saturated flow occurs when soil water is above the DUL</a:t>
            </a:r>
          </a:p>
          <a:p>
            <a:endParaRPr lang="en-US" dirty="0"/>
          </a:p>
          <a:p>
            <a:r>
              <a:rPr lang="en-US" dirty="0" smtClean="0"/>
              <a:t>Gravity causes water to drain down to the DUL</a:t>
            </a:r>
          </a:p>
          <a:p>
            <a:endParaRPr lang="en-US" dirty="0" smtClean="0"/>
          </a:p>
          <a:p>
            <a:r>
              <a:rPr lang="en-US" dirty="0" smtClean="0"/>
              <a:t>Three approaches are used to compute water drained per day from saturated layers: </a:t>
            </a:r>
          </a:p>
          <a:p>
            <a:pPr marL="285750" indent="-285750">
              <a:buFont typeface="Arial" panose="020B0604020202020204" pitchFamily="34" charset="0"/>
              <a:buChar char="•"/>
            </a:pPr>
            <a:r>
              <a:rPr lang="en-US" dirty="0" smtClean="0"/>
              <a:t>Darcy’s Equation</a:t>
            </a:r>
          </a:p>
          <a:p>
            <a:pPr marL="285750" indent="-285750">
              <a:buFont typeface="Arial" panose="020B0604020202020204" pitchFamily="34" charset="0"/>
              <a:buChar char="•"/>
            </a:pPr>
            <a:r>
              <a:rPr lang="en-US" dirty="0" smtClean="0"/>
              <a:t>Saturated Hydraulic Conductivity = cm/</a:t>
            </a:r>
            <a:r>
              <a:rPr lang="en-US" dirty="0" err="1" smtClean="0"/>
              <a:t>hr</a:t>
            </a:r>
            <a:endParaRPr lang="en-US" dirty="0" smtClean="0"/>
          </a:p>
          <a:p>
            <a:pPr marL="285750" indent="-285750">
              <a:buFont typeface="Arial" panose="020B0604020202020204" pitchFamily="34" charset="0"/>
              <a:buChar char="•"/>
            </a:pPr>
            <a:r>
              <a:rPr lang="en-US" dirty="0" smtClean="0"/>
              <a:t>Fraction drained per day, %/day</a:t>
            </a:r>
          </a:p>
          <a:p>
            <a:endParaRPr lang="en-US" dirty="0"/>
          </a:p>
          <a:p>
            <a:endParaRPr lang="en-US" dirty="0"/>
          </a:p>
        </p:txBody>
      </p:sp>
      <p:sp>
        <p:nvSpPr>
          <p:cNvPr id="23" name="Cube 22"/>
          <p:cNvSpPr/>
          <p:nvPr/>
        </p:nvSpPr>
        <p:spPr>
          <a:xfrm>
            <a:off x="921777" y="2290346"/>
            <a:ext cx="2347918" cy="2743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p:nvPr/>
        </p:nvCxnSpPr>
        <p:spPr>
          <a:xfrm>
            <a:off x="921777" y="4772367"/>
            <a:ext cx="176768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904499" y="3642680"/>
            <a:ext cx="1784964" cy="1926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921777" y="4086567"/>
            <a:ext cx="1767686" cy="1378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flipV="1">
            <a:off x="2689463" y="3226469"/>
            <a:ext cx="580232" cy="44570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2669148" y="3642680"/>
            <a:ext cx="600547" cy="45906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V="1">
            <a:off x="2689463" y="4259055"/>
            <a:ext cx="580232" cy="50543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948827" y="4725769"/>
            <a:ext cx="1481559" cy="307777"/>
          </a:xfrm>
          <a:prstGeom prst="rect">
            <a:avLst/>
          </a:prstGeom>
          <a:noFill/>
        </p:spPr>
        <p:txBody>
          <a:bodyPr wrap="none" rtlCol="0">
            <a:spAutoFit/>
          </a:bodyPr>
          <a:lstStyle/>
          <a:p>
            <a:r>
              <a:rPr lang="en-US" sz="1400" dirty="0"/>
              <a:t>u</a:t>
            </a:r>
            <a:r>
              <a:rPr lang="en-US" sz="1400" dirty="0" smtClean="0"/>
              <a:t>navailable water</a:t>
            </a:r>
            <a:endParaRPr lang="en-US" sz="1400" dirty="0"/>
          </a:p>
        </p:txBody>
      </p:sp>
      <p:sp>
        <p:nvSpPr>
          <p:cNvPr id="37" name="TextBox 36"/>
          <p:cNvSpPr txBox="1"/>
          <p:nvPr/>
        </p:nvSpPr>
        <p:spPr>
          <a:xfrm>
            <a:off x="1043405" y="4251923"/>
            <a:ext cx="1292405" cy="307777"/>
          </a:xfrm>
          <a:prstGeom prst="rect">
            <a:avLst/>
          </a:prstGeom>
          <a:noFill/>
        </p:spPr>
        <p:txBody>
          <a:bodyPr wrap="none" rtlCol="0">
            <a:spAutoFit/>
          </a:bodyPr>
          <a:lstStyle/>
          <a:p>
            <a:r>
              <a:rPr lang="en-US" sz="1400" dirty="0"/>
              <a:t>a</a:t>
            </a:r>
            <a:r>
              <a:rPr lang="en-US" sz="1400" dirty="0" smtClean="0"/>
              <a:t>vailable water</a:t>
            </a:r>
            <a:endParaRPr lang="en-US" sz="1400" dirty="0"/>
          </a:p>
        </p:txBody>
      </p:sp>
      <p:sp>
        <p:nvSpPr>
          <p:cNvPr id="38" name="TextBox 37"/>
          <p:cNvSpPr txBox="1"/>
          <p:nvPr/>
        </p:nvSpPr>
        <p:spPr>
          <a:xfrm>
            <a:off x="1076366" y="3681081"/>
            <a:ext cx="1520929" cy="307777"/>
          </a:xfrm>
          <a:prstGeom prst="rect">
            <a:avLst/>
          </a:prstGeom>
          <a:noFill/>
        </p:spPr>
        <p:txBody>
          <a:bodyPr wrap="none" rtlCol="0">
            <a:spAutoFit/>
          </a:bodyPr>
          <a:lstStyle/>
          <a:p>
            <a:r>
              <a:rPr lang="en-US" sz="1400" dirty="0"/>
              <a:t>f</a:t>
            </a:r>
            <a:r>
              <a:rPr lang="en-US" sz="1400" dirty="0" smtClean="0"/>
              <a:t>ree flowing water</a:t>
            </a:r>
            <a:endParaRPr lang="en-US" sz="1400" dirty="0"/>
          </a:p>
        </p:txBody>
      </p:sp>
      <p:sp>
        <p:nvSpPr>
          <p:cNvPr id="53" name="TextBox 52"/>
          <p:cNvSpPr txBox="1"/>
          <p:nvPr/>
        </p:nvSpPr>
        <p:spPr>
          <a:xfrm>
            <a:off x="3375263" y="3026414"/>
            <a:ext cx="443391" cy="307777"/>
          </a:xfrm>
          <a:prstGeom prst="rect">
            <a:avLst/>
          </a:prstGeom>
          <a:noFill/>
        </p:spPr>
        <p:txBody>
          <a:bodyPr wrap="none" rtlCol="0">
            <a:spAutoFit/>
          </a:bodyPr>
          <a:lstStyle/>
          <a:p>
            <a:r>
              <a:rPr lang="en-US" sz="1400" dirty="0" smtClean="0"/>
              <a:t>SAT</a:t>
            </a:r>
            <a:endParaRPr lang="en-US" sz="1400" dirty="0"/>
          </a:p>
        </p:txBody>
      </p:sp>
      <p:sp>
        <p:nvSpPr>
          <p:cNvPr id="54" name="TextBox 53"/>
          <p:cNvSpPr txBox="1"/>
          <p:nvPr/>
        </p:nvSpPr>
        <p:spPr>
          <a:xfrm>
            <a:off x="3353943" y="3498424"/>
            <a:ext cx="486030" cy="307777"/>
          </a:xfrm>
          <a:prstGeom prst="rect">
            <a:avLst/>
          </a:prstGeom>
          <a:noFill/>
        </p:spPr>
        <p:txBody>
          <a:bodyPr wrap="none" rtlCol="0">
            <a:spAutoFit/>
          </a:bodyPr>
          <a:lstStyle/>
          <a:p>
            <a:r>
              <a:rPr lang="en-US" sz="1400" dirty="0" smtClean="0"/>
              <a:t>DUL</a:t>
            </a:r>
            <a:endParaRPr lang="en-US" sz="1400" dirty="0"/>
          </a:p>
        </p:txBody>
      </p:sp>
      <p:sp>
        <p:nvSpPr>
          <p:cNvPr id="55" name="TextBox 54"/>
          <p:cNvSpPr txBox="1"/>
          <p:nvPr/>
        </p:nvSpPr>
        <p:spPr>
          <a:xfrm>
            <a:off x="3375263" y="4046934"/>
            <a:ext cx="335348" cy="307777"/>
          </a:xfrm>
          <a:prstGeom prst="rect">
            <a:avLst/>
          </a:prstGeom>
          <a:noFill/>
        </p:spPr>
        <p:txBody>
          <a:bodyPr wrap="none" rtlCol="0">
            <a:spAutoFit/>
          </a:bodyPr>
          <a:lstStyle/>
          <a:p>
            <a:r>
              <a:rPr lang="en-US" sz="1400" dirty="0" smtClean="0"/>
              <a:t>LL</a:t>
            </a:r>
            <a:endParaRPr lang="en-US" sz="1400" dirty="0"/>
          </a:p>
        </p:txBody>
      </p:sp>
      <p:sp>
        <p:nvSpPr>
          <p:cNvPr id="56" name="TextBox 55"/>
          <p:cNvSpPr txBox="1"/>
          <p:nvPr/>
        </p:nvSpPr>
        <p:spPr>
          <a:xfrm rot="16200000">
            <a:off x="422458" y="4181271"/>
            <a:ext cx="625492" cy="307777"/>
          </a:xfrm>
          <a:prstGeom prst="rect">
            <a:avLst/>
          </a:prstGeom>
          <a:noFill/>
        </p:spPr>
        <p:txBody>
          <a:bodyPr wrap="none" rtlCol="0">
            <a:spAutoFit/>
          </a:bodyPr>
          <a:lstStyle/>
          <a:p>
            <a:r>
              <a:rPr lang="en-US" sz="1400" dirty="0" smtClean="0"/>
              <a:t>48 cm</a:t>
            </a:r>
            <a:endParaRPr lang="en-US" sz="1400" dirty="0"/>
          </a:p>
        </p:txBody>
      </p:sp>
      <p:cxnSp>
        <p:nvCxnSpPr>
          <p:cNvPr id="58" name="Straight Arrow Connector 57"/>
          <p:cNvCxnSpPr>
            <a:stCxn id="56" idx="3"/>
          </p:cNvCxnSpPr>
          <p:nvPr/>
        </p:nvCxnSpPr>
        <p:spPr>
          <a:xfrm flipV="1">
            <a:off x="735204" y="3661532"/>
            <a:ext cx="1" cy="36088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56" idx="1"/>
          </p:cNvCxnSpPr>
          <p:nvPr/>
        </p:nvCxnSpPr>
        <p:spPr>
          <a:xfrm>
            <a:off x="735205" y="4647906"/>
            <a:ext cx="0" cy="3660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457200" y="2919885"/>
            <a:ext cx="0" cy="213794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rot="16200000">
            <a:off x="43144" y="3796657"/>
            <a:ext cx="458780" cy="307777"/>
          </a:xfrm>
          <a:prstGeom prst="rect">
            <a:avLst/>
          </a:prstGeom>
          <a:noFill/>
        </p:spPr>
        <p:txBody>
          <a:bodyPr wrap="none" rtlCol="0">
            <a:spAutoFit/>
          </a:bodyPr>
          <a:lstStyle/>
          <a:p>
            <a:r>
              <a:rPr lang="en-US" sz="1400" dirty="0" smtClean="0"/>
              <a:t>1 m</a:t>
            </a:r>
            <a:endParaRPr lang="en-US" sz="1400" dirty="0"/>
          </a:p>
        </p:txBody>
      </p:sp>
    </p:spTree>
    <p:extLst>
      <p:ext uri="{BB962C8B-B14F-4D97-AF65-F5344CB8AC3E}">
        <p14:creationId xmlns:p14="http://schemas.microsoft.com/office/powerpoint/2010/main" val="17869050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28600"/>
            <a:ext cx="7225183" cy="584775"/>
          </a:xfrm>
          <a:prstGeom prst="rect">
            <a:avLst/>
          </a:prstGeom>
          <a:noFill/>
        </p:spPr>
        <p:txBody>
          <a:bodyPr wrap="none" rtlCol="0">
            <a:spAutoFit/>
          </a:bodyPr>
          <a:lstStyle/>
          <a:p>
            <a:r>
              <a:rPr lang="en-US" sz="3200" b="1" dirty="0" smtClean="0"/>
              <a:t>Example of Soil Water Content Over Time</a:t>
            </a:r>
            <a:endParaRPr lang="en-US" sz="3200" b="1"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79381"/>
            <a:ext cx="7772400" cy="5873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472381" y="3404731"/>
            <a:ext cx="572593" cy="369332"/>
          </a:xfrm>
          <a:prstGeom prst="rect">
            <a:avLst/>
          </a:prstGeom>
          <a:noFill/>
        </p:spPr>
        <p:txBody>
          <a:bodyPr wrap="none" rtlCol="0">
            <a:spAutoFit/>
          </a:bodyPr>
          <a:lstStyle/>
          <a:p>
            <a:r>
              <a:rPr lang="en-US" dirty="0" smtClean="0"/>
              <a:t>DUL</a:t>
            </a:r>
            <a:endParaRPr lang="en-US" dirty="0"/>
          </a:p>
        </p:txBody>
      </p:sp>
      <p:sp>
        <p:nvSpPr>
          <p:cNvPr id="4" name="TextBox 3"/>
          <p:cNvSpPr txBox="1"/>
          <p:nvPr/>
        </p:nvSpPr>
        <p:spPr>
          <a:xfrm>
            <a:off x="1793090" y="1907457"/>
            <a:ext cx="516039" cy="369332"/>
          </a:xfrm>
          <a:prstGeom prst="rect">
            <a:avLst/>
          </a:prstGeom>
          <a:noFill/>
        </p:spPr>
        <p:txBody>
          <a:bodyPr wrap="none" rtlCol="0">
            <a:spAutoFit/>
          </a:bodyPr>
          <a:lstStyle/>
          <a:p>
            <a:r>
              <a:rPr lang="en-US" dirty="0" smtClean="0"/>
              <a:t>SAT</a:t>
            </a:r>
            <a:endParaRPr lang="en-US" dirty="0"/>
          </a:p>
        </p:txBody>
      </p:sp>
      <p:sp>
        <p:nvSpPr>
          <p:cNvPr id="5" name="TextBox 4"/>
          <p:cNvSpPr txBox="1"/>
          <p:nvPr/>
        </p:nvSpPr>
        <p:spPr>
          <a:xfrm>
            <a:off x="1295400" y="5010158"/>
            <a:ext cx="1279774" cy="369332"/>
          </a:xfrm>
          <a:prstGeom prst="rect">
            <a:avLst/>
          </a:prstGeom>
          <a:noFill/>
        </p:spPr>
        <p:txBody>
          <a:bodyPr wrap="none" rtlCol="0">
            <a:spAutoFit/>
          </a:bodyPr>
          <a:lstStyle/>
          <a:p>
            <a:r>
              <a:rPr lang="en-US" dirty="0" smtClean="0"/>
              <a:t>Lower Limit</a:t>
            </a:r>
            <a:endParaRPr lang="en-US" dirty="0"/>
          </a:p>
        </p:txBody>
      </p:sp>
      <p:cxnSp>
        <p:nvCxnSpPr>
          <p:cNvPr id="10" name="Straight Connector 9"/>
          <p:cNvCxnSpPr/>
          <p:nvPr/>
        </p:nvCxnSpPr>
        <p:spPr>
          <a:xfrm flipH="1">
            <a:off x="1219200" y="5010158"/>
            <a:ext cx="5867400"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219200" y="3404731"/>
            <a:ext cx="5867400"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219200" y="1905000"/>
            <a:ext cx="5867400"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0" idx="1"/>
          </p:cNvCxnSpPr>
          <p:nvPr/>
        </p:nvCxnSpPr>
        <p:spPr>
          <a:xfrm flipH="1">
            <a:off x="3276600" y="2434478"/>
            <a:ext cx="520601" cy="2205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97201" y="2280589"/>
            <a:ext cx="1611980" cy="307777"/>
          </a:xfrm>
          <a:prstGeom prst="rect">
            <a:avLst/>
          </a:prstGeom>
          <a:noFill/>
        </p:spPr>
        <p:txBody>
          <a:bodyPr wrap="none" rtlCol="0">
            <a:spAutoFit/>
          </a:bodyPr>
          <a:lstStyle/>
          <a:p>
            <a:r>
              <a:rPr lang="en-US" sz="1400" b="1" dirty="0" smtClean="0"/>
              <a:t>Saturated Drainage</a:t>
            </a:r>
            <a:endParaRPr lang="en-US" sz="1400" b="1" dirty="0"/>
          </a:p>
        </p:txBody>
      </p:sp>
      <p:cxnSp>
        <p:nvCxnSpPr>
          <p:cNvPr id="23" name="Straight Arrow Connector 22"/>
          <p:cNvCxnSpPr/>
          <p:nvPr/>
        </p:nvCxnSpPr>
        <p:spPr>
          <a:xfrm flipV="1">
            <a:off x="2895600" y="3962400"/>
            <a:ext cx="457200" cy="190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797128" y="4038600"/>
            <a:ext cx="1143839" cy="307777"/>
          </a:xfrm>
          <a:prstGeom prst="rect">
            <a:avLst/>
          </a:prstGeom>
          <a:noFill/>
        </p:spPr>
        <p:txBody>
          <a:bodyPr wrap="none" rtlCol="0">
            <a:spAutoFit/>
          </a:bodyPr>
          <a:lstStyle/>
          <a:p>
            <a:r>
              <a:rPr lang="en-US" sz="1400" b="1" dirty="0" smtClean="0"/>
              <a:t>Plant Uptake</a:t>
            </a:r>
            <a:endParaRPr lang="en-US" sz="1400" b="1" dirty="0"/>
          </a:p>
        </p:txBody>
      </p:sp>
      <p:cxnSp>
        <p:nvCxnSpPr>
          <p:cNvPr id="28" name="Straight Arrow Connector 27"/>
          <p:cNvCxnSpPr/>
          <p:nvPr/>
        </p:nvCxnSpPr>
        <p:spPr>
          <a:xfrm>
            <a:off x="4603191" y="3774063"/>
            <a:ext cx="578409" cy="42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858115" y="3609935"/>
            <a:ext cx="745076" cy="307777"/>
          </a:xfrm>
          <a:prstGeom prst="rect">
            <a:avLst/>
          </a:prstGeom>
          <a:noFill/>
        </p:spPr>
        <p:txBody>
          <a:bodyPr wrap="none" rtlCol="0">
            <a:spAutoFit/>
          </a:bodyPr>
          <a:lstStyle/>
          <a:p>
            <a:r>
              <a:rPr lang="en-US" sz="1400" b="1" dirty="0" smtClean="0"/>
              <a:t>Rainfall</a:t>
            </a:r>
            <a:endParaRPr lang="en-US" sz="1400" b="1" dirty="0"/>
          </a:p>
        </p:txBody>
      </p:sp>
      <p:sp>
        <p:nvSpPr>
          <p:cNvPr id="30" name="TextBox 29"/>
          <p:cNvSpPr txBox="1"/>
          <p:nvPr/>
        </p:nvSpPr>
        <p:spPr>
          <a:xfrm rot="16200000">
            <a:off x="-1674517" y="3220065"/>
            <a:ext cx="4175567" cy="369332"/>
          </a:xfrm>
          <a:prstGeom prst="rect">
            <a:avLst/>
          </a:prstGeom>
          <a:noFill/>
        </p:spPr>
        <p:txBody>
          <a:bodyPr wrap="none" rtlCol="0">
            <a:spAutoFit/>
          </a:bodyPr>
          <a:lstStyle/>
          <a:p>
            <a:r>
              <a:rPr lang="en-US" b="1" dirty="0" smtClean="0"/>
              <a:t>Volumetric Soil Water Content, cm</a:t>
            </a:r>
            <a:r>
              <a:rPr lang="en-US" b="1" baseline="30000" dirty="0" smtClean="0"/>
              <a:t>3</a:t>
            </a:r>
            <a:r>
              <a:rPr lang="en-US" b="1" dirty="0" smtClean="0"/>
              <a:t> / cm</a:t>
            </a:r>
            <a:r>
              <a:rPr lang="en-US" b="1" baseline="30000" dirty="0" smtClean="0"/>
              <a:t>3</a:t>
            </a:r>
            <a:r>
              <a:rPr lang="en-US" b="1" dirty="0" smtClean="0"/>
              <a:t> </a:t>
            </a:r>
            <a:endParaRPr lang="en-US" b="1" dirty="0"/>
          </a:p>
        </p:txBody>
      </p:sp>
    </p:spTree>
    <p:extLst>
      <p:ext uri="{BB962C8B-B14F-4D97-AF65-F5344CB8AC3E}">
        <p14:creationId xmlns:p14="http://schemas.microsoft.com/office/powerpoint/2010/main" val="28781214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4282989098"/>
              </p:ext>
            </p:extLst>
          </p:nvPr>
        </p:nvGraphicFramePr>
        <p:xfrm>
          <a:off x="457200" y="457200"/>
          <a:ext cx="8077200" cy="5943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5190385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66562"/>
            <a:ext cx="6975756" cy="584775"/>
          </a:xfrm>
          <a:prstGeom prst="rect">
            <a:avLst/>
          </a:prstGeom>
          <a:noFill/>
        </p:spPr>
        <p:txBody>
          <a:bodyPr wrap="none" rtlCol="0">
            <a:spAutoFit/>
          </a:bodyPr>
          <a:lstStyle/>
          <a:p>
            <a:r>
              <a:rPr lang="en-US" sz="3200" b="1" dirty="0" smtClean="0"/>
              <a:t>Example of Fraction Daily Drainage Rate</a:t>
            </a:r>
            <a:endParaRPr lang="en-US" sz="3200" b="1" dirty="0"/>
          </a:p>
        </p:txBody>
      </p:sp>
      <p:sp>
        <p:nvSpPr>
          <p:cNvPr id="3" name="TextBox 2"/>
          <p:cNvSpPr txBox="1"/>
          <p:nvPr/>
        </p:nvSpPr>
        <p:spPr>
          <a:xfrm>
            <a:off x="685800" y="1676400"/>
            <a:ext cx="7848600" cy="3108543"/>
          </a:xfrm>
          <a:prstGeom prst="rect">
            <a:avLst/>
          </a:prstGeom>
          <a:noFill/>
        </p:spPr>
        <p:txBody>
          <a:bodyPr wrap="square" rtlCol="0">
            <a:spAutoFit/>
          </a:bodyPr>
          <a:lstStyle/>
          <a:p>
            <a:r>
              <a:rPr lang="en-US" sz="2800" b="1" dirty="0" smtClean="0"/>
              <a:t>Given: </a:t>
            </a:r>
            <a:r>
              <a:rPr lang="en-US" sz="2800" dirty="0" smtClean="0"/>
              <a:t>DUL = 0.3 cm</a:t>
            </a:r>
            <a:r>
              <a:rPr lang="en-US" sz="2800" baseline="30000" dirty="0" smtClean="0"/>
              <a:t>3</a:t>
            </a:r>
            <a:r>
              <a:rPr lang="en-US" sz="2800" dirty="0" smtClean="0"/>
              <a:t> / cm</a:t>
            </a:r>
            <a:r>
              <a:rPr lang="en-US" sz="2800" baseline="30000" dirty="0" smtClean="0"/>
              <a:t>3</a:t>
            </a:r>
            <a:r>
              <a:rPr lang="en-US" sz="2800" dirty="0" smtClean="0"/>
              <a:t> and SAT = 0.5 cm</a:t>
            </a:r>
            <a:r>
              <a:rPr lang="en-US" sz="2800" baseline="30000" dirty="0" smtClean="0"/>
              <a:t>3</a:t>
            </a:r>
            <a:r>
              <a:rPr lang="en-US" sz="2800" dirty="0"/>
              <a:t> </a:t>
            </a:r>
            <a:r>
              <a:rPr lang="en-US" sz="2800" dirty="0" smtClean="0"/>
              <a:t>/ cm</a:t>
            </a:r>
            <a:r>
              <a:rPr lang="en-US" sz="2800" baseline="30000" dirty="0" smtClean="0"/>
              <a:t>3</a:t>
            </a:r>
            <a:r>
              <a:rPr lang="en-US" sz="2800" dirty="0" smtClean="0"/>
              <a:t> </a:t>
            </a:r>
          </a:p>
          <a:p>
            <a:r>
              <a:rPr lang="en-US" sz="2800" dirty="0"/>
              <a:t> </a:t>
            </a:r>
            <a:r>
              <a:rPr lang="en-US" sz="2800" dirty="0" smtClean="0"/>
              <a:t>           Volumetric soil water content = 0.45 cm</a:t>
            </a:r>
            <a:r>
              <a:rPr lang="en-US" sz="2800" baseline="30000" dirty="0" smtClean="0"/>
              <a:t>3</a:t>
            </a:r>
            <a:r>
              <a:rPr lang="en-US" sz="2800" dirty="0" smtClean="0"/>
              <a:t>/cm</a:t>
            </a:r>
            <a:r>
              <a:rPr lang="en-US" sz="2800" baseline="30000" dirty="0" smtClean="0"/>
              <a:t>3</a:t>
            </a:r>
            <a:r>
              <a:rPr lang="en-US" sz="2800" dirty="0" smtClean="0"/>
              <a:t> </a:t>
            </a:r>
          </a:p>
          <a:p>
            <a:endParaRPr lang="en-US" sz="2800" dirty="0"/>
          </a:p>
          <a:p>
            <a:r>
              <a:rPr lang="en-US" sz="2800" b="1" dirty="0" smtClean="0"/>
              <a:t>Find: </a:t>
            </a:r>
            <a:r>
              <a:rPr lang="en-US" sz="2800" dirty="0" smtClean="0"/>
              <a:t>Compute the drainage rate over 3 days if the fraction of drainage under saturated conditions in this soil is 0.5/day (</a:t>
            </a:r>
            <a:r>
              <a:rPr lang="en-US" sz="2800" dirty="0" err="1" smtClean="0"/>
              <a:t>ie</a:t>
            </a:r>
            <a:r>
              <a:rPr lang="en-US" sz="2800" dirty="0" smtClean="0"/>
              <a:t>. 50% of the excess water drains each day). </a:t>
            </a:r>
          </a:p>
        </p:txBody>
      </p:sp>
    </p:spTree>
    <p:extLst>
      <p:ext uri="{BB962C8B-B14F-4D97-AF65-F5344CB8AC3E}">
        <p14:creationId xmlns:p14="http://schemas.microsoft.com/office/powerpoint/2010/main" val="41745622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66562"/>
            <a:ext cx="6044412" cy="584775"/>
          </a:xfrm>
          <a:prstGeom prst="rect">
            <a:avLst/>
          </a:prstGeom>
          <a:noFill/>
        </p:spPr>
        <p:txBody>
          <a:bodyPr wrap="none" rtlCol="0">
            <a:spAutoFit/>
          </a:bodyPr>
          <a:lstStyle/>
          <a:p>
            <a:r>
              <a:rPr lang="en-US" sz="3200" b="1" dirty="0" smtClean="0"/>
              <a:t>Example: Compute Daily Drainage </a:t>
            </a:r>
            <a:endParaRPr lang="en-US" sz="3200" b="1" dirty="0"/>
          </a:p>
        </p:txBody>
      </p:sp>
      <p:sp>
        <p:nvSpPr>
          <p:cNvPr id="3" name="TextBox 2"/>
          <p:cNvSpPr txBox="1"/>
          <p:nvPr/>
        </p:nvSpPr>
        <p:spPr>
          <a:xfrm>
            <a:off x="753787" y="1219200"/>
            <a:ext cx="4400372" cy="1323439"/>
          </a:xfrm>
          <a:prstGeom prst="rect">
            <a:avLst/>
          </a:prstGeom>
          <a:noFill/>
        </p:spPr>
        <p:txBody>
          <a:bodyPr wrap="none" rtlCol="0">
            <a:spAutoFit/>
          </a:bodyPr>
          <a:lstStyle/>
          <a:p>
            <a:r>
              <a:rPr lang="en-US" sz="2000" dirty="0" smtClean="0"/>
              <a:t>Soil water content = 0.45 cm</a:t>
            </a:r>
            <a:r>
              <a:rPr lang="en-US" sz="2000" baseline="30000" dirty="0" smtClean="0"/>
              <a:t>3</a:t>
            </a:r>
            <a:r>
              <a:rPr lang="en-US" sz="2000" dirty="0" smtClean="0"/>
              <a:t> / cm</a:t>
            </a:r>
            <a:r>
              <a:rPr lang="en-US" sz="2000" baseline="30000" dirty="0" smtClean="0"/>
              <a:t>3</a:t>
            </a:r>
            <a:endParaRPr lang="en-US" sz="2000" dirty="0" smtClean="0"/>
          </a:p>
          <a:p>
            <a:r>
              <a:rPr lang="en-US" sz="2000" dirty="0" smtClean="0"/>
              <a:t>DUL = 0.3 cm</a:t>
            </a:r>
            <a:r>
              <a:rPr lang="en-US" sz="2000" baseline="30000" dirty="0" smtClean="0"/>
              <a:t>3</a:t>
            </a:r>
            <a:r>
              <a:rPr lang="en-US" sz="2000" dirty="0" smtClean="0"/>
              <a:t> / cm</a:t>
            </a:r>
            <a:r>
              <a:rPr lang="en-US" sz="2000" baseline="30000" dirty="0" smtClean="0"/>
              <a:t>3</a:t>
            </a:r>
          </a:p>
          <a:p>
            <a:r>
              <a:rPr lang="en-US" sz="2000" dirty="0" smtClean="0"/>
              <a:t>Free water = 0.45 – 0.3 = 0.15 cm</a:t>
            </a:r>
            <a:r>
              <a:rPr lang="en-US" sz="2000" baseline="30000" dirty="0" smtClean="0"/>
              <a:t>3</a:t>
            </a:r>
            <a:r>
              <a:rPr lang="en-US" sz="2000" dirty="0" smtClean="0"/>
              <a:t> / cm</a:t>
            </a:r>
            <a:r>
              <a:rPr lang="en-US" sz="2000" baseline="30000" dirty="0" smtClean="0"/>
              <a:t>3</a:t>
            </a:r>
            <a:r>
              <a:rPr lang="en-US" sz="2000" dirty="0" smtClean="0"/>
              <a:t> </a:t>
            </a:r>
          </a:p>
          <a:p>
            <a:r>
              <a:rPr lang="en-US" sz="2000" dirty="0" smtClean="0"/>
              <a:t>Drainage rate of free water = 0.5/day</a:t>
            </a:r>
            <a:endParaRPr lang="en-US" sz="2000" dirty="0"/>
          </a:p>
        </p:txBody>
      </p:sp>
      <p:sp>
        <p:nvSpPr>
          <p:cNvPr id="4" name="TextBox 3"/>
          <p:cNvSpPr txBox="1"/>
          <p:nvPr/>
        </p:nvSpPr>
        <p:spPr>
          <a:xfrm>
            <a:off x="720150" y="3327884"/>
            <a:ext cx="6975820" cy="646331"/>
          </a:xfrm>
          <a:prstGeom prst="rect">
            <a:avLst/>
          </a:prstGeom>
          <a:noFill/>
        </p:spPr>
        <p:txBody>
          <a:bodyPr wrap="none" rtlCol="0">
            <a:spAutoFit/>
          </a:bodyPr>
          <a:lstStyle/>
          <a:p>
            <a:r>
              <a:rPr lang="en-US" b="1" dirty="0" smtClean="0"/>
              <a:t>Day 1</a:t>
            </a:r>
          </a:p>
          <a:p>
            <a:r>
              <a:rPr lang="en-US" dirty="0" smtClean="0"/>
              <a:t>Drainage on Day 1 = 0.5/day * 0.15 cm</a:t>
            </a:r>
            <a:r>
              <a:rPr lang="en-US" baseline="30000" dirty="0" smtClean="0"/>
              <a:t>3</a:t>
            </a:r>
            <a:r>
              <a:rPr lang="en-US" dirty="0" smtClean="0"/>
              <a:t> / cm</a:t>
            </a:r>
            <a:r>
              <a:rPr lang="en-US" baseline="30000" dirty="0" smtClean="0"/>
              <a:t>3</a:t>
            </a:r>
            <a:r>
              <a:rPr lang="en-US" dirty="0" smtClean="0"/>
              <a:t> = 0.075 cm</a:t>
            </a:r>
            <a:r>
              <a:rPr lang="en-US" baseline="30000" dirty="0" smtClean="0"/>
              <a:t>3</a:t>
            </a:r>
            <a:r>
              <a:rPr lang="en-US" dirty="0" smtClean="0"/>
              <a:t> / cm</a:t>
            </a:r>
            <a:r>
              <a:rPr lang="en-US" baseline="30000" dirty="0" smtClean="0"/>
              <a:t>3</a:t>
            </a:r>
            <a:r>
              <a:rPr lang="en-US" dirty="0" smtClean="0"/>
              <a:t> drained.</a:t>
            </a:r>
          </a:p>
        </p:txBody>
      </p:sp>
      <p:cxnSp>
        <p:nvCxnSpPr>
          <p:cNvPr id="6" name="Straight Arrow Connector 5"/>
          <p:cNvCxnSpPr/>
          <p:nvPr/>
        </p:nvCxnSpPr>
        <p:spPr>
          <a:xfrm flipH="1">
            <a:off x="3182760" y="3023084"/>
            <a:ext cx="462486" cy="5182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3645246" y="2714783"/>
            <a:ext cx="2341795" cy="369332"/>
          </a:xfrm>
          <a:prstGeom prst="rect">
            <a:avLst/>
          </a:prstGeom>
          <a:noFill/>
        </p:spPr>
        <p:txBody>
          <a:bodyPr wrap="none" rtlCol="0">
            <a:spAutoFit/>
          </a:bodyPr>
          <a:lstStyle/>
          <a:p>
            <a:r>
              <a:rPr lang="en-US" b="1" dirty="0" smtClean="0">
                <a:solidFill>
                  <a:srgbClr val="FF0000"/>
                </a:solidFill>
              </a:rPr>
              <a:t>Fraction drained today</a:t>
            </a:r>
            <a:endParaRPr lang="en-US" b="1" dirty="0">
              <a:solidFill>
                <a:srgbClr val="FF0000"/>
              </a:solidFill>
            </a:endParaRPr>
          </a:p>
        </p:txBody>
      </p:sp>
      <p:cxnSp>
        <p:nvCxnSpPr>
          <p:cNvPr id="11" name="Straight Arrow Connector 10"/>
          <p:cNvCxnSpPr>
            <a:stCxn id="4" idx="0"/>
          </p:cNvCxnSpPr>
          <p:nvPr/>
        </p:nvCxnSpPr>
        <p:spPr>
          <a:xfrm flipH="1">
            <a:off x="3900400" y="3327884"/>
            <a:ext cx="307660" cy="3658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4208060" y="3097533"/>
            <a:ext cx="2291012" cy="369332"/>
          </a:xfrm>
          <a:prstGeom prst="rect">
            <a:avLst/>
          </a:prstGeom>
          <a:noFill/>
        </p:spPr>
        <p:txBody>
          <a:bodyPr wrap="none" rtlCol="0">
            <a:spAutoFit/>
          </a:bodyPr>
          <a:lstStyle/>
          <a:p>
            <a:r>
              <a:rPr lang="en-US" b="1" dirty="0" smtClean="0">
                <a:solidFill>
                  <a:srgbClr val="FF0000"/>
                </a:solidFill>
              </a:rPr>
              <a:t>Free water above DUL</a:t>
            </a:r>
            <a:endParaRPr lang="en-US" b="1" dirty="0">
              <a:solidFill>
                <a:srgbClr val="FF0000"/>
              </a:solidFill>
            </a:endParaRPr>
          </a:p>
        </p:txBody>
      </p:sp>
      <p:sp>
        <p:nvSpPr>
          <p:cNvPr id="14" name="Rectangle 13"/>
          <p:cNvSpPr/>
          <p:nvPr/>
        </p:nvSpPr>
        <p:spPr>
          <a:xfrm>
            <a:off x="753787" y="4847419"/>
            <a:ext cx="6558152" cy="369332"/>
          </a:xfrm>
          <a:prstGeom prst="rect">
            <a:avLst/>
          </a:prstGeom>
        </p:spPr>
        <p:txBody>
          <a:bodyPr wrap="square">
            <a:spAutoFit/>
          </a:bodyPr>
          <a:lstStyle/>
          <a:p>
            <a:r>
              <a:rPr lang="en-US" dirty="0"/>
              <a:t>Water content at end of Day 1 = 0.45 – 0.075 = </a:t>
            </a:r>
            <a:r>
              <a:rPr lang="en-US" dirty="0" smtClean="0"/>
              <a:t>0.375  </a:t>
            </a:r>
            <a:r>
              <a:rPr lang="en-US" dirty="0"/>
              <a:t>cm</a:t>
            </a:r>
            <a:r>
              <a:rPr lang="en-US" baseline="30000" dirty="0"/>
              <a:t>3</a:t>
            </a:r>
            <a:r>
              <a:rPr lang="en-US" dirty="0"/>
              <a:t> / </a:t>
            </a:r>
            <a:r>
              <a:rPr lang="en-US" dirty="0" smtClean="0"/>
              <a:t>cm</a:t>
            </a:r>
            <a:r>
              <a:rPr lang="en-US" baseline="30000" dirty="0" smtClean="0"/>
              <a:t>3</a:t>
            </a:r>
            <a:r>
              <a:rPr lang="en-US" dirty="0" smtClean="0"/>
              <a:t>  </a:t>
            </a:r>
            <a:endParaRPr lang="en-US" dirty="0"/>
          </a:p>
        </p:txBody>
      </p:sp>
      <p:cxnSp>
        <p:nvCxnSpPr>
          <p:cNvPr id="15" name="Straight Arrow Connector 14"/>
          <p:cNvCxnSpPr/>
          <p:nvPr/>
        </p:nvCxnSpPr>
        <p:spPr>
          <a:xfrm flipH="1">
            <a:off x="4080511" y="4328316"/>
            <a:ext cx="462486" cy="5182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542997" y="4020015"/>
            <a:ext cx="2824491" cy="369332"/>
          </a:xfrm>
          <a:prstGeom prst="rect">
            <a:avLst/>
          </a:prstGeom>
          <a:noFill/>
        </p:spPr>
        <p:txBody>
          <a:bodyPr wrap="none" rtlCol="0">
            <a:spAutoFit/>
          </a:bodyPr>
          <a:lstStyle/>
          <a:p>
            <a:r>
              <a:rPr lang="en-US" b="1" dirty="0" smtClean="0">
                <a:solidFill>
                  <a:srgbClr val="FF0000"/>
                </a:solidFill>
              </a:rPr>
              <a:t>Water at beginning of day 1</a:t>
            </a:r>
            <a:endParaRPr lang="en-US" b="1" dirty="0">
              <a:solidFill>
                <a:srgbClr val="FF0000"/>
              </a:solidFill>
            </a:endParaRPr>
          </a:p>
        </p:txBody>
      </p:sp>
      <p:cxnSp>
        <p:nvCxnSpPr>
          <p:cNvPr id="17" name="Straight Arrow Connector 16"/>
          <p:cNvCxnSpPr/>
          <p:nvPr/>
        </p:nvCxnSpPr>
        <p:spPr>
          <a:xfrm flipH="1">
            <a:off x="4908290" y="4547255"/>
            <a:ext cx="307660" cy="3658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215950" y="4316904"/>
            <a:ext cx="1632626" cy="369332"/>
          </a:xfrm>
          <a:prstGeom prst="rect">
            <a:avLst/>
          </a:prstGeom>
          <a:noFill/>
        </p:spPr>
        <p:txBody>
          <a:bodyPr wrap="none" rtlCol="0">
            <a:spAutoFit/>
          </a:bodyPr>
          <a:lstStyle/>
          <a:p>
            <a:r>
              <a:rPr lang="en-US" b="1" dirty="0" smtClean="0">
                <a:solidFill>
                  <a:srgbClr val="FF0000"/>
                </a:solidFill>
              </a:rPr>
              <a:t>Drainage today</a:t>
            </a:r>
            <a:endParaRPr lang="en-US" b="1" dirty="0">
              <a:solidFill>
                <a:srgbClr val="FF0000"/>
              </a:solidFill>
            </a:endParaRPr>
          </a:p>
        </p:txBody>
      </p:sp>
      <p:cxnSp>
        <p:nvCxnSpPr>
          <p:cNvPr id="20" name="Straight Arrow Connector 19"/>
          <p:cNvCxnSpPr>
            <a:stCxn id="21" idx="3"/>
          </p:cNvCxnSpPr>
          <p:nvPr/>
        </p:nvCxnSpPr>
        <p:spPr>
          <a:xfrm flipV="1">
            <a:off x="4770689" y="5216751"/>
            <a:ext cx="582877" cy="344129"/>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057317" y="5376214"/>
            <a:ext cx="2713372" cy="369332"/>
          </a:xfrm>
          <a:prstGeom prst="rect">
            <a:avLst/>
          </a:prstGeom>
          <a:noFill/>
        </p:spPr>
        <p:txBody>
          <a:bodyPr wrap="none" rtlCol="0">
            <a:spAutoFit/>
          </a:bodyPr>
          <a:lstStyle/>
          <a:p>
            <a:r>
              <a:rPr lang="en-US" b="1" dirty="0" smtClean="0">
                <a:solidFill>
                  <a:srgbClr val="FF0000"/>
                </a:solidFill>
              </a:rPr>
              <a:t>Water content after Day 1</a:t>
            </a:r>
            <a:endParaRPr lang="en-US" b="1" dirty="0">
              <a:solidFill>
                <a:srgbClr val="FF0000"/>
              </a:solidFill>
            </a:endParaRPr>
          </a:p>
        </p:txBody>
      </p:sp>
      <p:sp>
        <p:nvSpPr>
          <p:cNvPr id="24" name="TextBox 23"/>
          <p:cNvSpPr txBox="1"/>
          <p:nvPr/>
        </p:nvSpPr>
        <p:spPr>
          <a:xfrm>
            <a:off x="744731" y="6096000"/>
            <a:ext cx="6924075" cy="369332"/>
          </a:xfrm>
          <a:prstGeom prst="rect">
            <a:avLst/>
          </a:prstGeom>
          <a:noFill/>
        </p:spPr>
        <p:txBody>
          <a:bodyPr wrap="none" rtlCol="0">
            <a:spAutoFit/>
          </a:bodyPr>
          <a:lstStyle/>
          <a:p>
            <a:r>
              <a:rPr lang="en-US" dirty="0" smtClean="0"/>
              <a:t>Water available to drain at end of Day 1 = 0.375 – 0.3 = 0.075 </a:t>
            </a:r>
            <a:r>
              <a:rPr lang="en-US" dirty="0"/>
              <a:t>cm</a:t>
            </a:r>
            <a:r>
              <a:rPr lang="en-US" baseline="30000" dirty="0"/>
              <a:t>3</a:t>
            </a:r>
            <a:r>
              <a:rPr lang="en-US" dirty="0"/>
              <a:t> / cm</a:t>
            </a:r>
            <a:r>
              <a:rPr lang="en-US" baseline="30000" dirty="0"/>
              <a:t>3</a:t>
            </a:r>
            <a:r>
              <a:rPr lang="en-US" dirty="0" smtClean="0"/>
              <a:t> </a:t>
            </a:r>
            <a:endParaRPr lang="en-US" dirty="0"/>
          </a:p>
        </p:txBody>
      </p:sp>
      <p:cxnSp>
        <p:nvCxnSpPr>
          <p:cNvPr id="26" name="Straight Arrow Connector 25"/>
          <p:cNvCxnSpPr>
            <a:stCxn id="21" idx="3"/>
          </p:cNvCxnSpPr>
          <p:nvPr/>
        </p:nvCxnSpPr>
        <p:spPr>
          <a:xfrm>
            <a:off x="4770689" y="5560880"/>
            <a:ext cx="383470" cy="53512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724603" y="5745546"/>
            <a:ext cx="307660" cy="3658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096000" y="5542972"/>
            <a:ext cx="579005" cy="369332"/>
          </a:xfrm>
          <a:prstGeom prst="rect">
            <a:avLst/>
          </a:prstGeom>
          <a:noFill/>
        </p:spPr>
        <p:txBody>
          <a:bodyPr wrap="none" rtlCol="0">
            <a:spAutoFit/>
          </a:bodyPr>
          <a:lstStyle/>
          <a:p>
            <a:r>
              <a:rPr lang="en-US" b="1" dirty="0" smtClean="0">
                <a:solidFill>
                  <a:srgbClr val="FF0000"/>
                </a:solidFill>
              </a:rPr>
              <a:t>DUL</a:t>
            </a:r>
            <a:endParaRPr lang="en-US" b="1" dirty="0">
              <a:solidFill>
                <a:srgbClr val="FF0000"/>
              </a:solidFill>
            </a:endParaRPr>
          </a:p>
        </p:txBody>
      </p:sp>
    </p:spTree>
    <p:extLst>
      <p:ext uri="{BB962C8B-B14F-4D97-AF65-F5344CB8AC3E}">
        <p14:creationId xmlns:p14="http://schemas.microsoft.com/office/powerpoint/2010/main" val="291142174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http://www.soilsensor.com/images/soiltriangle_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032975"/>
            <a:ext cx="6248400" cy="5584651"/>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4800" y="317680"/>
            <a:ext cx="8735020" cy="584775"/>
          </a:xfrm>
          <a:prstGeom prst="rect">
            <a:avLst/>
          </a:prstGeom>
          <a:noFill/>
        </p:spPr>
        <p:txBody>
          <a:bodyPr wrap="none" rtlCol="0">
            <a:spAutoFit/>
          </a:bodyPr>
          <a:lstStyle/>
          <a:p>
            <a:r>
              <a:rPr lang="en-US" sz="3200" b="1" dirty="0" smtClean="0"/>
              <a:t>Soil Types-Natural Resources Conservation Service</a:t>
            </a:r>
            <a:endParaRPr lang="en-US" sz="3200" b="1" dirty="0"/>
          </a:p>
        </p:txBody>
      </p:sp>
    </p:spTree>
    <p:extLst>
      <p:ext uri="{BB962C8B-B14F-4D97-AF65-F5344CB8AC3E}">
        <p14:creationId xmlns:p14="http://schemas.microsoft.com/office/powerpoint/2010/main" val="28958740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935" y="1905000"/>
            <a:ext cx="7209859" cy="646331"/>
          </a:xfrm>
          <a:prstGeom prst="rect">
            <a:avLst/>
          </a:prstGeom>
          <a:noFill/>
        </p:spPr>
        <p:txBody>
          <a:bodyPr wrap="none" rtlCol="0">
            <a:spAutoFit/>
          </a:bodyPr>
          <a:lstStyle/>
          <a:p>
            <a:endParaRPr lang="en-US" dirty="0" smtClean="0"/>
          </a:p>
          <a:p>
            <a:r>
              <a:rPr lang="en-US" dirty="0" smtClean="0"/>
              <a:t>Drainage on Day 2 = 0.5/day * 0.075 cm</a:t>
            </a:r>
            <a:r>
              <a:rPr lang="en-US" baseline="30000" dirty="0" smtClean="0"/>
              <a:t>3</a:t>
            </a:r>
            <a:r>
              <a:rPr lang="en-US" dirty="0" smtClean="0"/>
              <a:t> / cm</a:t>
            </a:r>
            <a:r>
              <a:rPr lang="en-US" baseline="30000" dirty="0" smtClean="0"/>
              <a:t>3</a:t>
            </a:r>
            <a:r>
              <a:rPr lang="en-US" dirty="0" smtClean="0"/>
              <a:t> = 0.0375 cm</a:t>
            </a:r>
            <a:r>
              <a:rPr lang="en-US" baseline="30000" dirty="0" smtClean="0"/>
              <a:t>3</a:t>
            </a:r>
            <a:r>
              <a:rPr lang="en-US" dirty="0" smtClean="0"/>
              <a:t> / cm</a:t>
            </a:r>
            <a:r>
              <a:rPr lang="en-US" baseline="30000" dirty="0" smtClean="0"/>
              <a:t>3</a:t>
            </a:r>
            <a:r>
              <a:rPr lang="en-US" dirty="0" smtClean="0"/>
              <a:t> drained.</a:t>
            </a:r>
          </a:p>
        </p:txBody>
      </p:sp>
      <p:cxnSp>
        <p:nvCxnSpPr>
          <p:cNvPr id="3" name="Straight Arrow Connector 2"/>
          <p:cNvCxnSpPr/>
          <p:nvPr/>
        </p:nvCxnSpPr>
        <p:spPr>
          <a:xfrm flipH="1">
            <a:off x="3433545" y="1600200"/>
            <a:ext cx="462486" cy="5182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96031" y="1291899"/>
            <a:ext cx="2341795" cy="369332"/>
          </a:xfrm>
          <a:prstGeom prst="rect">
            <a:avLst/>
          </a:prstGeom>
          <a:noFill/>
        </p:spPr>
        <p:txBody>
          <a:bodyPr wrap="none" rtlCol="0">
            <a:spAutoFit/>
          </a:bodyPr>
          <a:lstStyle/>
          <a:p>
            <a:r>
              <a:rPr lang="en-US" b="1" dirty="0" smtClean="0">
                <a:solidFill>
                  <a:srgbClr val="FF0000"/>
                </a:solidFill>
              </a:rPr>
              <a:t>Fraction drained today</a:t>
            </a:r>
            <a:endParaRPr lang="en-US" b="1" dirty="0">
              <a:solidFill>
                <a:srgbClr val="FF0000"/>
              </a:solidFill>
            </a:endParaRPr>
          </a:p>
        </p:txBody>
      </p:sp>
      <p:cxnSp>
        <p:nvCxnSpPr>
          <p:cNvPr id="5" name="Straight Arrow Connector 4"/>
          <p:cNvCxnSpPr/>
          <p:nvPr/>
        </p:nvCxnSpPr>
        <p:spPr>
          <a:xfrm flipH="1">
            <a:off x="4137861" y="1845897"/>
            <a:ext cx="424678" cy="3658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49829" y="1661231"/>
            <a:ext cx="2291012" cy="369332"/>
          </a:xfrm>
          <a:prstGeom prst="rect">
            <a:avLst/>
          </a:prstGeom>
          <a:noFill/>
        </p:spPr>
        <p:txBody>
          <a:bodyPr wrap="none" rtlCol="0">
            <a:spAutoFit/>
          </a:bodyPr>
          <a:lstStyle/>
          <a:p>
            <a:r>
              <a:rPr lang="en-US" b="1" dirty="0" smtClean="0">
                <a:solidFill>
                  <a:srgbClr val="FF0000"/>
                </a:solidFill>
              </a:rPr>
              <a:t>Free water above DUL</a:t>
            </a:r>
            <a:endParaRPr lang="en-US" b="1" dirty="0">
              <a:solidFill>
                <a:srgbClr val="FF0000"/>
              </a:solidFill>
            </a:endParaRPr>
          </a:p>
        </p:txBody>
      </p:sp>
      <p:sp>
        <p:nvSpPr>
          <p:cNvPr id="7" name="Rectangle 6"/>
          <p:cNvSpPr/>
          <p:nvPr/>
        </p:nvSpPr>
        <p:spPr>
          <a:xfrm>
            <a:off x="1004572" y="3424535"/>
            <a:ext cx="6558152" cy="369332"/>
          </a:xfrm>
          <a:prstGeom prst="rect">
            <a:avLst/>
          </a:prstGeom>
        </p:spPr>
        <p:txBody>
          <a:bodyPr wrap="square">
            <a:spAutoFit/>
          </a:bodyPr>
          <a:lstStyle/>
          <a:p>
            <a:r>
              <a:rPr lang="en-US" dirty="0"/>
              <a:t>Water content at end of Day 1 = </a:t>
            </a:r>
            <a:r>
              <a:rPr lang="en-US" dirty="0" smtClean="0"/>
              <a:t>0.375 </a:t>
            </a:r>
            <a:r>
              <a:rPr lang="en-US" dirty="0"/>
              <a:t>– </a:t>
            </a:r>
            <a:r>
              <a:rPr lang="en-US" dirty="0" smtClean="0"/>
              <a:t>0.0375 </a:t>
            </a:r>
            <a:r>
              <a:rPr lang="en-US" dirty="0"/>
              <a:t>= 0.3375  cm</a:t>
            </a:r>
            <a:r>
              <a:rPr lang="en-US" baseline="30000" dirty="0"/>
              <a:t>3</a:t>
            </a:r>
            <a:r>
              <a:rPr lang="en-US" dirty="0"/>
              <a:t> / cm</a:t>
            </a:r>
            <a:r>
              <a:rPr lang="en-US" baseline="30000" dirty="0"/>
              <a:t>3</a:t>
            </a:r>
            <a:r>
              <a:rPr lang="en-US" dirty="0"/>
              <a:t> </a:t>
            </a:r>
          </a:p>
        </p:txBody>
      </p:sp>
      <p:cxnSp>
        <p:nvCxnSpPr>
          <p:cNvPr id="8" name="Straight Arrow Connector 7"/>
          <p:cNvCxnSpPr/>
          <p:nvPr/>
        </p:nvCxnSpPr>
        <p:spPr>
          <a:xfrm flipH="1">
            <a:off x="4331296" y="2905432"/>
            <a:ext cx="462486" cy="5182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93782" y="2597131"/>
            <a:ext cx="2824491" cy="369332"/>
          </a:xfrm>
          <a:prstGeom prst="rect">
            <a:avLst/>
          </a:prstGeom>
          <a:noFill/>
        </p:spPr>
        <p:txBody>
          <a:bodyPr wrap="none" rtlCol="0">
            <a:spAutoFit/>
          </a:bodyPr>
          <a:lstStyle/>
          <a:p>
            <a:r>
              <a:rPr lang="en-US" b="1" dirty="0" smtClean="0">
                <a:solidFill>
                  <a:srgbClr val="FF0000"/>
                </a:solidFill>
              </a:rPr>
              <a:t>Water at beginning of day 2</a:t>
            </a:r>
            <a:endParaRPr lang="en-US" b="1" dirty="0">
              <a:solidFill>
                <a:srgbClr val="FF0000"/>
              </a:solidFill>
            </a:endParaRPr>
          </a:p>
        </p:txBody>
      </p:sp>
      <p:cxnSp>
        <p:nvCxnSpPr>
          <p:cNvPr id="10" name="Straight Arrow Connector 9"/>
          <p:cNvCxnSpPr/>
          <p:nvPr/>
        </p:nvCxnSpPr>
        <p:spPr>
          <a:xfrm flipH="1">
            <a:off x="5159075" y="3124371"/>
            <a:ext cx="307660" cy="3658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66735" y="2894020"/>
            <a:ext cx="1632626" cy="369332"/>
          </a:xfrm>
          <a:prstGeom prst="rect">
            <a:avLst/>
          </a:prstGeom>
          <a:noFill/>
        </p:spPr>
        <p:txBody>
          <a:bodyPr wrap="none" rtlCol="0">
            <a:spAutoFit/>
          </a:bodyPr>
          <a:lstStyle/>
          <a:p>
            <a:r>
              <a:rPr lang="en-US" b="1" dirty="0" smtClean="0">
                <a:solidFill>
                  <a:srgbClr val="FF0000"/>
                </a:solidFill>
              </a:rPr>
              <a:t>Drainage today</a:t>
            </a:r>
            <a:endParaRPr lang="en-US" b="1" dirty="0">
              <a:solidFill>
                <a:srgbClr val="FF0000"/>
              </a:solidFill>
            </a:endParaRPr>
          </a:p>
        </p:txBody>
      </p:sp>
      <p:cxnSp>
        <p:nvCxnSpPr>
          <p:cNvPr id="12" name="Straight Arrow Connector 11"/>
          <p:cNvCxnSpPr/>
          <p:nvPr/>
        </p:nvCxnSpPr>
        <p:spPr>
          <a:xfrm flipV="1">
            <a:off x="5312905" y="3733800"/>
            <a:ext cx="554495" cy="45273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10460" y="4034897"/>
            <a:ext cx="2660472" cy="369332"/>
          </a:xfrm>
          <a:prstGeom prst="rect">
            <a:avLst/>
          </a:prstGeom>
          <a:noFill/>
        </p:spPr>
        <p:txBody>
          <a:bodyPr wrap="none" rtlCol="0">
            <a:spAutoFit/>
          </a:bodyPr>
          <a:lstStyle/>
          <a:p>
            <a:r>
              <a:rPr lang="en-US" b="1" dirty="0" smtClean="0">
                <a:solidFill>
                  <a:srgbClr val="FF0000"/>
                </a:solidFill>
              </a:rPr>
              <a:t>Water content after Day 2</a:t>
            </a:r>
            <a:endParaRPr lang="en-US" b="1" dirty="0">
              <a:solidFill>
                <a:srgbClr val="FF0000"/>
              </a:solidFill>
            </a:endParaRPr>
          </a:p>
        </p:txBody>
      </p:sp>
      <p:sp>
        <p:nvSpPr>
          <p:cNvPr id="14" name="TextBox 13"/>
          <p:cNvSpPr txBox="1"/>
          <p:nvPr/>
        </p:nvSpPr>
        <p:spPr>
          <a:xfrm>
            <a:off x="1038985" y="4800600"/>
            <a:ext cx="7392152" cy="369332"/>
          </a:xfrm>
          <a:prstGeom prst="rect">
            <a:avLst/>
          </a:prstGeom>
          <a:noFill/>
        </p:spPr>
        <p:txBody>
          <a:bodyPr wrap="none" rtlCol="0">
            <a:spAutoFit/>
          </a:bodyPr>
          <a:lstStyle/>
          <a:p>
            <a:r>
              <a:rPr lang="en-US" dirty="0" smtClean="0"/>
              <a:t>Water available to drain at end of Day 2 = 0.3375 – 0.3 = 0.0375 </a:t>
            </a:r>
            <a:r>
              <a:rPr lang="en-US" dirty="0"/>
              <a:t>cm</a:t>
            </a:r>
            <a:r>
              <a:rPr lang="en-US" baseline="30000" dirty="0"/>
              <a:t>3</a:t>
            </a:r>
            <a:r>
              <a:rPr lang="en-US" dirty="0"/>
              <a:t> / cm</a:t>
            </a:r>
            <a:r>
              <a:rPr lang="en-US" baseline="30000" dirty="0"/>
              <a:t>3</a:t>
            </a:r>
            <a:r>
              <a:rPr lang="en-US" dirty="0" smtClean="0"/>
              <a:t> </a:t>
            </a:r>
            <a:endParaRPr lang="en-US" dirty="0"/>
          </a:p>
        </p:txBody>
      </p:sp>
      <p:cxnSp>
        <p:nvCxnSpPr>
          <p:cNvPr id="15" name="Straight Arrow Connector 14"/>
          <p:cNvCxnSpPr/>
          <p:nvPr/>
        </p:nvCxnSpPr>
        <p:spPr>
          <a:xfrm>
            <a:off x="5270932" y="4343400"/>
            <a:ext cx="41973"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091084" y="4429548"/>
            <a:ext cx="307660" cy="3658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62481" y="4226974"/>
            <a:ext cx="579005" cy="369332"/>
          </a:xfrm>
          <a:prstGeom prst="rect">
            <a:avLst/>
          </a:prstGeom>
          <a:noFill/>
        </p:spPr>
        <p:txBody>
          <a:bodyPr wrap="none" rtlCol="0">
            <a:spAutoFit/>
          </a:bodyPr>
          <a:lstStyle/>
          <a:p>
            <a:r>
              <a:rPr lang="en-US" b="1" dirty="0" smtClean="0">
                <a:solidFill>
                  <a:srgbClr val="FF0000"/>
                </a:solidFill>
              </a:rPr>
              <a:t>DUL</a:t>
            </a:r>
            <a:endParaRPr lang="en-US" b="1" dirty="0">
              <a:solidFill>
                <a:srgbClr val="FF0000"/>
              </a:solidFill>
            </a:endParaRPr>
          </a:p>
        </p:txBody>
      </p:sp>
      <p:sp>
        <p:nvSpPr>
          <p:cNvPr id="20" name="TextBox 19"/>
          <p:cNvSpPr txBox="1"/>
          <p:nvPr/>
        </p:nvSpPr>
        <p:spPr>
          <a:xfrm>
            <a:off x="2513589" y="241012"/>
            <a:ext cx="3275192" cy="584775"/>
          </a:xfrm>
          <a:prstGeom prst="rect">
            <a:avLst/>
          </a:prstGeom>
          <a:noFill/>
        </p:spPr>
        <p:txBody>
          <a:bodyPr wrap="none" rtlCol="0">
            <a:spAutoFit/>
          </a:bodyPr>
          <a:lstStyle/>
          <a:p>
            <a:r>
              <a:rPr lang="en-US" sz="3200" b="1" dirty="0" smtClean="0"/>
              <a:t>Drainage on Day 2</a:t>
            </a:r>
            <a:endParaRPr lang="en-US" sz="3200" b="1" dirty="0"/>
          </a:p>
        </p:txBody>
      </p:sp>
    </p:spTree>
    <p:extLst>
      <p:ext uri="{BB962C8B-B14F-4D97-AF65-F5344CB8AC3E}">
        <p14:creationId xmlns:p14="http://schemas.microsoft.com/office/powerpoint/2010/main" val="148413880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0935" y="1905000"/>
            <a:ext cx="7443897" cy="646331"/>
          </a:xfrm>
          <a:prstGeom prst="rect">
            <a:avLst/>
          </a:prstGeom>
          <a:noFill/>
        </p:spPr>
        <p:txBody>
          <a:bodyPr wrap="none" rtlCol="0">
            <a:spAutoFit/>
          </a:bodyPr>
          <a:lstStyle/>
          <a:p>
            <a:endParaRPr lang="en-US" dirty="0" smtClean="0"/>
          </a:p>
          <a:p>
            <a:r>
              <a:rPr lang="en-US" dirty="0" smtClean="0"/>
              <a:t>Drainage on Day 3 = 0.5/day * 0.0375 cm</a:t>
            </a:r>
            <a:r>
              <a:rPr lang="en-US" baseline="30000" dirty="0" smtClean="0"/>
              <a:t>3</a:t>
            </a:r>
            <a:r>
              <a:rPr lang="en-US" dirty="0" smtClean="0"/>
              <a:t> / cm</a:t>
            </a:r>
            <a:r>
              <a:rPr lang="en-US" baseline="30000" dirty="0" smtClean="0"/>
              <a:t>3</a:t>
            </a:r>
            <a:r>
              <a:rPr lang="en-US" dirty="0" smtClean="0"/>
              <a:t> = 0.01875 cm</a:t>
            </a:r>
            <a:r>
              <a:rPr lang="en-US" baseline="30000" dirty="0" smtClean="0"/>
              <a:t>3</a:t>
            </a:r>
            <a:r>
              <a:rPr lang="en-US" dirty="0" smtClean="0"/>
              <a:t> / cm</a:t>
            </a:r>
            <a:r>
              <a:rPr lang="en-US" baseline="30000" dirty="0" smtClean="0"/>
              <a:t>3</a:t>
            </a:r>
            <a:r>
              <a:rPr lang="en-US" dirty="0" smtClean="0"/>
              <a:t> drained.</a:t>
            </a:r>
          </a:p>
        </p:txBody>
      </p:sp>
      <p:cxnSp>
        <p:nvCxnSpPr>
          <p:cNvPr id="3" name="Straight Arrow Connector 2"/>
          <p:cNvCxnSpPr/>
          <p:nvPr/>
        </p:nvCxnSpPr>
        <p:spPr>
          <a:xfrm flipH="1">
            <a:off x="3433545" y="1600200"/>
            <a:ext cx="462486" cy="5182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896031" y="1291899"/>
            <a:ext cx="2341795" cy="369332"/>
          </a:xfrm>
          <a:prstGeom prst="rect">
            <a:avLst/>
          </a:prstGeom>
          <a:noFill/>
        </p:spPr>
        <p:txBody>
          <a:bodyPr wrap="none" rtlCol="0">
            <a:spAutoFit/>
          </a:bodyPr>
          <a:lstStyle/>
          <a:p>
            <a:r>
              <a:rPr lang="en-US" b="1" dirty="0" smtClean="0">
                <a:solidFill>
                  <a:srgbClr val="FF0000"/>
                </a:solidFill>
              </a:rPr>
              <a:t>Fraction drained today</a:t>
            </a:r>
            <a:endParaRPr lang="en-US" b="1" dirty="0">
              <a:solidFill>
                <a:srgbClr val="FF0000"/>
              </a:solidFill>
            </a:endParaRPr>
          </a:p>
        </p:txBody>
      </p:sp>
      <p:cxnSp>
        <p:nvCxnSpPr>
          <p:cNvPr id="5" name="Straight Arrow Connector 4"/>
          <p:cNvCxnSpPr/>
          <p:nvPr/>
        </p:nvCxnSpPr>
        <p:spPr>
          <a:xfrm flipH="1">
            <a:off x="4137861" y="1845897"/>
            <a:ext cx="424678" cy="3658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4549829" y="1661231"/>
            <a:ext cx="2291012" cy="369332"/>
          </a:xfrm>
          <a:prstGeom prst="rect">
            <a:avLst/>
          </a:prstGeom>
          <a:noFill/>
        </p:spPr>
        <p:txBody>
          <a:bodyPr wrap="none" rtlCol="0">
            <a:spAutoFit/>
          </a:bodyPr>
          <a:lstStyle/>
          <a:p>
            <a:r>
              <a:rPr lang="en-US" b="1" dirty="0" smtClean="0">
                <a:solidFill>
                  <a:srgbClr val="FF0000"/>
                </a:solidFill>
              </a:rPr>
              <a:t>Free water above DUL</a:t>
            </a:r>
            <a:endParaRPr lang="en-US" b="1" dirty="0">
              <a:solidFill>
                <a:srgbClr val="FF0000"/>
              </a:solidFill>
            </a:endParaRPr>
          </a:p>
        </p:txBody>
      </p:sp>
      <p:sp>
        <p:nvSpPr>
          <p:cNvPr id="7" name="Rectangle 6"/>
          <p:cNvSpPr/>
          <p:nvPr/>
        </p:nvSpPr>
        <p:spPr>
          <a:xfrm>
            <a:off x="1004572" y="3424535"/>
            <a:ext cx="6691628" cy="369332"/>
          </a:xfrm>
          <a:prstGeom prst="rect">
            <a:avLst/>
          </a:prstGeom>
        </p:spPr>
        <p:txBody>
          <a:bodyPr wrap="square">
            <a:spAutoFit/>
          </a:bodyPr>
          <a:lstStyle/>
          <a:p>
            <a:r>
              <a:rPr lang="en-US" dirty="0"/>
              <a:t>Water content at end of Day 1 = </a:t>
            </a:r>
            <a:r>
              <a:rPr lang="en-US" dirty="0" smtClean="0"/>
              <a:t>0.3375 – 0.01875 </a:t>
            </a:r>
            <a:r>
              <a:rPr lang="en-US" dirty="0"/>
              <a:t>= </a:t>
            </a:r>
            <a:r>
              <a:rPr lang="en-US" dirty="0" smtClean="0"/>
              <a:t>0.319  </a:t>
            </a:r>
            <a:r>
              <a:rPr lang="en-US" dirty="0"/>
              <a:t>cm</a:t>
            </a:r>
            <a:r>
              <a:rPr lang="en-US" baseline="30000" dirty="0"/>
              <a:t>3</a:t>
            </a:r>
            <a:r>
              <a:rPr lang="en-US" dirty="0"/>
              <a:t> / cm</a:t>
            </a:r>
            <a:r>
              <a:rPr lang="en-US" baseline="30000" dirty="0"/>
              <a:t>3</a:t>
            </a:r>
            <a:r>
              <a:rPr lang="en-US" dirty="0"/>
              <a:t> </a:t>
            </a:r>
          </a:p>
        </p:txBody>
      </p:sp>
      <p:cxnSp>
        <p:nvCxnSpPr>
          <p:cNvPr id="8" name="Straight Arrow Connector 7"/>
          <p:cNvCxnSpPr/>
          <p:nvPr/>
        </p:nvCxnSpPr>
        <p:spPr>
          <a:xfrm flipH="1">
            <a:off x="4331296" y="2905432"/>
            <a:ext cx="462486" cy="5182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793782" y="2597131"/>
            <a:ext cx="2824491" cy="369332"/>
          </a:xfrm>
          <a:prstGeom prst="rect">
            <a:avLst/>
          </a:prstGeom>
          <a:noFill/>
        </p:spPr>
        <p:txBody>
          <a:bodyPr wrap="none" rtlCol="0">
            <a:spAutoFit/>
          </a:bodyPr>
          <a:lstStyle/>
          <a:p>
            <a:r>
              <a:rPr lang="en-US" b="1" dirty="0" smtClean="0">
                <a:solidFill>
                  <a:srgbClr val="FF0000"/>
                </a:solidFill>
              </a:rPr>
              <a:t>Water at beginning of day 3</a:t>
            </a:r>
            <a:endParaRPr lang="en-US" b="1" dirty="0">
              <a:solidFill>
                <a:srgbClr val="FF0000"/>
              </a:solidFill>
            </a:endParaRPr>
          </a:p>
        </p:txBody>
      </p:sp>
      <p:cxnSp>
        <p:nvCxnSpPr>
          <p:cNvPr id="10" name="Straight Arrow Connector 9"/>
          <p:cNvCxnSpPr/>
          <p:nvPr/>
        </p:nvCxnSpPr>
        <p:spPr>
          <a:xfrm flipH="1">
            <a:off x="5159075" y="3124371"/>
            <a:ext cx="307660" cy="3658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466735" y="2894020"/>
            <a:ext cx="1632626" cy="369332"/>
          </a:xfrm>
          <a:prstGeom prst="rect">
            <a:avLst/>
          </a:prstGeom>
          <a:noFill/>
        </p:spPr>
        <p:txBody>
          <a:bodyPr wrap="none" rtlCol="0">
            <a:spAutoFit/>
          </a:bodyPr>
          <a:lstStyle/>
          <a:p>
            <a:r>
              <a:rPr lang="en-US" b="1" dirty="0" smtClean="0">
                <a:solidFill>
                  <a:srgbClr val="FF0000"/>
                </a:solidFill>
              </a:rPr>
              <a:t>Drainage today</a:t>
            </a:r>
            <a:endParaRPr lang="en-US" b="1" dirty="0">
              <a:solidFill>
                <a:srgbClr val="FF0000"/>
              </a:solidFill>
            </a:endParaRPr>
          </a:p>
        </p:txBody>
      </p:sp>
      <p:cxnSp>
        <p:nvCxnSpPr>
          <p:cNvPr id="12" name="Straight Arrow Connector 11"/>
          <p:cNvCxnSpPr/>
          <p:nvPr/>
        </p:nvCxnSpPr>
        <p:spPr>
          <a:xfrm flipV="1">
            <a:off x="5312905" y="3793867"/>
            <a:ext cx="706895" cy="39266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610460" y="4034897"/>
            <a:ext cx="2660472" cy="369332"/>
          </a:xfrm>
          <a:prstGeom prst="rect">
            <a:avLst/>
          </a:prstGeom>
          <a:noFill/>
        </p:spPr>
        <p:txBody>
          <a:bodyPr wrap="none" rtlCol="0">
            <a:spAutoFit/>
          </a:bodyPr>
          <a:lstStyle/>
          <a:p>
            <a:r>
              <a:rPr lang="en-US" b="1" dirty="0" smtClean="0">
                <a:solidFill>
                  <a:srgbClr val="FF0000"/>
                </a:solidFill>
              </a:rPr>
              <a:t>Water content after Day 3</a:t>
            </a:r>
            <a:endParaRPr lang="en-US" b="1" dirty="0">
              <a:solidFill>
                <a:srgbClr val="FF0000"/>
              </a:solidFill>
            </a:endParaRPr>
          </a:p>
        </p:txBody>
      </p:sp>
      <p:sp>
        <p:nvSpPr>
          <p:cNvPr id="14" name="TextBox 13"/>
          <p:cNvSpPr txBox="1"/>
          <p:nvPr/>
        </p:nvSpPr>
        <p:spPr>
          <a:xfrm>
            <a:off x="1038985" y="4800600"/>
            <a:ext cx="6924075" cy="369332"/>
          </a:xfrm>
          <a:prstGeom prst="rect">
            <a:avLst/>
          </a:prstGeom>
          <a:noFill/>
        </p:spPr>
        <p:txBody>
          <a:bodyPr wrap="none" rtlCol="0">
            <a:spAutoFit/>
          </a:bodyPr>
          <a:lstStyle/>
          <a:p>
            <a:r>
              <a:rPr lang="en-US" dirty="0" smtClean="0"/>
              <a:t>Water available to drain at end of Day 2 = 0.319 – 0.3 = 0.019 </a:t>
            </a:r>
            <a:r>
              <a:rPr lang="en-US" dirty="0"/>
              <a:t>cm</a:t>
            </a:r>
            <a:r>
              <a:rPr lang="en-US" baseline="30000" dirty="0"/>
              <a:t>3</a:t>
            </a:r>
            <a:r>
              <a:rPr lang="en-US" dirty="0"/>
              <a:t> / cm</a:t>
            </a:r>
            <a:r>
              <a:rPr lang="en-US" baseline="30000" dirty="0"/>
              <a:t>3</a:t>
            </a:r>
            <a:r>
              <a:rPr lang="en-US" dirty="0" smtClean="0"/>
              <a:t> </a:t>
            </a:r>
            <a:endParaRPr lang="en-US" dirty="0"/>
          </a:p>
        </p:txBody>
      </p:sp>
      <p:cxnSp>
        <p:nvCxnSpPr>
          <p:cNvPr id="15" name="Straight Arrow Connector 14"/>
          <p:cNvCxnSpPr/>
          <p:nvPr/>
        </p:nvCxnSpPr>
        <p:spPr>
          <a:xfrm>
            <a:off x="5270932" y="4343400"/>
            <a:ext cx="41973" cy="45720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6091084" y="4429548"/>
            <a:ext cx="307660" cy="36583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462481" y="4226974"/>
            <a:ext cx="579005" cy="369332"/>
          </a:xfrm>
          <a:prstGeom prst="rect">
            <a:avLst/>
          </a:prstGeom>
          <a:noFill/>
        </p:spPr>
        <p:txBody>
          <a:bodyPr wrap="none" rtlCol="0">
            <a:spAutoFit/>
          </a:bodyPr>
          <a:lstStyle/>
          <a:p>
            <a:r>
              <a:rPr lang="en-US" b="1" dirty="0" smtClean="0">
                <a:solidFill>
                  <a:srgbClr val="FF0000"/>
                </a:solidFill>
              </a:rPr>
              <a:t>DUL</a:t>
            </a:r>
            <a:endParaRPr lang="en-US" b="1" dirty="0">
              <a:solidFill>
                <a:srgbClr val="FF0000"/>
              </a:solidFill>
            </a:endParaRPr>
          </a:p>
        </p:txBody>
      </p:sp>
      <p:sp>
        <p:nvSpPr>
          <p:cNvPr id="20" name="TextBox 19"/>
          <p:cNvSpPr txBox="1"/>
          <p:nvPr/>
        </p:nvSpPr>
        <p:spPr>
          <a:xfrm>
            <a:off x="2513589" y="241012"/>
            <a:ext cx="3275192" cy="584775"/>
          </a:xfrm>
          <a:prstGeom prst="rect">
            <a:avLst/>
          </a:prstGeom>
          <a:noFill/>
        </p:spPr>
        <p:txBody>
          <a:bodyPr wrap="none" rtlCol="0">
            <a:spAutoFit/>
          </a:bodyPr>
          <a:lstStyle/>
          <a:p>
            <a:r>
              <a:rPr lang="en-US" sz="3200" b="1" dirty="0" smtClean="0"/>
              <a:t>Drainage on Day 3</a:t>
            </a:r>
            <a:endParaRPr lang="en-US" sz="3200" b="1" dirty="0"/>
          </a:p>
        </p:txBody>
      </p:sp>
      <p:sp>
        <p:nvSpPr>
          <p:cNvPr id="16" name="TextBox 15"/>
          <p:cNvSpPr txBox="1"/>
          <p:nvPr/>
        </p:nvSpPr>
        <p:spPr>
          <a:xfrm>
            <a:off x="664972" y="5790578"/>
            <a:ext cx="8098028" cy="830997"/>
          </a:xfrm>
          <a:prstGeom prst="rect">
            <a:avLst/>
          </a:prstGeom>
          <a:noFill/>
        </p:spPr>
        <p:txBody>
          <a:bodyPr wrap="square" rtlCol="0">
            <a:spAutoFit/>
          </a:bodyPr>
          <a:lstStyle/>
          <a:p>
            <a:r>
              <a:rPr lang="en-US" sz="2400" b="1" i="1" dirty="0" smtClean="0"/>
              <a:t>With a drainage rate of 0.5/day, most of the free water has drained in 3 days</a:t>
            </a:r>
            <a:endParaRPr lang="en-US" sz="2400" b="1" i="1" dirty="0"/>
          </a:p>
        </p:txBody>
      </p:sp>
    </p:spTree>
    <p:extLst>
      <p:ext uri="{BB962C8B-B14F-4D97-AF65-F5344CB8AC3E}">
        <p14:creationId xmlns:p14="http://schemas.microsoft.com/office/powerpoint/2010/main" val="19723304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228600"/>
            <a:ext cx="7225183" cy="584775"/>
          </a:xfrm>
          <a:prstGeom prst="rect">
            <a:avLst/>
          </a:prstGeom>
          <a:noFill/>
        </p:spPr>
        <p:txBody>
          <a:bodyPr wrap="none" rtlCol="0">
            <a:spAutoFit/>
          </a:bodyPr>
          <a:lstStyle/>
          <a:p>
            <a:r>
              <a:rPr lang="en-US" sz="3200" b="1" dirty="0" smtClean="0"/>
              <a:t>Example of Soil Water Content Over Time</a:t>
            </a:r>
            <a:endParaRPr lang="en-US" sz="3200" b="1" dirty="0"/>
          </a:p>
        </p:txBody>
      </p:sp>
      <p:pic>
        <p:nvPicPr>
          <p:cNvPr id="24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79381"/>
            <a:ext cx="7772400" cy="5873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472381" y="3404731"/>
            <a:ext cx="572593" cy="369332"/>
          </a:xfrm>
          <a:prstGeom prst="rect">
            <a:avLst/>
          </a:prstGeom>
          <a:noFill/>
        </p:spPr>
        <p:txBody>
          <a:bodyPr wrap="none" rtlCol="0">
            <a:spAutoFit/>
          </a:bodyPr>
          <a:lstStyle/>
          <a:p>
            <a:r>
              <a:rPr lang="en-US" dirty="0" smtClean="0"/>
              <a:t>DUL</a:t>
            </a:r>
            <a:endParaRPr lang="en-US" dirty="0"/>
          </a:p>
        </p:txBody>
      </p:sp>
      <p:sp>
        <p:nvSpPr>
          <p:cNvPr id="4" name="TextBox 3"/>
          <p:cNvSpPr txBox="1"/>
          <p:nvPr/>
        </p:nvSpPr>
        <p:spPr>
          <a:xfrm>
            <a:off x="1793090" y="1907457"/>
            <a:ext cx="516039" cy="369332"/>
          </a:xfrm>
          <a:prstGeom prst="rect">
            <a:avLst/>
          </a:prstGeom>
          <a:noFill/>
        </p:spPr>
        <p:txBody>
          <a:bodyPr wrap="none" rtlCol="0">
            <a:spAutoFit/>
          </a:bodyPr>
          <a:lstStyle/>
          <a:p>
            <a:r>
              <a:rPr lang="en-US" dirty="0" smtClean="0"/>
              <a:t>SAT</a:t>
            </a:r>
            <a:endParaRPr lang="en-US" dirty="0"/>
          </a:p>
        </p:txBody>
      </p:sp>
      <p:sp>
        <p:nvSpPr>
          <p:cNvPr id="5" name="TextBox 4"/>
          <p:cNvSpPr txBox="1"/>
          <p:nvPr/>
        </p:nvSpPr>
        <p:spPr>
          <a:xfrm>
            <a:off x="1295400" y="5010158"/>
            <a:ext cx="1279774" cy="369332"/>
          </a:xfrm>
          <a:prstGeom prst="rect">
            <a:avLst/>
          </a:prstGeom>
          <a:noFill/>
        </p:spPr>
        <p:txBody>
          <a:bodyPr wrap="none" rtlCol="0">
            <a:spAutoFit/>
          </a:bodyPr>
          <a:lstStyle/>
          <a:p>
            <a:r>
              <a:rPr lang="en-US" dirty="0" smtClean="0"/>
              <a:t>Lower Limit</a:t>
            </a:r>
            <a:endParaRPr lang="en-US" dirty="0"/>
          </a:p>
        </p:txBody>
      </p:sp>
      <p:cxnSp>
        <p:nvCxnSpPr>
          <p:cNvPr id="10" name="Straight Connector 9"/>
          <p:cNvCxnSpPr/>
          <p:nvPr/>
        </p:nvCxnSpPr>
        <p:spPr>
          <a:xfrm flipH="1">
            <a:off x="1219200" y="5010158"/>
            <a:ext cx="5867400"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1219200" y="3404731"/>
            <a:ext cx="5867400"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H="1">
            <a:off x="1219200" y="1905000"/>
            <a:ext cx="5867400" cy="0"/>
          </a:xfrm>
          <a:prstGeom prst="line">
            <a:avLst/>
          </a:prstGeom>
          <a:ln w="28575">
            <a:solidFill>
              <a:schemeClr val="tx2">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20" idx="1"/>
          </p:cNvCxnSpPr>
          <p:nvPr/>
        </p:nvCxnSpPr>
        <p:spPr>
          <a:xfrm flipH="1">
            <a:off x="3276600" y="2434478"/>
            <a:ext cx="520601" cy="220563"/>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797201" y="2280589"/>
            <a:ext cx="1611980" cy="307777"/>
          </a:xfrm>
          <a:prstGeom prst="rect">
            <a:avLst/>
          </a:prstGeom>
          <a:noFill/>
        </p:spPr>
        <p:txBody>
          <a:bodyPr wrap="none" rtlCol="0">
            <a:spAutoFit/>
          </a:bodyPr>
          <a:lstStyle/>
          <a:p>
            <a:r>
              <a:rPr lang="en-US" sz="1400" b="1" dirty="0" smtClean="0"/>
              <a:t>Saturated Drainage</a:t>
            </a:r>
            <a:endParaRPr lang="en-US" sz="1400" b="1" dirty="0"/>
          </a:p>
        </p:txBody>
      </p:sp>
      <p:cxnSp>
        <p:nvCxnSpPr>
          <p:cNvPr id="23" name="Straight Arrow Connector 22"/>
          <p:cNvCxnSpPr/>
          <p:nvPr/>
        </p:nvCxnSpPr>
        <p:spPr>
          <a:xfrm flipV="1">
            <a:off x="2895600" y="3962400"/>
            <a:ext cx="457200" cy="190500"/>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797128" y="4038600"/>
            <a:ext cx="1143839" cy="307777"/>
          </a:xfrm>
          <a:prstGeom prst="rect">
            <a:avLst/>
          </a:prstGeom>
          <a:noFill/>
        </p:spPr>
        <p:txBody>
          <a:bodyPr wrap="none" rtlCol="0">
            <a:spAutoFit/>
          </a:bodyPr>
          <a:lstStyle/>
          <a:p>
            <a:r>
              <a:rPr lang="en-US" sz="1400" b="1" dirty="0" smtClean="0"/>
              <a:t>Plant Uptake</a:t>
            </a:r>
            <a:endParaRPr lang="en-US" sz="1400" b="1" dirty="0"/>
          </a:p>
        </p:txBody>
      </p:sp>
      <p:cxnSp>
        <p:nvCxnSpPr>
          <p:cNvPr id="28" name="Straight Arrow Connector 27"/>
          <p:cNvCxnSpPr/>
          <p:nvPr/>
        </p:nvCxnSpPr>
        <p:spPr>
          <a:xfrm>
            <a:off x="4603191" y="3774063"/>
            <a:ext cx="578409" cy="42048"/>
          </a:xfrm>
          <a:prstGeom prst="straightConnector1">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3858115" y="3609935"/>
            <a:ext cx="745076" cy="307777"/>
          </a:xfrm>
          <a:prstGeom prst="rect">
            <a:avLst/>
          </a:prstGeom>
          <a:noFill/>
        </p:spPr>
        <p:txBody>
          <a:bodyPr wrap="none" rtlCol="0">
            <a:spAutoFit/>
          </a:bodyPr>
          <a:lstStyle/>
          <a:p>
            <a:r>
              <a:rPr lang="en-US" sz="1400" b="1" dirty="0" smtClean="0"/>
              <a:t>Rainfall</a:t>
            </a:r>
            <a:endParaRPr lang="en-US" sz="1400" b="1" dirty="0"/>
          </a:p>
        </p:txBody>
      </p:sp>
      <p:sp>
        <p:nvSpPr>
          <p:cNvPr id="30" name="TextBox 29"/>
          <p:cNvSpPr txBox="1"/>
          <p:nvPr/>
        </p:nvSpPr>
        <p:spPr>
          <a:xfrm rot="16200000">
            <a:off x="-1674517" y="3220065"/>
            <a:ext cx="4175567" cy="369332"/>
          </a:xfrm>
          <a:prstGeom prst="rect">
            <a:avLst/>
          </a:prstGeom>
          <a:noFill/>
        </p:spPr>
        <p:txBody>
          <a:bodyPr wrap="none" rtlCol="0">
            <a:spAutoFit/>
          </a:bodyPr>
          <a:lstStyle/>
          <a:p>
            <a:r>
              <a:rPr lang="en-US" b="1" dirty="0" smtClean="0"/>
              <a:t>Volumetric Soil Water Content, cm</a:t>
            </a:r>
            <a:r>
              <a:rPr lang="en-US" b="1" baseline="30000" dirty="0" smtClean="0"/>
              <a:t>3</a:t>
            </a:r>
            <a:r>
              <a:rPr lang="en-US" b="1" dirty="0" smtClean="0"/>
              <a:t> / cm</a:t>
            </a:r>
            <a:r>
              <a:rPr lang="en-US" b="1" baseline="30000" dirty="0" smtClean="0"/>
              <a:t>3</a:t>
            </a:r>
            <a:r>
              <a:rPr lang="en-US" b="1" dirty="0" smtClean="0"/>
              <a:t> </a:t>
            </a:r>
            <a:endParaRPr lang="en-US" b="1" dirty="0"/>
          </a:p>
        </p:txBody>
      </p:sp>
    </p:spTree>
    <p:extLst>
      <p:ext uri="{BB962C8B-B14F-4D97-AF65-F5344CB8AC3E}">
        <p14:creationId xmlns:p14="http://schemas.microsoft.com/office/powerpoint/2010/main" val="261276210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a:graphicFrameLocks/>
          </p:cNvGraphicFramePr>
          <p:nvPr>
            <p:extLst>
              <p:ext uri="{D42A27DB-BD31-4B8C-83A1-F6EECF244321}">
                <p14:modId xmlns:p14="http://schemas.microsoft.com/office/powerpoint/2010/main" val="203246961"/>
              </p:ext>
            </p:extLst>
          </p:nvPr>
        </p:nvGraphicFramePr>
        <p:xfrm>
          <a:off x="685800" y="457200"/>
          <a:ext cx="7467600" cy="4876800"/>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p:cNvSpPr txBox="1"/>
          <p:nvPr/>
        </p:nvSpPr>
        <p:spPr>
          <a:xfrm>
            <a:off x="705465" y="5410200"/>
            <a:ext cx="7086600" cy="1200329"/>
          </a:xfrm>
          <a:prstGeom prst="rect">
            <a:avLst/>
          </a:prstGeom>
          <a:noFill/>
        </p:spPr>
        <p:txBody>
          <a:bodyPr wrap="square" rtlCol="0">
            <a:spAutoFit/>
          </a:bodyPr>
          <a:lstStyle/>
          <a:p>
            <a:r>
              <a:rPr lang="en-US" sz="2400" b="1" i="1" dirty="0" smtClean="0"/>
              <a:t>Selection of fraction daily drainage rate for free water above the DUL can be guided by field data for specific soil types.  </a:t>
            </a:r>
            <a:endParaRPr lang="en-US" sz="2400" b="1" i="1" dirty="0"/>
          </a:p>
        </p:txBody>
      </p:sp>
    </p:spTree>
    <p:extLst>
      <p:ext uri="{BB962C8B-B14F-4D97-AF65-F5344CB8AC3E}">
        <p14:creationId xmlns:p14="http://schemas.microsoft.com/office/powerpoint/2010/main" val="4437672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385793"/>
            <a:ext cx="5205079" cy="584775"/>
          </a:xfrm>
          <a:prstGeom prst="rect">
            <a:avLst/>
          </a:prstGeom>
          <a:noFill/>
        </p:spPr>
        <p:txBody>
          <a:bodyPr wrap="none" rtlCol="0">
            <a:spAutoFit/>
          </a:bodyPr>
          <a:lstStyle/>
          <a:p>
            <a:r>
              <a:rPr lang="en-US" sz="3200" b="1" dirty="0" smtClean="0"/>
              <a:t>Where To Find Soil Properties</a:t>
            </a:r>
            <a:endParaRPr lang="en-US" sz="3200" b="1" dirty="0"/>
          </a:p>
        </p:txBody>
      </p:sp>
      <p:sp>
        <p:nvSpPr>
          <p:cNvPr id="3" name="TextBox 2"/>
          <p:cNvSpPr txBox="1"/>
          <p:nvPr/>
        </p:nvSpPr>
        <p:spPr>
          <a:xfrm>
            <a:off x="914400" y="1395219"/>
            <a:ext cx="5759975" cy="923330"/>
          </a:xfrm>
          <a:prstGeom prst="rect">
            <a:avLst/>
          </a:prstGeom>
          <a:noFill/>
        </p:spPr>
        <p:txBody>
          <a:bodyPr wrap="none" rtlCol="0">
            <a:spAutoFit/>
          </a:bodyPr>
          <a:lstStyle/>
          <a:p>
            <a:r>
              <a:rPr lang="en-US" dirty="0" smtClean="0"/>
              <a:t>USDA Soil Survey</a:t>
            </a:r>
          </a:p>
          <a:p>
            <a:endParaRPr lang="en-US" dirty="0"/>
          </a:p>
          <a:p>
            <a:r>
              <a:rPr lang="en-US" dirty="0">
                <a:hlinkClick r:id="rId2"/>
              </a:rPr>
              <a:t>http://</a:t>
            </a:r>
            <a:r>
              <a:rPr lang="en-US" dirty="0" smtClean="0">
                <a:hlinkClick r:id="rId2"/>
              </a:rPr>
              <a:t>websoilsurvey.sc.egov.usda.gov/App/HomePage.htm</a:t>
            </a:r>
            <a:endParaRPr lang="en-US" dirty="0"/>
          </a:p>
        </p:txBody>
      </p:sp>
      <p:pic>
        <p:nvPicPr>
          <p:cNvPr id="6" name="Picture 5"/>
          <p:cNvPicPr>
            <a:picLocks noChangeAspect="1"/>
          </p:cNvPicPr>
          <p:nvPr/>
        </p:nvPicPr>
        <p:blipFill>
          <a:blip r:embed="rId3"/>
          <a:stretch>
            <a:fillRect/>
          </a:stretch>
        </p:blipFill>
        <p:spPr>
          <a:xfrm>
            <a:off x="2006757" y="2971800"/>
            <a:ext cx="4544363" cy="3324781"/>
          </a:xfrm>
          <a:prstGeom prst="rect">
            <a:avLst/>
          </a:prstGeom>
        </p:spPr>
      </p:pic>
    </p:spTree>
    <p:extLst>
      <p:ext uri="{BB962C8B-B14F-4D97-AF65-F5344CB8AC3E}">
        <p14:creationId xmlns:p14="http://schemas.microsoft.com/office/powerpoint/2010/main" val="36670392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p:cNvGraphicFramePr>
          <p:nvPr>
            <p:extLst>
              <p:ext uri="{D42A27DB-BD31-4B8C-83A1-F6EECF244321}">
                <p14:modId xmlns:p14="http://schemas.microsoft.com/office/powerpoint/2010/main" val="2456140157"/>
              </p:ext>
            </p:extLst>
          </p:nvPr>
        </p:nvGraphicFramePr>
        <p:xfrm>
          <a:off x="685800" y="228600"/>
          <a:ext cx="8001000" cy="6477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12473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27385"/>
            <a:ext cx="7539037" cy="56521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Oval 1"/>
          <p:cNvSpPr/>
          <p:nvPr/>
        </p:nvSpPr>
        <p:spPr>
          <a:xfrm>
            <a:off x="4343400" y="1517179"/>
            <a:ext cx="1295400" cy="47312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143000" y="6324600"/>
            <a:ext cx="5810630" cy="369332"/>
          </a:xfrm>
          <a:prstGeom prst="rect">
            <a:avLst/>
          </a:prstGeom>
          <a:noFill/>
        </p:spPr>
        <p:txBody>
          <a:bodyPr wrap="none" rtlCol="0">
            <a:spAutoFit/>
          </a:bodyPr>
          <a:lstStyle/>
          <a:p>
            <a:r>
              <a:rPr lang="en-US" b="1" i="1" dirty="0" smtClean="0">
                <a:solidFill>
                  <a:srgbClr val="FF0000"/>
                </a:solidFill>
              </a:rPr>
              <a:t>Water holding capacity is 1-10” water in the top 5’ of soil</a:t>
            </a:r>
            <a:endParaRPr lang="en-US" b="1" i="1" dirty="0">
              <a:solidFill>
                <a:srgbClr val="FF0000"/>
              </a:solidFill>
            </a:endParaRPr>
          </a:p>
        </p:txBody>
      </p:sp>
    </p:spTree>
    <p:extLst>
      <p:ext uri="{BB962C8B-B14F-4D97-AF65-F5344CB8AC3E}">
        <p14:creationId xmlns:p14="http://schemas.microsoft.com/office/powerpoint/2010/main" val="403132796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555" y="990600"/>
            <a:ext cx="8696325" cy="50295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2286000" y="304800"/>
            <a:ext cx="4000775" cy="584775"/>
          </a:xfrm>
          <a:prstGeom prst="rect">
            <a:avLst/>
          </a:prstGeom>
          <a:noFill/>
        </p:spPr>
        <p:txBody>
          <a:bodyPr wrap="none" rtlCol="0">
            <a:spAutoFit/>
          </a:bodyPr>
          <a:lstStyle/>
          <a:p>
            <a:r>
              <a:rPr lang="en-US" sz="3200" b="1" dirty="0" smtClean="0"/>
              <a:t>Soil Properties in Iowa</a:t>
            </a:r>
            <a:endParaRPr lang="en-US" sz="3200" b="1" dirty="0"/>
          </a:p>
        </p:txBody>
      </p:sp>
      <p:sp>
        <p:nvSpPr>
          <p:cNvPr id="3" name="Oval 2"/>
          <p:cNvSpPr/>
          <p:nvPr/>
        </p:nvSpPr>
        <p:spPr>
          <a:xfrm>
            <a:off x="4085303" y="1066800"/>
            <a:ext cx="1371600" cy="5105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838200" y="6352261"/>
            <a:ext cx="6789551" cy="369332"/>
          </a:xfrm>
          <a:prstGeom prst="rect">
            <a:avLst/>
          </a:prstGeom>
          <a:noFill/>
        </p:spPr>
        <p:txBody>
          <a:bodyPr wrap="none" rtlCol="0">
            <a:spAutoFit/>
          </a:bodyPr>
          <a:lstStyle/>
          <a:p>
            <a:r>
              <a:rPr lang="en-US" b="1" i="1" dirty="0" smtClean="0">
                <a:solidFill>
                  <a:srgbClr val="FF0000"/>
                </a:solidFill>
              </a:rPr>
              <a:t>Note the high water holding capacity of these soils (13” per 5’ of soil)</a:t>
            </a:r>
            <a:endParaRPr lang="en-US" b="1" i="1" dirty="0">
              <a:solidFill>
                <a:srgbClr val="FF0000"/>
              </a:solidFill>
            </a:endParaRPr>
          </a:p>
        </p:txBody>
      </p:sp>
    </p:spTree>
    <p:extLst>
      <p:ext uri="{BB962C8B-B14F-4D97-AF65-F5344CB8AC3E}">
        <p14:creationId xmlns:p14="http://schemas.microsoft.com/office/powerpoint/2010/main" val="23313400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988110" y="1785022"/>
            <a:ext cx="2379663" cy="3962400"/>
            <a:chOff x="990600" y="1801091"/>
            <a:chExt cx="2379663" cy="3962400"/>
          </a:xfrm>
        </p:grpSpPr>
        <p:sp>
          <p:nvSpPr>
            <p:cNvPr id="3" name="Rectangle 2050"/>
            <p:cNvSpPr>
              <a:spLocks noChangeArrowheads="1"/>
            </p:cNvSpPr>
            <p:nvPr/>
          </p:nvSpPr>
          <p:spPr bwMode="auto">
            <a:xfrm>
              <a:off x="990600" y="1801091"/>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Rectangle 2051"/>
            <p:cNvSpPr>
              <a:spLocks noChangeArrowheads="1"/>
            </p:cNvSpPr>
            <p:nvPr/>
          </p:nvSpPr>
          <p:spPr bwMode="auto">
            <a:xfrm>
              <a:off x="990600" y="2410691"/>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Rectangle 2052"/>
            <p:cNvSpPr>
              <a:spLocks noChangeArrowheads="1"/>
            </p:cNvSpPr>
            <p:nvPr/>
          </p:nvSpPr>
          <p:spPr bwMode="auto">
            <a:xfrm>
              <a:off x="990600" y="3020291"/>
              <a:ext cx="2379663" cy="609600"/>
            </a:xfrm>
            <a:prstGeom prst="rect">
              <a:avLst/>
            </a:prstGeom>
            <a:noFill/>
            <a:ln w="9525">
              <a:solidFill>
                <a:schemeClr val="tx1"/>
              </a:solidFill>
              <a:miter lim="800000"/>
              <a:headEnd/>
              <a:tailEnd/>
            </a:ln>
            <a:effectLst/>
          </p:spPr>
          <p:txBody>
            <a:bodyPr wrap="none" anchor="ctr"/>
            <a:lstStyle/>
            <a:p>
              <a:endParaRPr lang="en-US"/>
            </a:p>
          </p:txBody>
        </p:sp>
        <p:sp>
          <p:nvSpPr>
            <p:cNvPr id="6" name="Rectangle 2053"/>
            <p:cNvSpPr>
              <a:spLocks noChangeArrowheads="1"/>
            </p:cNvSpPr>
            <p:nvPr/>
          </p:nvSpPr>
          <p:spPr bwMode="auto">
            <a:xfrm>
              <a:off x="990600" y="3629891"/>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2054"/>
            <p:cNvSpPr>
              <a:spLocks noChangeArrowheads="1"/>
            </p:cNvSpPr>
            <p:nvPr/>
          </p:nvSpPr>
          <p:spPr bwMode="auto">
            <a:xfrm>
              <a:off x="990600" y="4239491"/>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2055"/>
            <p:cNvSpPr>
              <a:spLocks noChangeArrowheads="1"/>
            </p:cNvSpPr>
            <p:nvPr/>
          </p:nvSpPr>
          <p:spPr bwMode="auto">
            <a:xfrm>
              <a:off x="990600" y="4849091"/>
              <a:ext cx="2379663"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Rectangle 2082"/>
            <p:cNvSpPr>
              <a:spLocks noChangeArrowheads="1"/>
            </p:cNvSpPr>
            <p:nvPr/>
          </p:nvSpPr>
          <p:spPr bwMode="auto">
            <a:xfrm>
              <a:off x="990600" y="5611091"/>
              <a:ext cx="2379663" cy="1524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0" name="Group 9"/>
          <p:cNvGrpSpPr/>
          <p:nvPr/>
        </p:nvGrpSpPr>
        <p:grpSpPr>
          <a:xfrm>
            <a:off x="111371" y="1042549"/>
            <a:ext cx="4185399" cy="5138428"/>
            <a:chOff x="217919" y="979629"/>
            <a:chExt cx="5760534" cy="6052058"/>
          </a:xfrm>
        </p:grpSpPr>
        <p:cxnSp>
          <p:nvCxnSpPr>
            <p:cNvPr id="11" name="Straight Arrow Connector 10"/>
            <p:cNvCxnSpPr/>
            <p:nvPr/>
          </p:nvCxnSpPr>
          <p:spPr>
            <a:xfrm flipV="1">
              <a:off x="3200400" y="1348961"/>
              <a:ext cx="0" cy="73153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76780" y="2389900"/>
              <a:ext cx="0" cy="48029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551321" y="3101786"/>
              <a:ext cx="0" cy="430645"/>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523430" y="3743115"/>
              <a:ext cx="2309" cy="5299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3544394" y="4540752"/>
              <a:ext cx="6927" cy="400627"/>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523430" y="5282731"/>
              <a:ext cx="0" cy="440458"/>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566338" y="6212721"/>
              <a:ext cx="0" cy="5299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2037010" y="2054265"/>
              <a:ext cx="596137" cy="435000"/>
            </a:xfrm>
            <a:prstGeom prst="rect">
              <a:avLst/>
            </a:prstGeom>
            <a:noFill/>
          </p:spPr>
          <p:txBody>
            <a:bodyPr wrap="none" rtlCol="0">
              <a:spAutoFit/>
            </a:bodyPr>
            <a:lstStyle/>
            <a:p>
              <a:r>
                <a:rPr lang="en-US" dirty="0" smtClean="0"/>
                <a:t>V1</a:t>
              </a:r>
              <a:endParaRPr lang="en-US" dirty="0"/>
            </a:p>
          </p:txBody>
        </p:sp>
        <p:sp>
          <p:nvSpPr>
            <p:cNvPr id="19" name="TextBox 18"/>
            <p:cNvSpPr txBox="1"/>
            <p:nvPr/>
          </p:nvSpPr>
          <p:spPr>
            <a:xfrm>
              <a:off x="2037010" y="2690090"/>
              <a:ext cx="433132" cy="369332"/>
            </a:xfrm>
            <a:prstGeom prst="rect">
              <a:avLst/>
            </a:prstGeom>
            <a:noFill/>
          </p:spPr>
          <p:txBody>
            <a:bodyPr wrap="none" rtlCol="0">
              <a:spAutoFit/>
            </a:bodyPr>
            <a:lstStyle/>
            <a:p>
              <a:r>
                <a:rPr lang="en-US" dirty="0" smtClean="0"/>
                <a:t>V2</a:t>
              </a:r>
              <a:endParaRPr lang="en-US" dirty="0"/>
            </a:p>
          </p:txBody>
        </p:sp>
        <p:sp>
          <p:nvSpPr>
            <p:cNvPr id="20" name="TextBox 19"/>
            <p:cNvSpPr txBox="1"/>
            <p:nvPr/>
          </p:nvSpPr>
          <p:spPr>
            <a:xfrm>
              <a:off x="2037010" y="3415721"/>
              <a:ext cx="433132" cy="369332"/>
            </a:xfrm>
            <a:prstGeom prst="rect">
              <a:avLst/>
            </a:prstGeom>
            <a:noFill/>
          </p:spPr>
          <p:txBody>
            <a:bodyPr wrap="none" rtlCol="0">
              <a:spAutoFit/>
            </a:bodyPr>
            <a:lstStyle/>
            <a:p>
              <a:r>
                <a:rPr lang="en-US" dirty="0" smtClean="0"/>
                <a:t>V3</a:t>
              </a:r>
              <a:endParaRPr lang="en-US" dirty="0"/>
            </a:p>
          </p:txBody>
        </p:sp>
        <p:sp>
          <p:nvSpPr>
            <p:cNvPr id="21" name="TextBox 20"/>
            <p:cNvSpPr txBox="1"/>
            <p:nvPr/>
          </p:nvSpPr>
          <p:spPr>
            <a:xfrm>
              <a:off x="2037010" y="4142570"/>
              <a:ext cx="433132" cy="369332"/>
            </a:xfrm>
            <a:prstGeom prst="rect">
              <a:avLst/>
            </a:prstGeom>
            <a:noFill/>
          </p:spPr>
          <p:txBody>
            <a:bodyPr wrap="none" rtlCol="0">
              <a:spAutoFit/>
            </a:bodyPr>
            <a:lstStyle/>
            <a:p>
              <a:r>
                <a:rPr lang="en-US" dirty="0" smtClean="0"/>
                <a:t>V4</a:t>
              </a:r>
              <a:endParaRPr lang="en-US" dirty="0"/>
            </a:p>
          </p:txBody>
        </p:sp>
        <p:sp>
          <p:nvSpPr>
            <p:cNvPr id="22" name="TextBox 21"/>
            <p:cNvSpPr txBox="1"/>
            <p:nvPr/>
          </p:nvSpPr>
          <p:spPr>
            <a:xfrm>
              <a:off x="2086697" y="4836643"/>
              <a:ext cx="433132" cy="369332"/>
            </a:xfrm>
            <a:prstGeom prst="rect">
              <a:avLst/>
            </a:prstGeom>
            <a:noFill/>
          </p:spPr>
          <p:txBody>
            <a:bodyPr wrap="none" rtlCol="0">
              <a:spAutoFit/>
            </a:bodyPr>
            <a:lstStyle/>
            <a:p>
              <a:r>
                <a:rPr lang="en-US" dirty="0" smtClean="0"/>
                <a:t>V5</a:t>
              </a:r>
              <a:endParaRPr lang="en-US" dirty="0"/>
            </a:p>
          </p:txBody>
        </p:sp>
        <p:sp>
          <p:nvSpPr>
            <p:cNvPr id="23" name="TextBox 22"/>
            <p:cNvSpPr txBox="1"/>
            <p:nvPr/>
          </p:nvSpPr>
          <p:spPr>
            <a:xfrm>
              <a:off x="2086698" y="5537996"/>
              <a:ext cx="433132" cy="369332"/>
            </a:xfrm>
            <a:prstGeom prst="rect">
              <a:avLst/>
            </a:prstGeom>
            <a:noFill/>
          </p:spPr>
          <p:txBody>
            <a:bodyPr wrap="none" rtlCol="0">
              <a:spAutoFit/>
            </a:bodyPr>
            <a:lstStyle/>
            <a:p>
              <a:r>
                <a:rPr lang="en-US" dirty="0"/>
                <a:t>V</a:t>
              </a:r>
              <a:r>
                <a:rPr lang="en-US" dirty="0" smtClean="0"/>
                <a:t>6</a:t>
              </a:r>
              <a:endParaRPr lang="en-US" dirty="0"/>
            </a:p>
          </p:txBody>
        </p:sp>
        <p:sp>
          <p:nvSpPr>
            <p:cNvPr id="24" name="TextBox 23"/>
            <p:cNvSpPr txBox="1"/>
            <p:nvPr/>
          </p:nvSpPr>
          <p:spPr>
            <a:xfrm>
              <a:off x="1105844" y="1323147"/>
              <a:ext cx="855618" cy="369332"/>
            </a:xfrm>
            <a:prstGeom prst="rect">
              <a:avLst/>
            </a:prstGeom>
            <a:noFill/>
          </p:spPr>
          <p:txBody>
            <a:bodyPr wrap="none" rtlCol="0">
              <a:spAutoFit/>
            </a:bodyPr>
            <a:lstStyle/>
            <a:p>
              <a:r>
                <a:rPr lang="en-US" dirty="0" smtClean="0"/>
                <a:t>Layer 0</a:t>
              </a:r>
              <a:endParaRPr lang="en-US" dirty="0"/>
            </a:p>
          </p:txBody>
        </p:sp>
        <p:sp>
          <p:nvSpPr>
            <p:cNvPr id="25" name="TextBox 24"/>
            <p:cNvSpPr txBox="1"/>
            <p:nvPr/>
          </p:nvSpPr>
          <p:spPr>
            <a:xfrm>
              <a:off x="304800" y="2017454"/>
              <a:ext cx="855618" cy="369332"/>
            </a:xfrm>
            <a:prstGeom prst="rect">
              <a:avLst/>
            </a:prstGeom>
            <a:noFill/>
          </p:spPr>
          <p:txBody>
            <a:bodyPr wrap="none" rtlCol="0">
              <a:spAutoFit/>
            </a:bodyPr>
            <a:lstStyle/>
            <a:p>
              <a:r>
                <a:rPr lang="en-US" dirty="0" smtClean="0"/>
                <a:t>Layer 1</a:t>
              </a:r>
              <a:endParaRPr lang="en-US" dirty="0"/>
            </a:p>
          </p:txBody>
        </p:sp>
        <p:sp>
          <p:nvSpPr>
            <p:cNvPr id="26" name="TextBox 25"/>
            <p:cNvSpPr txBox="1"/>
            <p:nvPr/>
          </p:nvSpPr>
          <p:spPr>
            <a:xfrm>
              <a:off x="272473" y="2743062"/>
              <a:ext cx="855618" cy="369332"/>
            </a:xfrm>
            <a:prstGeom prst="rect">
              <a:avLst/>
            </a:prstGeom>
            <a:noFill/>
          </p:spPr>
          <p:txBody>
            <a:bodyPr wrap="none" rtlCol="0">
              <a:spAutoFit/>
            </a:bodyPr>
            <a:lstStyle/>
            <a:p>
              <a:r>
                <a:rPr lang="en-US" dirty="0" smtClean="0"/>
                <a:t>Layer 2</a:t>
              </a:r>
              <a:endParaRPr lang="en-US" dirty="0"/>
            </a:p>
          </p:txBody>
        </p:sp>
        <p:sp>
          <p:nvSpPr>
            <p:cNvPr id="27" name="TextBox 26"/>
            <p:cNvSpPr txBox="1"/>
            <p:nvPr/>
          </p:nvSpPr>
          <p:spPr>
            <a:xfrm>
              <a:off x="264183" y="3472645"/>
              <a:ext cx="855618" cy="369332"/>
            </a:xfrm>
            <a:prstGeom prst="rect">
              <a:avLst/>
            </a:prstGeom>
            <a:noFill/>
          </p:spPr>
          <p:txBody>
            <a:bodyPr wrap="none" rtlCol="0">
              <a:spAutoFit/>
            </a:bodyPr>
            <a:lstStyle/>
            <a:p>
              <a:r>
                <a:rPr lang="en-US" dirty="0" smtClean="0"/>
                <a:t>Layer 3</a:t>
              </a:r>
              <a:endParaRPr lang="en-US" dirty="0"/>
            </a:p>
          </p:txBody>
        </p:sp>
        <p:sp>
          <p:nvSpPr>
            <p:cNvPr id="28" name="TextBox 27"/>
            <p:cNvSpPr txBox="1"/>
            <p:nvPr/>
          </p:nvSpPr>
          <p:spPr>
            <a:xfrm>
              <a:off x="217919" y="4171421"/>
              <a:ext cx="855618" cy="369332"/>
            </a:xfrm>
            <a:prstGeom prst="rect">
              <a:avLst/>
            </a:prstGeom>
            <a:noFill/>
          </p:spPr>
          <p:txBody>
            <a:bodyPr wrap="none" rtlCol="0">
              <a:spAutoFit/>
            </a:bodyPr>
            <a:lstStyle/>
            <a:p>
              <a:r>
                <a:rPr lang="en-US" dirty="0" smtClean="0"/>
                <a:t>Layer 4</a:t>
              </a:r>
              <a:endParaRPr lang="en-US" dirty="0"/>
            </a:p>
          </p:txBody>
        </p:sp>
        <p:sp>
          <p:nvSpPr>
            <p:cNvPr id="29" name="TextBox 28"/>
            <p:cNvSpPr txBox="1"/>
            <p:nvPr/>
          </p:nvSpPr>
          <p:spPr>
            <a:xfrm>
              <a:off x="251471" y="4889410"/>
              <a:ext cx="855618" cy="369332"/>
            </a:xfrm>
            <a:prstGeom prst="rect">
              <a:avLst/>
            </a:prstGeom>
            <a:noFill/>
          </p:spPr>
          <p:txBody>
            <a:bodyPr wrap="none" rtlCol="0">
              <a:spAutoFit/>
            </a:bodyPr>
            <a:lstStyle/>
            <a:p>
              <a:r>
                <a:rPr lang="en-US" dirty="0" smtClean="0"/>
                <a:t>Layer 5</a:t>
              </a:r>
              <a:endParaRPr lang="en-US" dirty="0"/>
            </a:p>
          </p:txBody>
        </p:sp>
        <p:sp>
          <p:nvSpPr>
            <p:cNvPr id="30" name="TextBox 29"/>
            <p:cNvSpPr txBox="1"/>
            <p:nvPr/>
          </p:nvSpPr>
          <p:spPr>
            <a:xfrm>
              <a:off x="264183" y="5697146"/>
              <a:ext cx="855618" cy="369332"/>
            </a:xfrm>
            <a:prstGeom prst="rect">
              <a:avLst/>
            </a:prstGeom>
            <a:noFill/>
          </p:spPr>
          <p:txBody>
            <a:bodyPr wrap="none" rtlCol="0">
              <a:spAutoFit/>
            </a:bodyPr>
            <a:lstStyle/>
            <a:p>
              <a:r>
                <a:rPr lang="en-US" dirty="0" smtClean="0"/>
                <a:t>Layer 6</a:t>
              </a:r>
              <a:endParaRPr lang="en-US" dirty="0"/>
            </a:p>
          </p:txBody>
        </p:sp>
        <p:sp>
          <p:nvSpPr>
            <p:cNvPr id="31" name="TextBox 30"/>
            <p:cNvSpPr txBox="1"/>
            <p:nvPr/>
          </p:nvSpPr>
          <p:spPr>
            <a:xfrm>
              <a:off x="3628197" y="1419965"/>
              <a:ext cx="1962012"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0-1</a:t>
              </a:r>
              <a:r>
                <a:rPr lang="en-US" b="1" dirty="0" smtClean="0">
                  <a:solidFill>
                    <a:srgbClr val="FF0000"/>
                  </a:solidFill>
                </a:rPr>
                <a:t> = Infiltration (I)</a:t>
              </a:r>
              <a:endParaRPr lang="en-US" b="1" dirty="0">
                <a:solidFill>
                  <a:srgbClr val="FF0000"/>
                </a:solidFill>
              </a:endParaRPr>
            </a:p>
          </p:txBody>
        </p:sp>
        <p:sp>
          <p:nvSpPr>
            <p:cNvPr id="32" name="TextBox 31"/>
            <p:cNvSpPr txBox="1"/>
            <p:nvPr/>
          </p:nvSpPr>
          <p:spPr>
            <a:xfrm>
              <a:off x="1998556" y="6662355"/>
              <a:ext cx="855618" cy="369332"/>
            </a:xfrm>
            <a:prstGeom prst="rect">
              <a:avLst/>
            </a:prstGeom>
            <a:noFill/>
          </p:spPr>
          <p:txBody>
            <a:bodyPr wrap="none" rtlCol="0">
              <a:spAutoFit/>
            </a:bodyPr>
            <a:lstStyle/>
            <a:p>
              <a:r>
                <a:rPr lang="en-US" dirty="0" smtClean="0"/>
                <a:t>Layer 7</a:t>
              </a:r>
              <a:endParaRPr lang="en-US" dirty="0"/>
            </a:p>
          </p:txBody>
        </p:sp>
        <p:sp>
          <p:nvSpPr>
            <p:cNvPr id="33" name="TextBox 32"/>
            <p:cNvSpPr txBox="1"/>
            <p:nvPr/>
          </p:nvSpPr>
          <p:spPr>
            <a:xfrm>
              <a:off x="3726102" y="2168659"/>
              <a:ext cx="461987"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1-2</a:t>
              </a:r>
              <a:endParaRPr lang="en-US" b="1" dirty="0">
                <a:solidFill>
                  <a:srgbClr val="FF0000"/>
                </a:solidFill>
              </a:endParaRPr>
            </a:p>
          </p:txBody>
        </p:sp>
        <p:sp>
          <p:nvSpPr>
            <p:cNvPr id="34" name="TextBox 33"/>
            <p:cNvSpPr txBox="1"/>
            <p:nvPr/>
          </p:nvSpPr>
          <p:spPr>
            <a:xfrm>
              <a:off x="3665900" y="2926600"/>
              <a:ext cx="461987"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2-3</a:t>
              </a:r>
              <a:endParaRPr lang="en-US" b="1" dirty="0">
                <a:solidFill>
                  <a:srgbClr val="FF0000"/>
                </a:solidFill>
              </a:endParaRPr>
            </a:p>
          </p:txBody>
        </p:sp>
        <p:sp>
          <p:nvSpPr>
            <p:cNvPr id="35" name="TextBox 34"/>
            <p:cNvSpPr txBox="1"/>
            <p:nvPr/>
          </p:nvSpPr>
          <p:spPr>
            <a:xfrm>
              <a:off x="3726101" y="3617976"/>
              <a:ext cx="461987"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3-4</a:t>
              </a:r>
              <a:endParaRPr lang="en-US" b="1" dirty="0">
                <a:solidFill>
                  <a:srgbClr val="FF0000"/>
                </a:solidFill>
              </a:endParaRPr>
            </a:p>
          </p:txBody>
        </p:sp>
        <p:sp>
          <p:nvSpPr>
            <p:cNvPr id="36" name="TextBox 35"/>
            <p:cNvSpPr txBox="1"/>
            <p:nvPr/>
          </p:nvSpPr>
          <p:spPr>
            <a:xfrm>
              <a:off x="3726099" y="4280271"/>
              <a:ext cx="461987"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4-5</a:t>
              </a:r>
              <a:endParaRPr lang="en-US" b="1" dirty="0">
                <a:solidFill>
                  <a:srgbClr val="FF0000"/>
                </a:solidFill>
              </a:endParaRPr>
            </a:p>
          </p:txBody>
        </p:sp>
        <p:sp>
          <p:nvSpPr>
            <p:cNvPr id="37" name="TextBox 36"/>
            <p:cNvSpPr txBox="1"/>
            <p:nvPr/>
          </p:nvSpPr>
          <p:spPr>
            <a:xfrm>
              <a:off x="3735315" y="5035018"/>
              <a:ext cx="461987"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5-6</a:t>
              </a:r>
              <a:endParaRPr lang="en-US" b="1" dirty="0">
                <a:solidFill>
                  <a:srgbClr val="FF0000"/>
                </a:solidFill>
              </a:endParaRPr>
            </a:p>
          </p:txBody>
        </p:sp>
        <p:sp>
          <p:nvSpPr>
            <p:cNvPr id="38" name="TextBox 37"/>
            <p:cNvSpPr txBox="1"/>
            <p:nvPr/>
          </p:nvSpPr>
          <p:spPr>
            <a:xfrm>
              <a:off x="3620573" y="5907328"/>
              <a:ext cx="708657" cy="435000"/>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6-7</a:t>
              </a:r>
              <a:r>
                <a:rPr lang="en-US" b="1" dirty="0" smtClean="0">
                  <a:solidFill>
                    <a:srgbClr val="FF0000"/>
                  </a:solidFill>
                </a:rPr>
                <a:t> </a:t>
              </a:r>
              <a:endParaRPr lang="en-US" b="1" dirty="0">
                <a:solidFill>
                  <a:srgbClr val="FF0000"/>
                </a:solidFill>
              </a:endParaRPr>
            </a:p>
          </p:txBody>
        </p:sp>
        <p:cxnSp>
          <p:nvCxnSpPr>
            <p:cNvPr id="39" name="Straight Arrow Connector 38"/>
            <p:cNvCxnSpPr/>
            <p:nvPr/>
          </p:nvCxnSpPr>
          <p:spPr>
            <a:xfrm>
              <a:off x="3584863" y="1524329"/>
              <a:ext cx="0" cy="529936"/>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2957980" y="979629"/>
              <a:ext cx="2136611" cy="369332"/>
            </a:xfrm>
            <a:prstGeom prst="rect">
              <a:avLst/>
            </a:prstGeom>
            <a:noFill/>
          </p:spPr>
          <p:txBody>
            <a:bodyPr wrap="none" rtlCol="0">
              <a:spAutoFit/>
            </a:bodyPr>
            <a:lstStyle/>
            <a:p>
              <a:r>
                <a:rPr lang="en-US" b="1" dirty="0" smtClean="0">
                  <a:solidFill>
                    <a:srgbClr val="FF0000"/>
                  </a:solidFill>
                </a:rPr>
                <a:t>f</a:t>
              </a:r>
              <a:r>
                <a:rPr lang="en-US" b="1" baseline="-25000" dirty="0" smtClean="0">
                  <a:solidFill>
                    <a:srgbClr val="FF0000"/>
                  </a:solidFill>
                </a:rPr>
                <a:t>1-0</a:t>
              </a:r>
              <a:r>
                <a:rPr lang="en-US" b="1" dirty="0" smtClean="0">
                  <a:solidFill>
                    <a:srgbClr val="FF0000"/>
                  </a:solidFill>
                </a:rPr>
                <a:t> = Evaporation (E)</a:t>
              </a:r>
              <a:endParaRPr lang="en-US" b="1" dirty="0">
                <a:solidFill>
                  <a:srgbClr val="FF0000"/>
                </a:solidFill>
              </a:endParaRPr>
            </a:p>
          </p:txBody>
        </p:sp>
        <p:cxnSp>
          <p:nvCxnSpPr>
            <p:cNvPr id="41" name="Straight Arrow Connector 40"/>
            <p:cNvCxnSpPr/>
            <p:nvPr/>
          </p:nvCxnSpPr>
          <p:spPr>
            <a:xfrm>
              <a:off x="4828918" y="2168659"/>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a:off x="4773515" y="2960770"/>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773515" y="3649089"/>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4741055" y="4356086"/>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789792" y="5074075"/>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789792" y="5892804"/>
              <a:ext cx="609600" cy="0"/>
            </a:xfrm>
            <a:prstGeom prst="straightConnector1">
              <a:avLst/>
            </a:prstGeom>
            <a:ln w="25400">
              <a:solidFill>
                <a:schemeClr val="accent3">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461742" y="1972571"/>
              <a:ext cx="516711" cy="435000"/>
            </a:xfrm>
            <a:prstGeom prst="rect">
              <a:avLst/>
            </a:prstGeom>
            <a:noFill/>
          </p:spPr>
          <p:txBody>
            <a:bodyPr wrap="none" rtlCol="0">
              <a:spAutoFit/>
            </a:bodyPr>
            <a:lstStyle/>
            <a:p>
              <a:r>
                <a:rPr lang="en-US" dirty="0" smtClean="0">
                  <a:solidFill>
                    <a:schemeClr val="accent3">
                      <a:lumMod val="50000"/>
                    </a:schemeClr>
                  </a:solidFill>
                </a:rPr>
                <a:t>T</a:t>
              </a:r>
              <a:r>
                <a:rPr lang="en-US" baseline="-25000" dirty="0" smtClean="0">
                  <a:solidFill>
                    <a:schemeClr val="accent3">
                      <a:lumMod val="50000"/>
                    </a:schemeClr>
                  </a:solidFill>
                </a:rPr>
                <a:t>1</a:t>
              </a:r>
              <a:endParaRPr lang="en-US" dirty="0">
                <a:solidFill>
                  <a:schemeClr val="accent3">
                    <a:lumMod val="50000"/>
                  </a:schemeClr>
                </a:solidFill>
              </a:endParaRPr>
            </a:p>
          </p:txBody>
        </p:sp>
        <p:sp>
          <p:nvSpPr>
            <p:cNvPr id="48" name="TextBox 47"/>
            <p:cNvSpPr txBox="1"/>
            <p:nvPr/>
          </p:nvSpPr>
          <p:spPr>
            <a:xfrm>
              <a:off x="5406340" y="2776104"/>
              <a:ext cx="375424" cy="369332"/>
            </a:xfrm>
            <a:prstGeom prst="rect">
              <a:avLst/>
            </a:prstGeom>
            <a:noFill/>
          </p:spPr>
          <p:txBody>
            <a:bodyPr wrap="none" rtlCol="0">
              <a:spAutoFit/>
            </a:bodyPr>
            <a:lstStyle/>
            <a:p>
              <a:r>
                <a:rPr lang="en-US" dirty="0" smtClean="0">
                  <a:solidFill>
                    <a:schemeClr val="accent3">
                      <a:lumMod val="50000"/>
                    </a:schemeClr>
                  </a:solidFill>
                </a:rPr>
                <a:t>T</a:t>
              </a:r>
              <a:r>
                <a:rPr lang="en-US" baseline="-25000" dirty="0">
                  <a:solidFill>
                    <a:schemeClr val="accent3">
                      <a:lumMod val="50000"/>
                    </a:schemeClr>
                  </a:solidFill>
                </a:rPr>
                <a:t>2</a:t>
              </a:r>
              <a:endParaRPr lang="en-US" dirty="0">
                <a:solidFill>
                  <a:schemeClr val="accent3">
                    <a:lumMod val="50000"/>
                  </a:schemeClr>
                </a:solidFill>
              </a:endParaRPr>
            </a:p>
          </p:txBody>
        </p:sp>
        <p:sp>
          <p:nvSpPr>
            <p:cNvPr id="49" name="TextBox 48"/>
            <p:cNvSpPr txBox="1"/>
            <p:nvPr/>
          </p:nvSpPr>
          <p:spPr>
            <a:xfrm>
              <a:off x="5399713" y="3433310"/>
              <a:ext cx="375424" cy="369332"/>
            </a:xfrm>
            <a:prstGeom prst="rect">
              <a:avLst/>
            </a:prstGeom>
            <a:noFill/>
          </p:spPr>
          <p:txBody>
            <a:bodyPr wrap="none" rtlCol="0">
              <a:spAutoFit/>
            </a:bodyPr>
            <a:lstStyle/>
            <a:p>
              <a:r>
                <a:rPr lang="en-US" dirty="0" smtClean="0">
                  <a:solidFill>
                    <a:schemeClr val="accent3">
                      <a:lumMod val="50000"/>
                    </a:schemeClr>
                  </a:solidFill>
                </a:rPr>
                <a:t>T</a:t>
              </a:r>
              <a:r>
                <a:rPr lang="en-US" baseline="-25000" dirty="0">
                  <a:solidFill>
                    <a:schemeClr val="accent3">
                      <a:lumMod val="50000"/>
                    </a:schemeClr>
                  </a:solidFill>
                </a:rPr>
                <a:t>3</a:t>
              </a:r>
              <a:endParaRPr lang="en-US" dirty="0">
                <a:solidFill>
                  <a:schemeClr val="accent3">
                    <a:lumMod val="50000"/>
                  </a:schemeClr>
                </a:solidFill>
              </a:endParaRPr>
            </a:p>
          </p:txBody>
        </p:sp>
        <p:sp>
          <p:nvSpPr>
            <p:cNvPr id="50" name="TextBox 49"/>
            <p:cNvSpPr txBox="1"/>
            <p:nvPr/>
          </p:nvSpPr>
          <p:spPr>
            <a:xfrm>
              <a:off x="5383115" y="4171420"/>
              <a:ext cx="375424" cy="369332"/>
            </a:xfrm>
            <a:prstGeom prst="rect">
              <a:avLst/>
            </a:prstGeom>
            <a:noFill/>
          </p:spPr>
          <p:txBody>
            <a:bodyPr wrap="none" rtlCol="0">
              <a:spAutoFit/>
            </a:bodyPr>
            <a:lstStyle/>
            <a:p>
              <a:r>
                <a:rPr lang="en-US" dirty="0" smtClean="0">
                  <a:solidFill>
                    <a:schemeClr val="accent3">
                      <a:lumMod val="50000"/>
                    </a:schemeClr>
                  </a:solidFill>
                </a:rPr>
                <a:t>T</a:t>
              </a:r>
              <a:r>
                <a:rPr lang="en-US" baseline="-25000" dirty="0">
                  <a:solidFill>
                    <a:schemeClr val="accent3">
                      <a:lumMod val="50000"/>
                    </a:schemeClr>
                  </a:solidFill>
                </a:rPr>
                <a:t>4</a:t>
              </a:r>
              <a:endParaRPr lang="en-US" dirty="0">
                <a:solidFill>
                  <a:schemeClr val="accent3">
                    <a:lumMod val="50000"/>
                  </a:schemeClr>
                </a:solidFill>
              </a:endParaRPr>
            </a:p>
          </p:txBody>
        </p:sp>
        <p:sp>
          <p:nvSpPr>
            <p:cNvPr id="51" name="TextBox 50"/>
            <p:cNvSpPr txBox="1"/>
            <p:nvPr/>
          </p:nvSpPr>
          <p:spPr>
            <a:xfrm>
              <a:off x="5432453" y="4831867"/>
              <a:ext cx="375424" cy="369332"/>
            </a:xfrm>
            <a:prstGeom prst="rect">
              <a:avLst/>
            </a:prstGeom>
            <a:noFill/>
          </p:spPr>
          <p:txBody>
            <a:bodyPr wrap="none" rtlCol="0">
              <a:spAutoFit/>
            </a:bodyPr>
            <a:lstStyle/>
            <a:p>
              <a:r>
                <a:rPr lang="en-US" dirty="0" smtClean="0">
                  <a:solidFill>
                    <a:schemeClr val="accent3">
                      <a:lumMod val="50000"/>
                    </a:schemeClr>
                  </a:solidFill>
                </a:rPr>
                <a:t>T</a:t>
              </a:r>
              <a:r>
                <a:rPr lang="en-US" baseline="-25000" dirty="0">
                  <a:solidFill>
                    <a:schemeClr val="accent3">
                      <a:lumMod val="50000"/>
                    </a:schemeClr>
                  </a:solidFill>
                </a:rPr>
                <a:t>5</a:t>
              </a:r>
              <a:endParaRPr lang="en-US" dirty="0">
                <a:solidFill>
                  <a:schemeClr val="accent3">
                    <a:lumMod val="50000"/>
                  </a:schemeClr>
                </a:solidFill>
              </a:endParaRPr>
            </a:p>
          </p:txBody>
        </p:sp>
        <p:sp>
          <p:nvSpPr>
            <p:cNvPr id="52" name="TextBox 51"/>
            <p:cNvSpPr txBox="1"/>
            <p:nvPr/>
          </p:nvSpPr>
          <p:spPr>
            <a:xfrm>
              <a:off x="5433085" y="5660286"/>
              <a:ext cx="375424" cy="369332"/>
            </a:xfrm>
            <a:prstGeom prst="rect">
              <a:avLst/>
            </a:prstGeom>
            <a:noFill/>
          </p:spPr>
          <p:txBody>
            <a:bodyPr wrap="none" rtlCol="0">
              <a:spAutoFit/>
            </a:bodyPr>
            <a:lstStyle/>
            <a:p>
              <a:r>
                <a:rPr lang="en-US" dirty="0" smtClean="0">
                  <a:solidFill>
                    <a:schemeClr val="accent3">
                      <a:lumMod val="50000"/>
                    </a:schemeClr>
                  </a:solidFill>
                </a:rPr>
                <a:t>T</a:t>
              </a:r>
              <a:r>
                <a:rPr lang="en-US" baseline="-25000" dirty="0">
                  <a:solidFill>
                    <a:schemeClr val="accent3">
                      <a:lumMod val="50000"/>
                    </a:schemeClr>
                  </a:solidFill>
                </a:rPr>
                <a:t>6</a:t>
              </a:r>
              <a:endParaRPr lang="en-US" dirty="0">
                <a:solidFill>
                  <a:schemeClr val="accent3">
                    <a:lumMod val="50000"/>
                  </a:schemeClr>
                </a:solidFill>
              </a:endParaRPr>
            </a:p>
          </p:txBody>
        </p:sp>
      </p:grpSp>
      <p:sp>
        <p:nvSpPr>
          <p:cNvPr id="53" name="TextBox 52"/>
          <p:cNvSpPr txBox="1"/>
          <p:nvPr/>
        </p:nvSpPr>
        <p:spPr>
          <a:xfrm>
            <a:off x="5105400" y="1770545"/>
            <a:ext cx="3581400" cy="3416320"/>
          </a:xfrm>
          <a:prstGeom prst="rect">
            <a:avLst/>
          </a:prstGeom>
          <a:noFill/>
        </p:spPr>
        <p:txBody>
          <a:bodyPr wrap="square" rtlCol="0">
            <a:spAutoFit/>
          </a:bodyPr>
          <a:lstStyle/>
          <a:p>
            <a:r>
              <a:rPr lang="en-US" sz="2400" dirty="0" smtClean="0"/>
              <a:t>We can now compute drainage if water content is above the DUL.</a:t>
            </a:r>
          </a:p>
          <a:p>
            <a:endParaRPr lang="en-US" sz="2400" dirty="0"/>
          </a:p>
          <a:p>
            <a:r>
              <a:rPr lang="en-US" sz="2400" dirty="0" smtClean="0"/>
              <a:t>When water content is between the DUL and LL, the, only way water leaves the layer is through root water uptake</a:t>
            </a:r>
            <a:endParaRPr lang="en-US" sz="2400" dirty="0"/>
          </a:p>
        </p:txBody>
      </p:sp>
      <p:sp>
        <p:nvSpPr>
          <p:cNvPr id="54" name="TextBox 53"/>
          <p:cNvSpPr txBox="1"/>
          <p:nvPr/>
        </p:nvSpPr>
        <p:spPr>
          <a:xfrm>
            <a:off x="1861274" y="304800"/>
            <a:ext cx="5802807" cy="584775"/>
          </a:xfrm>
          <a:prstGeom prst="rect">
            <a:avLst/>
          </a:prstGeom>
          <a:noFill/>
        </p:spPr>
        <p:txBody>
          <a:bodyPr wrap="none" rtlCol="0">
            <a:spAutoFit/>
          </a:bodyPr>
          <a:lstStyle/>
          <a:p>
            <a:r>
              <a:rPr lang="en-US" sz="3200" b="1" dirty="0" smtClean="0"/>
              <a:t>Soil Water Dynamics in Soil Layer</a:t>
            </a:r>
            <a:endParaRPr lang="en-US" sz="3200" b="1" dirty="0"/>
          </a:p>
        </p:txBody>
      </p:sp>
    </p:spTree>
    <p:extLst>
      <p:ext uri="{BB962C8B-B14F-4D97-AF65-F5344CB8AC3E}">
        <p14:creationId xmlns:p14="http://schemas.microsoft.com/office/powerpoint/2010/main" val="2661479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6782" y="294474"/>
            <a:ext cx="8502777" cy="584775"/>
          </a:xfrm>
          <a:prstGeom prst="rect">
            <a:avLst/>
          </a:prstGeom>
          <a:noFill/>
        </p:spPr>
        <p:txBody>
          <a:bodyPr wrap="none" rtlCol="0">
            <a:spAutoFit/>
          </a:bodyPr>
          <a:lstStyle/>
          <a:p>
            <a:r>
              <a:rPr lang="en-US" sz="3200" b="1" dirty="0" smtClean="0"/>
              <a:t>Free Drainage – Hydraulic Conductivity Approach</a:t>
            </a:r>
            <a:endParaRPr lang="en-US" sz="3200" b="1" dirty="0"/>
          </a:p>
        </p:txBody>
      </p:sp>
      <p:sp>
        <p:nvSpPr>
          <p:cNvPr id="3" name="Cube 2"/>
          <p:cNvSpPr/>
          <p:nvPr/>
        </p:nvSpPr>
        <p:spPr>
          <a:xfrm>
            <a:off x="1006025" y="2965304"/>
            <a:ext cx="2347918" cy="2743200"/>
          </a:xfrm>
          <a:prstGeom prst="cub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p:nvPr/>
        </p:nvCxnSpPr>
        <p:spPr>
          <a:xfrm>
            <a:off x="1006025" y="5447325"/>
            <a:ext cx="176768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988747" y="4317638"/>
            <a:ext cx="1784964" cy="1926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006025" y="4761525"/>
            <a:ext cx="1767686" cy="1378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2773711" y="3901427"/>
            <a:ext cx="580232" cy="44570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753396" y="4317638"/>
            <a:ext cx="600547" cy="45906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2773711" y="4934013"/>
            <a:ext cx="580232" cy="50543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033075" y="5400727"/>
            <a:ext cx="1481559" cy="307777"/>
          </a:xfrm>
          <a:prstGeom prst="rect">
            <a:avLst/>
          </a:prstGeom>
          <a:noFill/>
        </p:spPr>
        <p:txBody>
          <a:bodyPr wrap="none" rtlCol="0">
            <a:spAutoFit/>
          </a:bodyPr>
          <a:lstStyle/>
          <a:p>
            <a:r>
              <a:rPr lang="en-US" sz="1400" dirty="0"/>
              <a:t>u</a:t>
            </a:r>
            <a:r>
              <a:rPr lang="en-US" sz="1400" dirty="0" smtClean="0"/>
              <a:t>navailable water</a:t>
            </a:r>
            <a:endParaRPr lang="en-US" sz="1400" dirty="0"/>
          </a:p>
        </p:txBody>
      </p:sp>
      <p:sp>
        <p:nvSpPr>
          <p:cNvPr id="11" name="TextBox 10"/>
          <p:cNvSpPr txBox="1"/>
          <p:nvPr/>
        </p:nvSpPr>
        <p:spPr>
          <a:xfrm>
            <a:off x="1127653" y="4926881"/>
            <a:ext cx="1292405" cy="307777"/>
          </a:xfrm>
          <a:prstGeom prst="rect">
            <a:avLst/>
          </a:prstGeom>
          <a:noFill/>
        </p:spPr>
        <p:txBody>
          <a:bodyPr wrap="none" rtlCol="0">
            <a:spAutoFit/>
          </a:bodyPr>
          <a:lstStyle/>
          <a:p>
            <a:r>
              <a:rPr lang="en-US" sz="1400" dirty="0"/>
              <a:t>a</a:t>
            </a:r>
            <a:r>
              <a:rPr lang="en-US" sz="1400" dirty="0" smtClean="0"/>
              <a:t>vailable water</a:t>
            </a:r>
            <a:endParaRPr lang="en-US" sz="1400" dirty="0"/>
          </a:p>
        </p:txBody>
      </p:sp>
      <p:sp>
        <p:nvSpPr>
          <p:cNvPr id="12" name="TextBox 11"/>
          <p:cNvSpPr txBox="1"/>
          <p:nvPr/>
        </p:nvSpPr>
        <p:spPr>
          <a:xfrm>
            <a:off x="1160614" y="4356039"/>
            <a:ext cx="1520929" cy="307777"/>
          </a:xfrm>
          <a:prstGeom prst="rect">
            <a:avLst/>
          </a:prstGeom>
          <a:noFill/>
        </p:spPr>
        <p:txBody>
          <a:bodyPr wrap="none" rtlCol="0">
            <a:spAutoFit/>
          </a:bodyPr>
          <a:lstStyle/>
          <a:p>
            <a:r>
              <a:rPr lang="en-US" sz="1400" dirty="0"/>
              <a:t>f</a:t>
            </a:r>
            <a:r>
              <a:rPr lang="en-US" sz="1400" dirty="0" smtClean="0"/>
              <a:t>ree flowing water</a:t>
            </a:r>
            <a:endParaRPr lang="en-US" sz="1400" dirty="0"/>
          </a:p>
        </p:txBody>
      </p:sp>
      <p:sp>
        <p:nvSpPr>
          <p:cNvPr id="13" name="TextBox 12"/>
          <p:cNvSpPr txBox="1"/>
          <p:nvPr/>
        </p:nvSpPr>
        <p:spPr>
          <a:xfrm>
            <a:off x="3459511" y="3701372"/>
            <a:ext cx="3491533" cy="307777"/>
          </a:xfrm>
          <a:prstGeom prst="rect">
            <a:avLst/>
          </a:prstGeom>
          <a:noFill/>
        </p:spPr>
        <p:txBody>
          <a:bodyPr wrap="none" rtlCol="0">
            <a:spAutoFit/>
          </a:bodyPr>
          <a:lstStyle/>
          <a:p>
            <a:r>
              <a:rPr lang="en-US" sz="1400" dirty="0" smtClean="0"/>
              <a:t>SAT= 0.48 cm</a:t>
            </a:r>
            <a:r>
              <a:rPr lang="en-US" sz="1400" baseline="30000" dirty="0" smtClean="0"/>
              <a:t>3</a:t>
            </a:r>
            <a:r>
              <a:rPr lang="en-US" sz="1400" dirty="0" smtClean="0"/>
              <a:t> / cm</a:t>
            </a:r>
            <a:r>
              <a:rPr lang="en-US" sz="1400" baseline="30000" dirty="0" smtClean="0"/>
              <a:t>3</a:t>
            </a:r>
            <a:r>
              <a:rPr lang="en-US" sz="1400" dirty="0" smtClean="0"/>
              <a:t> = 48 cm water in 1 m soil</a:t>
            </a:r>
            <a:endParaRPr lang="en-US" sz="1400" dirty="0"/>
          </a:p>
        </p:txBody>
      </p:sp>
      <p:sp>
        <p:nvSpPr>
          <p:cNvPr id="14" name="TextBox 13"/>
          <p:cNvSpPr txBox="1"/>
          <p:nvPr/>
        </p:nvSpPr>
        <p:spPr>
          <a:xfrm>
            <a:off x="3438191" y="4173382"/>
            <a:ext cx="3482877" cy="307777"/>
          </a:xfrm>
          <a:prstGeom prst="rect">
            <a:avLst/>
          </a:prstGeom>
          <a:noFill/>
        </p:spPr>
        <p:txBody>
          <a:bodyPr wrap="none" rtlCol="0">
            <a:spAutoFit/>
          </a:bodyPr>
          <a:lstStyle/>
          <a:p>
            <a:r>
              <a:rPr lang="en-US" sz="1400" dirty="0" smtClean="0"/>
              <a:t>DUL = 0.3 cm</a:t>
            </a:r>
            <a:r>
              <a:rPr lang="en-US" sz="1400" baseline="30000" dirty="0" smtClean="0"/>
              <a:t>3</a:t>
            </a:r>
            <a:r>
              <a:rPr lang="en-US" sz="1400" dirty="0" smtClean="0"/>
              <a:t> / cm</a:t>
            </a:r>
            <a:r>
              <a:rPr lang="en-US" sz="1400" baseline="30000" dirty="0" smtClean="0"/>
              <a:t>3</a:t>
            </a:r>
            <a:r>
              <a:rPr lang="en-US" sz="1400" dirty="0" smtClean="0"/>
              <a:t> = 30 cm water in 1 m soil</a:t>
            </a:r>
            <a:endParaRPr lang="en-US" sz="1400" dirty="0"/>
          </a:p>
        </p:txBody>
      </p:sp>
      <p:sp>
        <p:nvSpPr>
          <p:cNvPr id="15" name="TextBox 14"/>
          <p:cNvSpPr txBox="1"/>
          <p:nvPr/>
        </p:nvSpPr>
        <p:spPr>
          <a:xfrm>
            <a:off x="3459511" y="4721892"/>
            <a:ext cx="3343416" cy="307777"/>
          </a:xfrm>
          <a:prstGeom prst="rect">
            <a:avLst/>
          </a:prstGeom>
          <a:noFill/>
        </p:spPr>
        <p:txBody>
          <a:bodyPr wrap="none" rtlCol="0">
            <a:spAutoFit/>
          </a:bodyPr>
          <a:lstStyle/>
          <a:p>
            <a:r>
              <a:rPr lang="en-US" sz="1400" dirty="0" smtClean="0"/>
              <a:t>LL=0.10 cm</a:t>
            </a:r>
            <a:r>
              <a:rPr lang="en-US" sz="1400" baseline="30000" dirty="0" smtClean="0"/>
              <a:t>3</a:t>
            </a:r>
            <a:r>
              <a:rPr lang="en-US" sz="1400" dirty="0" smtClean="0"/>
              <a:t> / cm</a:t>
            </a:r>
            <a:r>
              <a:rPr lang="en-US" sz="1400" baseline="30000" dirty="0" smtClean="0"/>
              <a:t>3</a:t>
            </a:r>
            <a:r>
              <a:rPr lang="en-US" sz="1400" dirty="0" smtClean="0"/>
              <a:t> = 10 cm water in 1 m soil</a:t>
            </a:r>
            <a:endParaRPr lang="en-US" sz="1400" dirty="0"/>
          </a:p>
        </p:txBody>
      </p:sp>
      <p:sp>
        <p:nvSpPr>
          <p:cNvPr id="16" name="TextBox 15"/>
          <p:cNvSpPr txBox="1"/>
          <p:nvPr/>
        </p:nvSpPr>
        <p:spPr>
          <a:xfrm rot="16200000">
            <a:off x="506706" y="4856229"/>
            <a:ext cx="625492" cy="307777"/>
          </a:xfrm>
          <a:prstGeom prst="rect">
            <a:avLst/>
          </a:prstGeom>
          <a:noFill/>
        </p:spPr>
        <p:txBody>
          <a:bodyPr wrap="none" rtlCol="0">
            <a:spAutoFit/>
          </a:bodyPr>
          <a:lstStyle/>
          <a:p>
            <a:r>
              <a:rPr lang="en-US" sz="1400" dirty="0" smtClean="0"/>
              <a:t>48 cm</a:t>
            </a:r>
            <a:endParaRPr lang="en-US" sz="1400" dirty="0"/>
          </a:p>
        </p:txBody>
      </p:sp>
      <p:cxnSp>
        <p:nvCxnSpPr>
          <p:cNvPr id="17" name="Straight Arrow Connector 16"/>
          <p:cNvCxnSpPr>
            <a:stCxn id="16" idx="3"/>
          </p:cNvCxnSpPr>
          <p:nvPr/>
        </p:nvCxnSpPr>
        <p:spPr>
          <a:xfrm flipV="1">
            <a:off x="819452" y="4336490"/>
            <a:ext cx="1" cy="360882"/>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6" idx="1"/>
          </p:cNvCxnSpPr>
          <p:nvPr/>
        </p:nvCxnSpPr>
        <p:spPr>
          <a:xfrm>
            <a:off x="819453" y="5322864"/>
            <a:ext cx="0" cy="366090"/>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541448" y="3594843"/>
            <a:ext cx="0" cy="2137946"/>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rot="16200000">
            <a:off x="127392" y="4471615"/>
            <a:ext cx="458780" cy="307777"/>
          </a:xfrm>
          <a:prstGeom prst="rect">
            <a:avLst/>
          </a:prstGeom>
          <a:noFill/>
        </p:spPr>
        <p:txBody>
          <a:bodyPr wrap="none" rtlCol="0">
            <a:spAutoFit/>
          </a:bodyPr>
          <a:lstStyle/>
          <a:p>
            <a:r>
              <a:rPr lang="en-US" sz="1400" dirty="0" smtClean="0"/>
              <a:t>1 m</a:t>
            </a:r>
            <a:endParaRPr lang="en-US" sz="1400" dirty="0"/>
          </a:p>
        </p:txBody>
      </p:sp>
      <p:sp>
        <p:nvSpPr>
          <p:cNvPr id="21" name="TextBox 20"/>
          <p:cNvSpPr txBox="1"/>
          <p:nvPr/>
        </p:nvSpPr>
        <p:spPr>
          <a:xfrm>
            <a:off x="356782" y="1219200"/>
            <a:ext cx="7919860" cy="954107"/>
          </a:xfrm>
          <a:prstGeom prst="rect">
            <a:avLst/>
          </a:prstGeom>
          <a:noFill/>
        </p:spPr>
        <p:txBody>
          <a:bodyPr wrap="none" rtlCol="0">
            <a:spAutoFit/>
          </a:bodyPr>
          <a:lstStyle/>
          <a:p>
            <a:r>
              <a:rPr lang="en-US" sz="2800" b="1" i="1" dirty="0" smtClean="0"/>
              <a:t>Saturated Hydraulic Conductivity </a:t>
            </a:r>
            <a:r>
              <a:rPr lang="en-US" sz="2800" dirty="0" smtClean="0"/>
              <a:t>– cm/day or in/day</a:t>
            </a:r>
          </a:p>
          <a:p>
            <a:r>
              <a:rPr lang="en-US" sz="2800" dirty="0" smtClean="0"/>
              <a:t>Distance of water flow each day</a:t>
            </a:r>
          </a:p>
        </p:txBody>
      </p:sp>
      <p:sp>
        <p:nvSpPr>
          <p:cNvPr id="22" name="Right Arrow 21"/>
          <p:cNvSpPr/>
          <p:nvPr/>
        </p:nvSpPr>
        <p:spPr>
          <a:xfrm rot="5400000">
            <a:off x="843524" y="5364605"/>
            <a:ext cx="1819320" cy="273368"/>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4" name="Object 23"/>
          <p:cNvGraphicFramePr>
            <a:graphicFrameLocks noChangeAspect="1"/>
          </p:cNvGraphicFramePr>
          <p:nvPr>
            <p:extLst>
              <p:ext uri="{D42A27DB-BD31-4B8C-83A1-F6EECF244321}">
                <p14:modId xmlns:p14="http://schemas.microsoft.com/office/powerpoint/2010/main" val="875261473"/>
              </p:ext>
            </p:extLst>
          </p:nvPr>
        </p:nvGraphicFramePr>
        <p:xfrm>
          <a:off x="2006633" y="6095999"/>
          <a:ext cx="767077" cy="652015"/>
        </p:xfrm>
        <a:graphic>
          <a:graphicData uri="http://schemas.openxmlformats.org/presentationml/2006/ole">
            <mc:AlternateContent xmlns:mc="http://schemas.openxmlformats.org/markup-compatibility/2006">
              <mc:Choice xmlns:v="urn:schemas-microsoft-com:vml" Requires="v">
                <p:oleObj spid="_x0000_s34849" name="Equation" r:id="rId3" imgW="507960" imgH="431640" progId="Equation.3">
                  <p:embed/>
                </p:oleObj>
              </mc:Choice>
              <mc:Fallback>
                <p:oleObj name="Equation" r:id="rId3" imgW="507960" imgH="431640" progId="Equation.3">
                  <p:embed/>
                  <p:pic>
                    <p:nvPicPr>
                      <p:cNvPr id="0" name=""/>
                      <p:cNvPicPr/>
                      <p:nvPr/>
                    </p:nvPicPr>
                    <p:blipFill>
                      <a:blip r:embed="rId4"/>
                      <a:stretch>
                        <a:fillRect/>
                      </a:stretch>
                    </p:blipFill>
                    <p:spPr>
                      <a:xfrm>
                        <a:off x="2006633" y="6095999"/>
                        <a:ext cx="767077" cy="652015"/>
                      </a:xfrm>
                      <a:prstGeom prst="rect">
                        <a:avLst/>
                      </a:prstGeom>
                    </p:spPr>
                  </p:pic>
                </p:oleObj>
              </mc:Fallback>
            </mc:AlternateContent>
          </a:graphicData>
        </a:graphic>
      </p:graphicFrame>
      <p:sp>
        <p:nvSpPr>
          <p:cNvPr id="26" name="TextBox 25"/>
          <p:cNvSpPr txBox="1"/>
          <p:nvPr/>
        </p:nvSpPr>
        <p:spPr>
          <a:xfrm>
            <a:off x="3085950" y="6226283"/>
            <a:ext cx="1307281" cy="369332"/>
          </a:xfrm>
          <a:prstGeom prst="rect">
            <a:avLst/>
          </a:prstGeom>
          <a:noFill/>
        </p:spPr>
        <p:txBody>
          <a:bodyPr wrap="none" rtlCol="0">
            <a:spAutoFit/>
          </a:bodyPr>
          <a:lstStyle/>
          <a:p>
            <a:r>
              <a:rPr lang="en-US" b="1" dirty="0" smtClean="0"/>
              <a:t>Darcy’s Law</a:t>
            </a:r>
            <a:endParaRPr lang="en-US" b="1" dirty="0"/>
          </a:p>
        </p:txBody>
      </p:sp>
    </p:spTree>
    <p:extLst>
      <p:ext uri="{BB962C8B-B14F-4D97-AF65-F5344CB8AC3E}">
        <p14:creationId xmlns:p14="http://schemas.microsoft.com/office/powerpoint/2010/main" val="1962953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http://www.soilsensor.com/images/soiltriangle_larg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955" y="685800"/>
            <a:ext cx="6379590" cy="5701905"/>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p:cNvCxnSpPr/>
          <p:nvPr/>
        </p:nvCxnSpPr>
        <p:spPr>
          <a:xfrm flipH="1" flipV="1">
            <a:off x="3581400" y="4800600"/>
            <a:ext cx="914400" cy="158867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H="1">
            <a:off x="771236" y="4830618"/>
            <a:ext cx="288636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flipV="1">
            <a:off x="3581400" y="1828800"/>
            <a:ext cx="1752600" cy="300181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7200" y="291037"/>
            <a:ext cx="8377037" cy="461665"/>
          </a:xfrm>
          <a:prstGeom prst="rect">
            <a:avLst/>
          </a:prstGeom>
          <a:noFill/>
        </p:spPr>
        <p:txBody>
          <a:bodyPr wrap="none" rtlCol="0">
            <a:spAutoFit/>
          </a:bodyPr>
          <a:lstStyle/>
          <a:p>
            <a:r>
              <a:rPr lang="en-US" sz="2400" dirty="0" smtClean="0"/>
              <a:t>What is the soil type if a soil has 40% sand, 40% silt and 20% clay?</a:t>
            </a:r>
            <a:endParaRPr lang="en-US" sz="2400" dirty="0"/>
          </a:p>
        </p:txBody>
      </p:sp>
      <p:sp>
        <p:nvSpPr>
          <p:cNvPr id="9" name="TextBox 8"/>
          <p:cNvSpPr txBox="1"/>
          <p:nvPr/>
        </p:nvSpPr>
        <p:spPr>
          <a:xfrm>
            <a:off x="6461200" y="1414190"/>
            <a:ext cx="1513556" cy="707886"/>
          </a:xfrm>
          <a:prstGeom prst="rect">
            <a:avLst/>
          </a:prstGeom>
          <a:noFill/>
        </p:spPr>
        <p:txBody>
          <a:bodyPr wrap="none" rtlCol="0">
            <a:spAutoFit/>
          </a:bodyPr>
          <a:lstStyle/>
          <a:p>
            <a:r>
              <a:rPr lang="en-US" sz="4000" b="1" dirty="0" smtClean="0"/>
              <a:t>Loam!</a:t>
            </a:r>
            <a:endParaRPr lang="en-US" sz="4000" b="1" dirty="0"/>
          </a:p>
        </p:txBody>
      </p:sp>
      <p:sp>
        <p:nvSpPr>
          <p:cNvPr id="10" name="Oval 9"/>
          <p:cNvSpPr/>
          <p:nvPr/>
        </p:nvSpPr>
        <p:spPr>
          <a:xfrm>
            <a:off x="3132645" y="4572000"/>
            <a:ext cx="867855" cy="685800"/>
          </a:xfrm>
          <a:prstGeom prst="ellipse">
            <a:avLst/>
          </a:prstGeom>
          <a:noFill/>
          <a:ln w="539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5977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grpId="1" nodeType="clickEffect">
                                  <p:stCondLst>
                                    <p:cond delay="0"/>
                                  </p:stCondLst>
                                  <p:childTnLst>
                                    <p:animEffect transition="out" filter="fade">
                                      <p:cBhvr>
                                        <p:cTn id="26" dur="500" tmFilter="0, 0; .2, .5; .8, .5; 1, 0"/>
                                        <p:tgtEl>
                                          <p:spTgt spid="10"/>
                                        </p:tgtEl>
                                      </p:cBhvr>
                                    </p:animEffect>
                                    <p:animScale>
                                      <p:cBhvr>
                                        <p:cTn id="27" dur="250" autoRev="1" fill="hold"/>
                                        <p:tgtEl>
                                          <p:spTgt spid="1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0" grpId="1"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76600" y="437291"/>
            <a:ext cx="2180597" cy="584775"/>
          </a:xfrm>
          <a:prstGeom prst="rect">
            <a:avLst/>
          </a:prstGeom>
          <a:noFill/>
        </p:spPr>
        <p:txBody>
          <a:bodyPr wrap="none" rtlCol="0">
            <a:spAutoFit/>
          </a:bodyPr>
          <a:lstStyle/>
          <a:p>
            <a:r>
              <a:rPr lang="en-US" sz="3200" b="1" dirty="0" smtClean="0"/>
              <a:t>Darcy’s Law</a:t>
            </a:r>
            <a:endParaRPr lang="en-US" sz="3200" b="1" dirty="0"/>
          </a:p>
        </p:txBody>
      </p:sp>
      <p:graphicFrame>
        <p:nvGraphicFramePr>
          <p:cNvPr id="4" name="Object 3"/>
          <p:cNvGraphicFramePr>
            <a:graphicFrameLocks noChangeAspect="1"/>
          </p:cNvGraphicFramePr>
          <p:nvPr>
            <p:extLst>
              <p:ext uri="{D42A27DB-BD31-4B8C-83A1-F6EECF244321}">
                <p14:modId xmlns:p14="http://schemas.microsoft.com/office/powerpoint/2010/main" val="3620304399"/>
              </p:ext>
            </p:extLst>
          </p:nvPr>
        </p:nvGraphicFramePr>
        <p:xfrm>
          <a:off x="838200" y="1447801"/>
          <a:ext cx="1219200" cy="1036918"/>
        </p:xfrm>
        <a:graphic>
          <a:graphicData uri="http://schemas.openxmlformats.org/presentationml/2006/ole">
            <mc:AlternateContent xmlns:mc="http://schemas.openxmlformats.org/markup-compatibility/2006">
              <mc:Choice xmlns:v="urn:schemas-microsoft-com:vml" Requires="v">
                <p:oleObj spid="_x0000_s35871" name="Equation" r:id="rId3" imgW="508000" imgH="431800" progId="Equation.3">
                  <p:embed/>
                </p:oleObj>
              </mc:Choice>
              <mc:Fallback>
                <p:oleObj name="Equation" r:id="rId3" imgW="508000" imgH="431800" progId="Equation.3">
                  <p:embed/>
                  <p:pic>
                    <p:nvPicPr>
                      <p:cNvPr id="0" name="Object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447801"/>
                        <a:ext cx="1219200" cy="1036918"/>
                      </a:xfrm>
                      <a:prstGeom prst="rect">
                        <a:avLst/>
                      </a:prstGeom>
                      <a:noFill/>
                      <a:ln>
                        <a:noFill/>
                      </a:ln>
                    </p:spPr>
                  </p:pic>
                </p:oleObj>
              </mc:Fallback>
            </mc:AlternateContent>
          </a:graphicData>
        </a:graphic>
      </p:graphicFrame>
      <p:sp>
        <p:nvSpPr>
          <p:cNvPr id="5" name="TextBox 4"/>
          <p:cNvSpPr txBox="1"/>
          <p:nvPr/>
        </p:nvSpPr>
        <p:spPr>
          <a:xfrm>
            <a:off x="762000" y="2895600"/>
            <a:ext cx="6525504" cy="1815882"/>
          </a:xfrm>
          <a:prstGeom prst="rect">
            <a:avLst/>
          </a:prstGeom>
          <a:noFill/>
        </p:spPr>
        <p:txBody>
          <a:bodyPr wrap="none" rtlCol="0">
            <a:spAutoFit/>
          </a:bodyPr>
          <a:lstStyle/>
          <a:p>
            <a:r>
              <a:rPr lang="en-US" sz="2800" dirty="0" smtClean="0"/>
              <a:t>J = water flux, cm/day or cm/</a:t>
            </a:r>
            <a:r>
              <a:rPr lang="en-US" sz="2800" dirty="0" err="1" smtClean="0"/>
              <a:t>hr</a:t>
            </a:r>
            <a:endParaRPr lang="en-US" sz="2800" dirty="0" smtClean="0"/>
          </a:p>
          <a:p>
            <a:r>
              <a:rPr lang="en-US" sz="2800" dirty="0" smtClean="0"/>
              <a:t>Q = volume of water flow, cm</a:t>
            </a:r>
            <a:r>
              <a:rPr lang="en-US" sz="2800" baseline="30000" dirty="0" smtClean="0"/>
              <a:t>3</a:t>
            </a:r>
          </a:p>
          <a:p>
            <a:r>
              <a:rPr lang="en-US" sz="2800" dirty="0" smtClean="0"/>
              <a:t>A = cross sectional area of soil column, cm</a:t>
            </a:r>
            <a:r>
              <a:rPr lang="en-US" sz="2800" baseline="30000" dirty="0" smtClean="0"/>
              <a:t>2</a:t>
            </a:r>
            <a:r>
              <a:rPr lang="en-US" sz="2800" dirty="0" smtClean="0"/>
              <a:t> </a:t>
            </a:r>
          </a:p>
          <a:p>
            <a:r>
              <a:rPr lang="en-US" sz="2800" dirty="0" smtClean="0"/>
              <a:t>t = time, day or </a:t>
            </a:r>
            <a:r>
              <a:rPr lang="en-US" sz="2800" dirty="0" err="1" smtClean="0"/>
              <a:t>hr</a:t>
            </a:r>
            <a:r>
              <a:rPr lang="en-US" sz="2800" dirty="0" smtClean="0"/>
              <a:t> </a:t>
            </a:r>
            <a:endParaRPr lang="en-US" sz="2800" dirty="0"/>
          </a:p>
        </p:txBody>
      </p:sp>
    </p:spTree>
    <p:extLst>
      <p:ext uri="{BB962C8B-B14F-4D97-AF65-F5344CB8AC3E}">
        <p14:creationId xmlns:p14="http://schemas.microsoft.com/office/powerpoint/2010/main" val="11287194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39006601"/>
              </p:ext>
            </p:extLst>
          </p:nvPr>
        </p:nvGraphicFramePr>
        <p:xfrm>
          <a:off x="609600" y="1295400"/>
          <a:ext cx="7772400" cy="4038600"/>
        </p:xfrm>
        <a:graphic>
          <a:graphicData uri="http://schemas.openxmlformats.org/drawingml/2006/table">
            <a:tbl>
              <a:tblPr firstRow="1" bandRow="1">
                <a:tableStyleId>{073A0DAA-6AF3-43AB-8588-CEC1D06C72B9}</a:tableStyleId>
              </a:tblPr>
              <a:tblGrid>
                <a:gridCol w="2590800">
                  <a:extLst>
                    <a:ext uri="{9D8B030D-6E8A-4147-A177-3AD203B41FA5}">
                      <a16:colId xmlns:a16="http://schemas.microsoft.com/office/drawing/2014/main" xmlns="" val="20000"/>
                    </a:ext>
                  </a:extLst>
                </a:gridCol>
                <a:gridCol w="2590800">
                  <a:extLst>
                    <a:ext uri="{9D8B030D-6E8A-4147-A177-3AD203B41FA5}">
                      <a16:colId xmlns:a16="http://schemas.microsoft.com/office/drawing/2014/main" xmlns="" val="20001"/>
                    </a:ext>
                  </a:extLst>
                </a:gridCol>
                <a:gridCol w="2590800">
                  <a:extLst>
                    <a:ext uri="{9D8B030D-6E8A-4147-A177-3AD203B41FA5}">
                      <a16:colId xmlns:a16="http://schemas.microsoft.com/office/drawing/2014/main" xmlns="" val="20002"/>
                    </a:ext>
                  </a:extLst>
                </a:gridCol>
              </a:tblGrid>
              <a:tr h="571500">
                <a:tc>
                  <a:txBody>
                    <a:bodyPr/>
                    <a:lstStyle/>
                    <a:p>
                      <a:r>
                        <a:rPr lang="en-US" dirty="0" smtClean="0">
                          <a:solidFill>
                            <a:schemeClr val="tx1"/>
                          </a:solidFill>
                        </a:rPr>
                        <a:t>Permeability Class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Rate (in/</a:t>
                      </a:r>
                      <a:r>
                        <a:rPr lang="en-US" dirty="0" err="1" smtClean="0">
                          <a:solidFill>
                            <a:schemeClr val="tx1"/>
                          </a:solidFill>
                        </a:rPr>
                        <a:t>hr</a:t>
                      </a:r>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solidFill>
                            <a:schemeClr val="tx1"/>
                          </a:solidFill>
                        </a:rPr>
                        <a:t>Rate (cm/</a:t>
                      </a:r>
                      <a:r>
                        <a:rPr lang="en-US" dirty="0" err="1" smtClean="0">
                          <a:solidFill>
                            <a:schemeClr val="tx1"/>
                          </a:solidFill>
                        </a:rPr>
                        <a:t>hr</a:t>
                      </a:r>
                      <a:r>
                        <a:rPr lang="en-US" dirty="0" smtClean="0">
                          <a:solidFill>
                            <a:schemeClr val="tx1"/>
                          </a:solidFill>
                        </a:rPr>
                        <a: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0"/>
                  </a:ext>
                </a:extLst>
              </a:tr>
              <a:tr h="495300">
                <a:tc>
                  <a:txBody>
                    <a:bodyPr/>
                    <a:lstStyle/>
                    <a:p>
                      <a:r>
                        <a:rPr lang="en-US" dirty="0" smtClean="0"/>
                        <a:t>Very Rapid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indent="0">
                        <a:buFont typeface="Wingdings"/>
                        <a:buNone/>
                      </a:pPr>
                      <a:r>
                        <a:rPr lang="en-US" dirty="0" smtClean="0"/>
                        <a:t>&gt; 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&gt; 25.4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1"/>
                  </a:ext>
                </a:extLst>
              </a:tr>
              <a:tr h="495300">
                <a:tc>
                  <a:txBody>
                    <a:bodyPr/>
                    <a:lstStyle/>
                    <a:p>
                      <a:r>
                        <a:rPr lang="en-US" dirty="0" smtClean="0"/>
                        <a:t>Rapid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5 to 10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12.7 to 25.4</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2"/>
                  </a:ext>
                </a:extLst>
              </a:tr>
              <a:tr h="495300">
                <a:tc>
                  <a:txBody>
                    <a:bodyPr/>
                    <a:lstStyle/>
                    <a:p>
                      <a:r>
                        <a:rPr lang="en-US" dirty="0" smtClean="0"/>
                        <a:t>Moderately rapid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2.5 to 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6.35 to 12.7</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3"/>
                  </a:ext>
                </a:extLst>
              </a:tr>
              <a:tr h="495300">
                <a:tc>
                  <a:txBody>
                    <a:bodyPr/>
                    <a:lstStyle/>
                    <a:p>
                      <a:r>
                        <a:rPr lang="en-US" dirty="0" smtClean="0"/>
                        <a:t>Moderate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0.8 to 2.5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2.03 to 6.35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4"/>
                  </a:ext>
                </a:extLst>
              </a:tr>
              <a:tr h="495300">
                <a:tc>
                  <a:txBody>
                    <a:bodyPr/>
                    <a:lstStyle/>
                    <a:p>
                      <a:r>
                        <a:rPr lang="en-US" dirty="0" smtClean="0"/>
                        <a:t>Moderately Slow</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0.2 to 0.8</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0.5 to 2.03</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5"/>
                  </a:ext>
                </a:extLst>
              </a:tr>
              <a:tr h="495300">
                <a:tc>
                  <a:txBody>
                    <a:bodyPr/>
                    <a:lstStyle/>
                    <a:p>
                      <a:r>
                        <a:rPr lang="en-US" dirty="0" smtClean="0"/>
                        <a:t>Slow</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0.05-0.2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0.12 to 0.5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6"/>
                  </a:ext>
                </a:extLst>
              </a:tr>
              <a:tr h="495300">
                <a:tc>
                  <a:txBody>
                    <a:bodyPr/>
                    <a:lstStyle/>
                    <a:p>
                      <a:r>
                        <a:rPr lang="en-US" dirty="0" smtClean="0"/>
                        <a:t>Very Slow</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&lt; 0.05</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smtClean="0"/>
                        <a:t>&lt; 0.12</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xmlns="" val="10007"/>
                  </a:ext>
                </a:extLst>
              </a:tr>
            </a:tbl>
          </a:graphicData>
        </a:graphic>
      </p:graphicFrame>
      <p:sp>
        <p:nvSpPr>
          <p:cNvPr id="3" name="TextBox 2"/>
          <p:cNvSpPr txBox="1"/>
          <p:nvPr/>
        </p:nvSpPr>
        <p:spPr>
          <a:xfrm>
            <a:off x="1600200" y="304800"/>
            <a:ext cx="5983882" cy="584775"/>
          </a:xfrm>
          <a:prstGeom prst="rect">
            <a:avLst/>
          </a:prstGeom>
          <a:noFill/>
        </p:spPr>
        <p:txBody>
          <a:bodyPr wrap="none" rtlCol="0">
            <a:spAutoFit/>
          </a:bodyPr>
          <a:lstStyle/>
          <a:p>
            <a:r>
              <a:rPr lang="en-US" sz="3200" b="1" dirty="0" smtClean="0"/>
              <a:t>Permeability Classification System</a:t>
            </a:r>
            <a:endParaRPr lang="en-US" sz="3200" b="1" dirty="0"/>
          </a:p>
        </p:txBody>
      </p:sp>
    </p:spTree>
    <p:extLst>
      <p:ext uri="{BB962C8B-B14F-4D97-AF65-F5344CB8AC3E}">
        <p14:creationId xmlns:p14="http://schemas.microsoft.com/office/powerpoint/2010/main" val="27023460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ChangeArrowheads="1"/>
          </p:cNvSpPr>
          <p:nvPr/>
        </p:nvSpPr>
        <p:spPr bwMode="auto">
          <a:xfrm>
            <a:off x="990600" y="1524000"/>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2051"/>
          <p:cNvSpPr>
            <a:spLocks noChangeArrowheads="1"/>
          </p:cNvSpPr>
          <p:nvPr/>
        </p:nvSpPr>
        <p:spPr bwMode="auto">
          <a:xfrm>
            <a:off x="990600" y="2133600"/>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Rectangle 2052"/>
          <p:cNvSpPr>
            <a:spLocks noChangeArrowheads="1"/>
          </p:cNvSpPr>
          <p:nvPr/>
        </p:nvSpPr>
        <p:spPr bwMode="auto">
          <a:xfrm>
            <a:off x="990600" y="2743200"/>
            <a:ext cx="2379663" cy="6096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Rectangle 2053"/>
          <p:cNvSpPr>
            <a:spLocks noChangeArrowheads="1"/>
          </p:cNvSpPr>
          <p:nvPr/>
        </p:nvSpPr>
        <p:spPr bwMode="auto">
          <a:xfrm>
            <a:off x="990600" y="3352800"/>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Rectangle 2054"/>
          <p:cNvSpPr>
            <a:spLocks noChangeArrowheads="1"/>
          </p:cNvSpPr>
          <p:nvPr/>
        </p:nvSpPr>
        <p:spPr bwMode="auto">
          <a:xfrm>
            <a:off x="990600" y="3962400"/>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Rectangle 2055"/>
          <p:cNvSpPr>
            <a:spLocks noChangeArrowheads="1"/>
          </p:cNvSpPr>
          <p:nvPr/>
        </p:nvSpPr>
        <p:spPr bwMode="auto">
          <a:xfrm>
            <a:off x="990600" y="4572000"/>
            <a:ext cx="2379663"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Freeform 2056"/>
          <p:cNvSpPr>
            <a:spLocks/>
          </p:cNvSpPr>
          <p:nvPr/>
        </p:nvSpPr>
        <p:spPr bwMode="auto">
          <a:xfrm>
            <a:off x="1285875" y="1665288"/>
            <a:ext cx="685800" cy="336550"/>
          </a:xfrm>
          <a:custGeom>
            <a:avLst/>
            <a:gdLst>
              <a:gd name="T0" fmla="*/ 456 w 456"/>
              <a:gd name="T1" fmla="*/ 0 h 212"/>
              <a:gd name="T2" fmla="*/ 445 w 456"/>
              <a:gd name="T3" fmla="*/ 44 h 212"/>
              <a:gd name="T4" fmla="*/ 333 w 456"/>
              <a:gd name="T5" fmla="*/ 100 h 212"/>
              <a:gd name="T6" fmla="*/ 233 w 456"/>
              <a:gd name="T7" fmla="*/ 144 h 212"/>
              <a:gd name="T8" fmla="*/ 45 w 456"/>
              <a:gd name="T9" fmla="*/ 200 h 212"/>
              <a:gd name="T10" fmla="*/ 0 w 456"/>
              <a:gd name="T11" fmla="*/ 211 h 212"/>
            </a:gdLst>
            <a:ahLst/>
            <a:cxnLst>
              <a:cxn ang="0">
                <a:pos x="T0" y="T1"/>
              </a:cxn>
              <a:cxn ang="0">
                <a:pos x="T2" y="T3"/>
              </a:cxn>
              <a:cxn ang="0">
                <a:pos x="T4" y="T5"/>
              </a:cxn>
              <a:cxn ang="0">
                <a:pos x="T6" y="T7"/>
              </a:cxn>
              <a:cxn ang="0">
                <a:pos x="T8" y="T9"/>
              </a:cxn>
              <a:cxn ang="0">
                <a:pos x="T10" y="T11"/>
              </a:cxn>
            </a:cxnLst>
            <a:rect l="0" t="0" r="r" b="b"/>
            <a:pathLst>
              <a:path w="456" h="212">
                <a:moveTo>
                  <a:pt x="456" y="0"/>
                </a:moveTo>
                <a:cubicBezTo>
                  <a:pt x="452" y="15"/>
                  <a:pt x="453" y="31"/>
                  <a:pt x="445" y="44"/>
                </a:cubicBezTo>
                <a:cubicBezTo>
                  <a:pt x="409" y="101"/>
                  <a:pt x="394" y="90"/>
                  <a:pt x="333" y="100"/>
                </a:cubicBezTo>
                <a:cubicBezTo>
                  <a:pt x="297" y="112"/>
                  <a:pt x="269" y="132"/>
                  <a:pt x="233" y="144"/>
                </a:cubicBezTo>
                <a:cubicBezTo>
                  <a:pt x="163" y="191"/>
                  <a:pt x="139" y="191"/>
                  <a:pt x="45" y="200"/>
                </a:cubicBezTo>
                <a:cubicBezTo>
                  <a:pt x="8" y="212"/>
                  <a:pt x="23" y="211"/>
                  <a:pt x="0" y="21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Freeform 2057"/>
          <p:cNvSpPr>
            <a:spLocks/>
          </p:cNvSpPr>
          <p:nvPr/>
        </p:nvSpPr>
        <p:spPr bwMode="auto">
          <a:xfrm>
            <a:off x="2057400" y="1676400"/>
            <a:ext cx="914400" cy="365125"/>
          </a:xfrm>
          <a:custGeom>
            <a:avLst/>
            <a:gdLst>
              <a:gd name="T0" fmla="*/ 0 w 600"/>
              <a:gd name="T1" fmla="*/ 0 h 237"/>
              <a:gd name="T2" fmla="*/ 100 w 600"/>
              <a:gd name="T3" fmla="*/ 78 h 237"/>
              <a:gd name="T4" fmla="*/ 178 w 600"/>
              <a:gd name="T5" fmla="*/ 100 h 237"/>
              <a:gd name="T6" fmla="*/ 512 w 600"/>
              <a:gd name="T7" fmla="*/ 200 h 237"/>
              <a:gd name="T8" fmla="*/ 600 w 600"/>
              <a:gd name="T9" fmla="*/ 211 h 237"/>
            </a:gdLst>
            <a:ahLst/>
            <a:cxnLst>
              <a:cxn ang="0">
                <a:pos x="T0" y="T1"/>
              </a:cxn>
              <a:cxn ang="0">
                <a:pos x="T2" y="T3"/>
              </a:cxn>
              <a:cxn ang="0">
                <a:pos x="T4" y="T5"/>
              </a:cxn>
              <a:cxn ang="0">
                <a:pos x="T6" y="T7"/>
              </a:cxn>
              <a:cxn ang="0">
                <a:pos x="T8" y="T9"/>
              </a:cxn>
            </a:cxnLst>
            <a:rect l="0" t="0" r="r" b="b"/>
            <a:pathLst>
              <a:path w="600" h="237">
                <a:moveTo>
                  <a:pt x="0" y="0"/>
                </a:moveTo>
                <a:cubicBezTo>
                  <a:pt x="35" y="23"/>
                  <a:pt x="62" y="61"/>
                  <a:pt x="100" y="78"/>
                </a:cubicBezTo>
                <a:cubicBezTo>
                  <a:pt x="125" y="89"/>
                  <a:pt x="152" y="91"/>
                  <a:pt x="178" y="100"/>
                </a:cubicBezTo>
                <a:cubicBezTo>
                  <a:pt x="267" y="186"/>
                  <a:pt x="395" y="184"/>
                  <a:pt x="512" y="200"/>
                </a:cubicBezTo>
                <a:cubicBezTo>
                  <a:pt x="568" y="237"/>
                  <a:pt x="535" y="211"/>
                  <a:pt x="600" y="21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Freeform 2058"/>
          <p:cNvSpPr>
            <a:spLocks/>
          </p:cNvSpPr>
          <p:nvPr/>
        </p:nvSpPr>
        <p:spPr bwMode="auto">
          <a:xfrm>
            <a:off x="2362200" y="1789113"/>
            <a:ext cx="360363" cy="74612"/>
          </a:xfrm>
          <a:custGeom>
            <a:avLst/>
            <a:gdLst>
              <a:gd name="T0" fmla="*/ 0 w 211"/>
              <a:gd name="T1" fmla="*/ 22 h 22"/>
              <a:gd name="T2" fmla="*/ 211 w 211"/>
              <a:gd name="T3" fmla="*/ 0 h 22"/>
            </a:gdLst>
            <a:ahLst/>
            <a:cxnLst>
              <a:cxn ang="0">
                <a:pos x="T0" y="T1"/>
              </a:cxn>
              <a:cxn ang="0">
                <a:pos x="T2" y="T3"/>
              </a:cxn>
            </a:cxnLst>
            <a:rect l="0" t="0" r="r" b="b"/>
            <a:pathLst>
              <a:path w="211" h="22">
                <a:moveTo>
                  <a:pt x="0" y="22"/>
                </a:moveTo>
                <a:cubicBezTo>
                  <a:pt x="78" y="13"/>
                  <a:pt x="134" y="0"/>
                  <a:pt x="211"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Freeform 2059"/>
          <p:cNvSpPr>
            <a:spLocks/>
          </p:cNvSpPr>
          <p:nvPr/>
        </p:nvSpPr>
        <p:spPr bwMode="auto">
          <a:xfrm>
            <a:off x="2722563" y="1824038"/>
            <a:ext cx="317500" cy="141287"/>
          </a:xfrm>
          <a:custGeom>
            <a:avLst/>
            <a:gdLst>
              <a:gd name="T0" fmla="*/ 0 w 211"/>
              <a:gd name="T1" fmla="*/ 89 h 89"/>
              <a:gd name="T2" fmla="*/ 44 w 211"/>
              <a:gd name="T3" fmla="*/ 78 h 89"/>
              <a:gd name="T4" fmla="*/ 66 w 211"/>
              <a:gd name="T5" fmla="*/ 55 h 89"/>
              <a:gd name="T6" fmla="*/ 211 w 211"/>
              <a:gd name="T7" fmla="*/ 0 h 89"/>
            </a:gdLst>
            <a:ahLst/>
            <a:cxnLst>
              <a:cxn ang="0">
                <a:pos x="T0" y="T1"/>
              </a:cxn>
              <a:cxn ang="0">
                <a:pos x="T2" y="T3"/>
              </a:cxn>
              <a:cxn ang="0">
                <a:pos x="T4" y="T5"/>
              </a:cxn>
              <a:cxn ang="0">
                <a:pos x="T6" y="T7"/>
              </a:cxn>
            </a:cxnLst>
            <a:rect l="0" t="0" r="r" b="b"/>
            <a:pathLst>
              <a:path w="211" h="89">
                <a:moveTo>
                  <a:pt x="0" y="89"/>
                </a:moveTo>
                <a:cubicBezTo>
                  <a:pt x="15" y="85"/>
                  <a:pt x="31" y="85"/>
                  <a:pt x="44" y="78"/>
                </a:cubicBezTo>
                <a:cubicBezTo>
                  <a:pt x="53" y="73"/>
                  <a:pt x="58" y="62"/>
                  <a:pt x="66" y="55"/>
                </a:cubicBezTo>
                <a:cubicBezTo>
                  <a:pt x="103" y="25"/>
                  <a:pt x="163" y="0"/>
                  <a:pt x="211"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Freeform 2060"/>
          <p:cNvSpPr>
            <a:spLocks/>
          </p:cNvSpPr>
          <p:nvPr/>
        </p:nvSpPr>
        <p:spPr bwMode="auto">
          <a:xfrm>
            <a:off x="2732088" y="2017713"/>
            <a:ext cx="90487" cy="352425"/>
          </a:xfrm>
          <a:custGeom>
            <a:avLst/>
            <a:gdLst>
              <a:gd name="T0" fmla="*/ 5 w 60"/>
              <a:gd name="T1" fmla="*/ 0 h 222"/>
              <a:gd name="T2" fmla="*/ 60 w 60"/>
              <a:gd name="T3" fmla="*/ 222 h 222"/>
            </a:gdLst>
            <a:ahLst/>
            <a:cxnLst>
              <a:cxn ang="0">
                <a:pos x="T0" y="T1"/>
              </a:cxn>
              <a:cxn ang="0">
                <a:pos x="T2" y="T3"/>
              </a:cxn>
            </a:cxnLst>
            <a:rect l="0" t="0" r="r" b="b"/>
            <a:pathLst>
              <a:path w="60" h="222">
                <a:moveTo>
                  <a:pt x="5" y="0"/>
                </a:moveTo>
                <a:cubicBezTo>
                  <a:pt x="9" y="48"/>
                  <a:pt x="0" y="192"/>
                  <a:pt x="60" y="22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1" name="Freeform 2061"/>
          <p:cNvSpPr>
            <a:spLocks/>
          </p:cNvSpPr>
          <p:nvPr/>
        </p:nvSpPr>
        <p:spPr bwMode="auto">
          <a:xfrm>
            <a:off x="2481263" y="1981200"/>
            <a:ext cx="109537" cy="619125"/>
          </a:xfrm>
          <a:custGeom>
            <a:avLst/>
            <a:gdLst>
              <a:gd name="T0" fmla="*/ 39 w 50"/>
              <a:gd name="T1" fmla="*/ 0 h 400"/>
              <a:gd name="T2" fmla="*/ 39 w 50"/>
              <a:gd name="T3" fmla="*/ 366 h 400"/>
              <a:gd name="T4" fmla="*/ 50 w 50"/>
              <a:gd name="T5" fmla="*/ 400 h 400"/>
            </a:gdLst>
            <a:ahLst/>
            <a:cxnLst>
              <a:cxn ang="0">
                <a:pos x="T0" y="T1"/>
              </a:cxn>
              <a:cxn ang="0">
                <a:pos x="T2" y="T3"/>
              </a:cxn>
              <a:cxn ang="0">
                <a:pos x="T4" y="T5"/>
              </a:cxn>
            </a:cxnLst>
            <a:rect l="0" t="0" r="r" b="b"/>
            <a:pathLst>
              <a:path w="50" h="400">
                <a:moveTo>
                  <a:pt x="39" y="0"/>
                </a:moveTo>
                <a:cubicBezTo>
                  <a:pt x="0" y="144"/>
                  <a:pt x="19" y="56"/>
                  <a:pt x="39" y="366"/>
                </a:cubicBezTo>
                <a:cubicBezTo>
                  <a:pt x="40" y="378"/>
                  <a:pt x="50" y="400"/>
                  <a:pt x="50" y="40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2" name="Freeform 2062"/>
          <p:cNvSpPr>
            <a:spLocks/>
          </p:cNvSpPr>
          <p:nvPr/>
        </p:nvSpPr>
        <p:spPr bwMode="auto">
          <a:xfrm>
            <a:off x="1636713" y="1828800"/>
            <a:ext cx="115887" cy="417513"/>
          </a:xfrm>
          <a:custGeom>
            <a:avLst/>
            <a:gdLst>
              <a:gd name="T0" fmla="*/ 112 w 112"/>
              <a:gd name="T1" fmla="*/ 0 h 233"/>
              <a:gd name="T2" fmla="*/ 89 w 112"/>
              <a:gd name="T3" fmla="*/ 33 h 233"/>
              <a:gd name="T4" fmla="*/ 78 w 112"/>
              <a:gd name="T5" fmla="*/ 67 h 233"/>
              <a:gd name="T6" fmla="*/ 23 w 112"/>
              <a:gd name="T7" fmla="*/ 145 h 233"/>
              <a:gd name="T8" fmla="*/ 0 w 112"/>
              <a:gd name="T9" fmla="*/ 233 h 233"/>
            </a:gdLst>
            <a:ahLst/>
            <a:cxnLst>
              <a:cxn ang="0">
                <a:pos x="T0" y="T1"/>
              </a:cxn>
              <a:cxn ang="0">
                <a:pos x="T2" y="T3"/>
              </a:cxn>
              <a:cxn ang="0">
                <a:pos x="T4" y="T5"/>
              </a:cxn>
              <a:cxn ang="0">
                <a:pos x="T6" y="T7"/>
              </a:cxn>
              <a:cxn ang="0">
                <a:pos x="T8" y="T9"/>
              </a:cxn>
            </a:cxnLst>
            <a:rect l="0" t="0" r="r" b="b"/>
            <a:pathLst>
              <a:path w="112" h="233">
                <a:moveTo>
                  <a:pt x="112" y="0"/>
                </a:moveTo>
                <a:cubicBezTo>
                  <a:pt x="104" y="11"/>
                  <a:pt x="95" y="21"/>
                  <a:pt x="89" y="33"/>
                </a:cubicBezTo>
                <a:cubicBezTo>
                  <a:pt x="84" y="44"/>
                  <a:pt x="84" y="57"/>
                  <a:pt x="78" y="67"/>
                </a:cubicBezTo>
                <a:cubicBezTo>
                  <a:pt x="62" y="94"/>
                  <a:pt x="23" y="145"/>
                  <a:pt x="23" y="145"/>
                </a:cubicBezTo>
                <a:cubicBezTo>
                  <a:pt x="11" y="219"/>
                  <a:pt x="23" y="191"/>
                  <a:pt x="0" y="23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3" name="Freeform 2063"/>
          <p:cNvSpPr>
            <a:spLocks/>
          </p:cNvSpPr>
          <p:nvPr/>
        </p:nvSpPr>
        <p:spPr bwMode="auto">
          <a:xfrm>
            <a:off x="1185863" y="1676400"/>
            <a:ext cx="871537" cy="165100"/>
          </a:xfrm>
          <a:custGeom>
            <a:avLst/>
            <a:gdLst>
              <a:gd name="T0" fmla="*/ 478 w 478"/>
              <a:gd name="T1" fmla="*/ 0 h 89"/>
              <a:gd name="T2" fmla="*/ 156 w 478"/>
              <a:gd name="T3" fmla="*/ 44 h 89"/>
              <a:gd name="T4" fmla="*/ 0 w 478"/>
              <a:gd name="T5" fmla="*/ 89 h 89"/>
            </a:gdLst>
            <a:ahLst/>
            <a:cxnLst>
              <a:cxn ang="0">
                <a:pos x="T0" y="T1"/>
              </a:cxn>
              <a:cxn ang="0">
                <a:pos x="T2" y="T3"/>
              </a:cxn>
              <a:cxn ang="0">
                <a:pos x="T4" y="T5"/>
              </a:cxn>
            </a:cxnLst>
            <a:rect l="0" t="0" r="r" b="b"/>
            <a:pathLst>
              <a:path w="478" h="89">
                <a:moveTo>
                  <a:pt x="478" y="0"/>
                </a:moveTo>
                <a:cubicBezTo>
                  <a:pt x="353" y="14"/>
                  <a:pt x="288" y="35"/>
                  <a:pt x="156" y="44"/>
                </a:cubicBezTo>
                <a:cubicBezTo>
                  <a:pt x="106" y="62"/>
                  <a:pt x="54" y="89"/>
                  <a:pt x="0" y="8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4" name="Freeform 2064"/>
          <p:cNvSpPr>
            <a:spLocks/>
          </p:cNvSpPr>
          <p:nvPr/>
        </p:nvSpPr>
        <p:spPr bwMode="auto">
          <a:xfrm>
            <a:off x="2133600" y="1593850"/>
            <a:ext cx="504825" cy="158750"/>
          </a:xfrm>
          <a:custGeom>
            <a:avLst/>
            <a:gdLst>
              <a:gd name="T0" fmla="*/ 0 w 233"/>
              <a:gd name="T1" fmla="*/ 56 h 66"/>
              <a:gd name="T2" fmla="*/ 233 w 233"/>
              <a:gd name="T3" fmla="*/ 0 h 66"/>
            </a:gdLst>
            <a:ahLst/>
            <a:cxnLst>
              <a:cxn ang="0">
                <a:pos x="T0" y="T1"/>
              </a:cxn>
              <a:cxn ang="0">
                <a:pos x="T2" y="T3"/>
              </a:cxn>
            </a:cxnLst>
            <a:rect l="0" t="0" r="r" b="b"/>
            <a:pathLst>
              <a:path w="233" h="66">
                <a:moveTo>
                  <a:pt x="0" y="56"/>
                </a:moveTo>
                <a:cubicBezTo>
                  <a:pt x="63" y="46"/>
                  <a:pt x="233" y="66"/>
                  <a:pt x="233"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5" name="Freeform 2065"/>
          <p:cNvSpPr>
            <a:spLocks/>
          </p:cNvSpPr>
          <p:nvPr/>
        </p:nvSpPr>
        <p:spPr bwMode="auto">
          <a:xfrm>
            <a:off x="1387475" y="1905000"/>
            <a:ext cx="288925" cy="519113"/>
          </a:xfrm>
          <a:custGeom>
            <a:avLst/>
            <a:gdLst>
              <a:gd name="T0" fmla="*/ 200 w 200"/>
              <a:gd name="T1" fmla="*/ 0 h 278"/>
              <a:gd name="T2" fmla="*/ 111 w 200"/>
              <a:gd name="T3" fmla="*/ 133 h 278"/>
              <a:gd name="T4" fmla="*/ 44 w 200"/>
              <a:gd name="T5" fmla="*/ 189 h 278"/>
              <a:gd name="T6" fmla="*/ 22 w 200"/>
              <a:gd name="T7" fmla="*/ 255 h 278"/>
              <a:gd name="T8" fmla="*/ 0 w 200"/>
              <a:gd name="T9" fmla="*/ 278 h 278"/>
            </a:gdLst>
            <a:ahLst/>
            <a:cxnLst>
              <a:cxn ang="0">
                <a:pos x="T0" y="T1"/>
              </a:cxn>
              <a:cxn ang="0">
                <a:pos x="T2" y="T3"/>
              </a:cxn>
              <a:cxn ang="0">
                <a:pos x="T4" y="T5"/>
              </a:cxn>
              <a:cxn ang="0">
                <a:pos x="T6" y="T7"/>
              </a:cxn>
              <a:cxn ang="0">
                <a:pos x="T8" y="T9"/>
              </a:cxn>
            </a:cxnLst>
            <a:rect l="0" t="0" r="r" b="b"/>
            <a:pathLst>
              <a:path w="200" h="278">
                <a:moveTo>
                  <a:pt x="200" y="0"/>
                </a:moveTo>
                <a:cubicBezTo>
                  <a:pt x="171" y="58"/>
                  <a:pt x="178" y="111"/>
                  <a:pt x="111" y="133"/>
                </a:cubicBezTo>
                <a:cubicBezTo>
                  <a:pt x="104" y="138"/>
                  <a:pt x="52" y="172"/>
                  <a:pt x="44" y="189"/>
                </a:cubicBezTo>
                <a:cubicBezTo>
                  <a:pt x="34" y="210"/>
                  <a:pt x="38" y="238"/>
                  <a:pt x="22" y="255"/>
                </a:cubicBezTo>
                <a:cubicBezTo>
                  <a:pt x="15" y="263"/>
                  <a:pt x="0" y="278"/>
                  <a:pt x="0" y="27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6" name="Freeform 2066"/>
          <p:cNvSpPr>
            <a:spLocks/>
          </p:cNvSpPr>
          <p:nvPr/>
        </p:nvSpPr>
        <p:spPr bwMode="auto">
          <a:xfrm>
            <a:off x="1981200" y="1524000"/>
            <a:ext cx="144463" cy="2751138"/>
          </a:xfrm>
          <a:custGeom>
            <a:avLst/>
            <a:gdLst>
              <a:gd name="T0" fmla="*/ 30 w 100"/>
              <a:gd name="T1" fmla="*/ 0 h 1589"/>
              <a:gd name="T2" fmla="*/ 86 w 100"/>
              <a:gd name="T3" fmla="*/ 1211 h 1589"/>
              <a:gd name="T4" fmla="*/ 97 w 100"/>
              <a:gd name="T5" fmla="*/ 1589 h 1589"/>
            </a:gdLst>
            <a:ahLst/>
            <a:cxnLst>
              <a:cxn ang="0">
                <a:pos x="T0" y="T1"/>
              </a:cxn>
              <a:cxn ang="0">
                <a:pos x="T2" y="T3"/>
              </a:cxn>
              <a:cxn ang="0">
                <a:pos x="T4" y="T5"/>
              </a:cxn>
            </a:cxnLst>
            <a:rect l="0" t="0" r="r" b="b"/>
            <a:pathLst>
              <a:path w="100" h="1589">
                <a:moveTo>
                  <a:pt x="30" y="0"/>
                </a:moveTo>
                <a:cubicBezTo>
                  <a:pt x="57" y="402"/>
                  <a:pt x="0" y="818"/>
                  <a:pt x="86" y="1211"/>
                </a:cubicBezTo>
                <a:cubicBezTo>
                  <a:pt x="100" y="1478"/>
                  <a:pt x="97" y="1352"/>
                  <a:pt x="97" y="1589"/>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7" name="Freeform 2067"/>
          <p:cNvSpPr>
            <a:spLocks/>
          </p:cNvSpPr>
          <p:nvPr/>
        </p:nvSpPr>
        <p:spPr bwMode="auto">
          <a:xfrm>
            <a:off x="1485900" y="2087563"/>
            <a:ext cx="534988" cy="500062"/>
          </a:xfrm>
          <a:custGeom>
            <a:avLst/>
            <a:gdLst>
              <a:gd name="T0" fmla="*/ 356 w 356"/>
              <a:gd name="T1" fmla="*/ 0 h 315"/>
              <a:gd name="T2" fmla="*/ 334 w 356"/>
              <a:gd name="T3" fmla="*/ 23 h 315"/>
              <a:gd name="T4" fmla="*/ 300 w 356"/>
              <a:gd name="T5" fmla="*/ 45 h 315"/>
              <a:gd name="T6" fmla="*/ 200 w 356"/>
              <a:gd name="T7" fmla="*/ 167 h 315"/>
              <a:gd name="T8" fmla="*/ 189 w 356"/>
              <a:gd name="T9" fmla="*/ 200 h 315"/>
              <a:gd name="T10" fmla="*/ 145 w 356"/>
              <a:gd name="T11" fmla="*/ 212 h 315"/>
              <a:gd name="T12" fmla="*/ 45 w 356"/>
              <a:gd name="T13" fmla="*/ 245 h 315"/>
              <a:gd name="T14" fmla="*/ 23 w 356"/>
              <a:gd name="T15" fmla="*/ 278 h 315"/>
              <a:gd name="T16" fmla="*/ 12 w 356"/>
              <a:gd name="T17" fmla="*/ 312 h 315"/>
              <a:gd name="T18" fmla="*/ 0 w 356"/>
              <a:gd name="T19" fmla="*/ 3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315">
                <a:moveTo>
                  <a:pt x="356" y="0"/>
                </a:moveTo>
                <a:cubicBezTo>
                  <a:pt x="349" y="8"/>
                  <a:pt x="342" y="16"/>
                  <a:pt x="334" y="23"/>
                </a:cubicBezTo>
                <a:cubicBezTo>
                  <a:pt x="323" y="31"/>
                  <a:pt x="310" y="36"/>
                  <a:pt x="300" y="45"/>
                </a:cubicBezTo>
                <a:cubicBezTo>
                  <a:pt x="262" y="82"/>
                  <a:pt x="238" y="130"/>
                  <a:pt x="200" y="167"/>
                </a:cubicBezTo>
                <a:cubicBezTo>
                  <a:pt x="196" y="178"/>
                  <a:pt x="198" y="193"/>
                  <a:pt x="189" y="200"/>
                </a:cubicBezTo>
                <a:cubicBezTo>
                  <a:pt x="177" y="210"/>
                  <a:pt x="159" y="206"/>
                  <a:pt x="145" y="212"/>
                </a:cubicBezTo>
                <a:cubicBezTo>
                  <a:pt x="51" y="253"/>
                  <a:pt x="197" y="220"/>
                  <a:pt x="45" y="245"/>
                </a:cubicBezTo>
                <a:cubicBezTo>
                  <a:pt x="38" y="256"/>
                  <a:pt x="29" y="266"/>
                  <a:pt x="23" y="278"/>
                </a:cubicBezTo>
                <a:cubicBezTo>
                  <a:pt x="18" y="289"/>
                  <a:pt x="19" y="302"/>
                  <a:pt x="12" y="312"/>
                </a:cubicBezTo>
                <a:cubicBezTo>
                  <a:pt x="10" y="315"/>
                  <a:pt x="4" y="312"/>
                  <a:pt x="0" y="31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8" name="Freeform 2068"/>
          <p:cNvSpPr>
            <a:spLocks/>
          </p:cNvSpPr>
          <p:nvPr/>
        </p:nvSpPr>
        <p:spPr bwMode="auto">
          <a:xfrm>
            <a:off x="2087563" y="2124075"/>
            <a:ext cx="568325" cy="704850"/>
          </a:xfrm>
          <a:custGeom>
            <a:avLst/>
            <a:gdLst>
              <a:gd name="T0" fmla="*/ 0 w 378"/>
              <a:gd name="T1" fmla="*/ 0 h 444"/>
              <a:gd name="T2" fmla="*/ 45 w 378"/>
              <a:gd name="T3" fmla="*/ 77 h 444"/>
              <a:gd name="T4" fmla="*/ 123 w 378"/>
              <a:gd name="T5" fmla="*/ 233 h 444"/>
              <a:gd name="T6" fmla="*/ 223 w 378"/>
              <a:gd name="T7" fmla="*/ 289 h 444"/>
              <a:gd name="T8" fmla="*/ 234 w 378"/>
              <a:gd name="T9" fmla="*/ 333 h 444"/>
              <a:gd name="T10" fmla="*/ 301 w 378"/>
              <a:gd name="T11" fmla="*/ 355 h 444"/>
              <a:gd name="T12" fmla="*/ 378 w 378"/>
              <a:gd name="T13" fmla="*/ 444 h 444"/>
            </a:gdLst>
            <a:ahLst/>
            <a:cxnLst>
              <a:cxn ang="0">
                <a:pos x="T0" y="T1"/>
              </a:cxn>
              <a:cxn ang="0">
                <a:pos x="T2" y="T3"/>
              </a:cxn>
              <a:cxn ang="0">
                <a:pos x="T4" y="T5"/>
              </a:cxn>
              <a:cxn ang="0">
                <a:pos x="T6" y="T7"/>
              </a:cxn>
              <a:cxn ang="0">
                <a:pos x="T8" y="T9"/>
              </a:cxn>
              <a:cxn ang="0">
                <a:pos x="T10" y="T11"/>
              </a:cxn>
              <a:cxn ang="0">
                <a:pos x="T12" y="T13"/>
              </a:cxn>
            </a:cxnLst>
            <a:rect l="0" t="0" r="r" b="b"/>
            <a:pathLst>
              <a:path w="378" h="444">
                <a:moveTo>
                  <a:pt x="0" y="0"/>
                </a:moveTo>
                <a:cubicBezTo>
                  <a:pt x="14" y="26"/>
                  <a:pt x="38" y="48"/>
                  <a:pt x="45" y="77"/>
                </a:cubicBezTo>
                <a:cubicBezTo>
                  <a:pt x="69" y="180"/>
                  <a:pt x="23" y="201"/>
                  <a:pt x="123" y="233"/>
                </a:cubicBezTo>
                <a:cubicBezTo>
                  <a:pt x="159" y="257"/>
                  <a:pt x="193" y="258"/>
                  <a:pt x="223" y="289"/>
                </a:cubicBezTo>
                <a:cubicBezTo>
                  <a:pt x="227" y="304"/>
                  <a:pt x="222" y="323"/>
                  <a:pt x="234" y="333"/>
                </a:cubicBezTo>
                <a:cubicBezTo>
                  <a:pt x="252" y="348"/>
                  <a:pt x="301" y="355"/>
                  <a:pt x="301" y="355"/>
                </a:cubicBezTo>
                <a:cubicBezTo>
                  <a:pt x="313" y="373"/>
                  <a:pt x="360" y="444"/>
                  <a:pt x="378" y="4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9" name="Freeform 2069"/>
          <p:cNvSpPr>
            <a:spLocks/>
          </p:cNvSpPr>
          <p:nvPr/>
        </p:nvSpPr>
        <p:spPr bwMode="auto">
          <a:xfrm>
            <a:off x="1587500" y="2459038"/>
            <a:ext cx="466725" cy="515937"/>
          </a:xfrm>
          <a:custGeom>
            <a:avLst/>
            <a:gdLst>
              <a:gd name="T0" fmla="*/ 311 w 311"/>
              <a:gd name="T1" fmla="*/ 0 h 325"/>
              <a:gd name="T2" fmla="*/ 278 w 311"/>
              <a:gd name="T3" fmla="*/ 78 h 325"/>
              <a:gd name="T4" fmla="*/ 233 w 311"/>
              <a:gd name="T5" fmla="*/ 100 h 325"/>
              <a:gd name="T6" fmla="*/ 200 w 311"/>
              <a:gd name="T7" fmla="*/ 133 h 325"/>
              <a:gd name="T8" fmla="*/ 111 w 311"/>
              <a:gd name="T9" fmla="*/ 322 h 325"/>
              <a:gd name="T10" fmla="*/ 0 w 311"/>
              <a:gd name="T11" fmla="*/ 322 h 325"/>
            </a:gdLst>
            <a:ahLst/>
            <a:cxnLst>
              <a:cxn ang="0">
                <a:pos x="T0" y="T1"/>
              </a:cxn>
              <a:cxn ang="0">
                <a:pos x="T2" y="T3"/>
              </a:cxn>
              <a:cxn ang="0">
                <a:pos x="T4" y="T5"/>
              </a:cxn>
              <a:cxn ang="0">
                <a:pos x="T6" y="T7"/>
              </a:cxn>
              <a:cxn ang="0">
                <a:pos x="T8" y="T9"/>
              </a:cxn>
              <a:cxn ang="0">
                <a:pos x="T10" y="T11"/>
              </a:cxn>
            </a:cxnLst>
            <a:rect l="0" t="0" r="r" b="b"/>
            <a:pathLst>
              <a:path w="311" h="325">
                <a:moveTo>
                  <a:pt x="311" y="0"/>
                </a:moveTo>
                <a:cubicBezTo>
                  <a:pt x="300" y="26"/>
                  <a:pt x="295" y="56"/>
                  <a:pt x="278" y="78"/>
                </a:cubicBezTo>
                <a:cubicBezTo>
                  <a:pt x="268" y="91"/>
                  <a:pt x="247" y="90"/>
                  <a:pt x="233" y="100"/>
                </a:cubicBezTo>
                <a:cubicBezTo>
                  <a:pt x="220" y="109"/>
                  <a:pt x="211" y="122"/>
                  <a:pt x="200" y="133"/>
                </a:cubicBezTo>
                <a:cubicBezTo>
                  <a:pt x="192" y="172"/>
                  <a:pt x="179" y="317"/>
                  <a:pt x="111" y="322"/>
                </a:cubicBezTo>
                <a:cubicBezTo>
                  <a:pt x="74" y="325"/>
                  <a:pt x="37" y="322"/>
                  <a:pt x="0" y="32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0" name="Freeform 2070"/>
          <p:cNvSpPr>
            <a:spLocks/>
          </p:cNvSpPr>
          <p:nvPr/>
        </p:nvSpPr>
        <p:spPr bwMode="auto">
          <a:xfrm>
            <a:off x="2057400" y="2743200"/>
            <a:ext cx="498475" cy="438150"/>
          </a:xfrm>
          <a:custGeom>
            <a:avLst/>
            <a:gdLst>
              <a:gd name="T0" fmla="*/ 0 w 312"/>
              <a:gd name="T1" fmla="*/ 0 h 233"/>
              <a:gd name="T2" fmla="*/ 278 w 312"/>
              <a:gd name="T3" fmla="*/ 178 h 233"/>
              <a:gd name="T4" fmla="*/ 289 w 312"/>
              <a:gd name="T5" fmla="*/ 211 h 233"/>
              <a:gd name="T6" fmla="*/ 312 w 312"/>
              <a:gd name="T7" fmla="*/ 233 h 233"/>
            </a:gdLst>
            <a:ahLst/>
            <a:cxnLst>
              <a:cxn ang="0">
                <a:pos x="T0" y="T1"/>
              </a:cxn>
              <a:cxn ang="0">
                <a:pos x="T2" y="T3"/>
              </a:cxn>
              <a:cxn ang="0">
                <a:pos x="T4" y="T5"/>
              </a:cxn>
              <a:cxn ang="0">
                <a:pos x="T6" y="T7"/>
              </a:cxn>
            </a:cxnLst>
            <a:rect l="0" t="0" r="r" b="b"/>
            <a:pathLst>
              <a:path w="312" h="233">
                <a:moveTo>
                  <a:pt x="0" y="0"/>
                </a:moveTo>
                <a:cubicBezTo>
                  <a:pt x="63" y="120"/>
                  <a:pt x="153" y="160"/>
                  <a:pt x="278" y="178"/>
                </a:cubicBezTo>
                <a:cubicBezTo>
                  <a:pt x="282" y="189"/>
                  <a:pt x="283" y="201"/>
                  <a:pt x="289" y="211"/>
                </a:cubicBezTo>
                <a:cubicBezTo>
                  <a:pt x="295" y="220"/>
                  <a:pt x="312" y="233"/>
                  <a:pt x="312" y="23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1" name="Freeform 2071"/>
          <p:cNvSpPr>
            <a:spLocks/>
          </p:cNvSpPr>
          <p:nvPr/>
        </p:nvSpPr>
        <p:spPr bwMode="auto">
          <a:xfrm>
            <a:off x="1803400" y="3181350"/>
            <a:ext cx="234950" cy="158750"/>
          </a:xfrm>
          <a:custGeom>
            <a:avLst/>
            <a:gdLst>
              <a:gd name="T0" fmla="*/ 156 w 156"/>
              <a:gd name="T1" fmla="*/ 0 h 100"/>
              <a:gd name="T2" fmla="*/ 78 w 156"/>
              <a:gd name="T3" fmla="*/ 22 h 100"/>
              <a:gd name="T4" fmla="*/ 45 w 156"/>
              <a:gd name="T5" fmla="*/ 45 h 100"/>
              <a:gd name="T6" fmla="*/ 12 w 156"/>
              <a:gd name="T7" fmla="*/ 56 h 100"/>
              <a:gd name="T8" fmla="*/ 1 w 156"/>
              <a:gd name="T9" fmla="*/ 100 h 100"/>
            </a:gdLst>
            <a:ahLst/>
            <a:cxnLst>
              <a:cxn ang="0">
                <a:pos x="T0" y="T1"/>
              </a:cxn>
              <a:cxn ang="0">
                <a:pos x="T2" y="T3"/>
              </a:cxn>
              <a:cxn ang="0">
                <a:pos x="T4" y="T5"/>
              </a:cxn>
              <a:cxn ang="0">
                <a:pos x="T6" y="T7"/>
              </a:cxn>
              <a:cxn ang="0">
                <a:pos x="T8" y="T9"/>
              </a:cxn>
            </a:cxnLst>
            <a:rect l="0" t="0" r="r" b="b"/>
            <a:pathLst>
              <a:path w="156" h="100">
                <a:moveTo>
                  <a:pt x="156" y="0"/>
                </a:moveTo>
                <a:cubicBezTo>
                  <a:pt x="130" y="7"/>
                  <a:pt x="103" y="12"/>
                  <a:pt x="78" y="22"/>
                </a:cubicBezTo>
                <a:cubicBezTo>
                  <a:pt x="66" y="27"/>
                  <a:pt x="57" y="39"/>
                  <a:pt x="45" y="45"/>
                </a:cubicBezTo>
                <a:cubicBezTo>
                  <a:pt x="35" y="50"/>
                  <a:pt x="23" y="52"/>
                  <a:pt x="12" y="56"/>
                </a:cubicBezTo>
                <a:cubicBezTo>
                  <a:pt x="0" y="92"/>
                  <a:pt x="1" y="77"/>
                  <a:pt x="1" y="10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2" name="Freeform 2072"/>
          <p:cNvSpPr>
            <a:spLocks/>
          </p:cNvSpPr>
          <p:nvPr/>
        </p:nvSpPr>
        <p:spPr bwMode="auto">
          <a:xfrm>
            <a:off x="2087563" y="3357563"/>
            <a:ext cx="284162" cy="247650"/>
          </a:xfrm>
          <a:custGeom>
            <a:avLst/>
            <a:gdLst>
              <a:gd name="T0" fmla="*/ 0 w 189"/>
              <a:gd name="T1" fmla="*/ 0 h 156"/>
              <a:gd name="T2" fmla="*/ 89 w 189"/>
              <a:gd name="T3" fmla="*/ 67 h 156"/>
              <a:gd name="T4" fmla="*/ 112 w 189"/>
              <a:gd name="T5" fmla="*/ 89 h 156"/>
              <a:gd name="T6" fmla="*/ 145 w 189"/>
              <a:gd name="T7" fmla="*/ 100 h 156"/>
              <a:gd name="T8" fmla="*/ 189 w 189"/>
              <a:gd name="T9" fmla="*/ 156 h 156"/>
            </a:gdLst>
            <a:ahLst/>
            <a:cxnLst>
              <a:cxn ang="0">
                <a:pos x="T0" y="T1"/>
              </a:cxn>
              <a:cxn ang="0">
                <a:pos x="T2" y="T3"/>
              </a:cxn>
              <a:cxn ang="0">
                <a:pos x="T4" y="T5"/>
              </a:cxn>
              <a:cxn ang="0">
                <a:pos x="T6" y="T7"/>
              </a:cxn>
              <a:cxn ang="0">
                <a:pos x="T8" y="T9"/>
              </a:cxn>
            </a:cxnLst>
            <a:rect l="0" t="0" r="r" b="b"/>
            <a:pathLst>
              <a:path w="189" h="156">
                <a:moveTo>
                  <a:pt x="0" y="0"/>
                </a:moveTo>
                <a:cubicBezTo>
                  <a:pt x="64" y="64"/>
                  <a:pt x="31" y="48"/>
                  <a:pt x="89" y="67"/>
                </a:cubicBezTo>
                <a:cubicBezTo>
                  <a:pt x="97" y="74"/>
                  <a:pt x="103" y="84"/>
                  <a:pt x="112" y="89"/>
                </a:cubicBezTo>
                <a:cubicBezTo>
                  <a:pt x="122" y="95"/>
                  <a:pt x="136" y="92"/>
                  <a:pt x="145" y="100"/>
                </a:cubicBezTo>
                <a:cubicBezTo>
                  <a:pt x="163" y="115"/>
                  <a:pt x="172" y="139"/>
                  <a:pt x="189" y="15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3" name="Freeform 2073"/>
          <p:cNvSpPr>
            <a:spLocks/>
          </p:cNvSpPr>
          <p:nvPr/>
        </p:nvSpPr>
        <p:spPr bwMode="auto">
          <a:xfrm>
            <a:off x="1862138" y="3533775"/>
            <a:ext cx="192087" cy="195263"/>
          </a:xfrm>
          <a:custGeom>
            <a:avLst/>
            <a:gdLst>
              <a:gd name="T0" fmla="*/ 128 w 128"/>
              <a:gd name="T1" fmla="*/ 0 h 123"/>
              <a:gd name="T2" fmla="*/ 28 w 128"/>
              <a:gd name="T3" fmla="*/ 56 h 123"/>
              <a:gd name="T4" fmla="*/ 6 w 128"/>
              <a:gd name="T5" fmla="*/ 123 h 123"/>
            </a:gdLst>
            <a:ahLst/>
            <a:cxnLst>
              <a:cxn ang="0">
                <a:pos x="T0" y="T1"/>
              </a:cxn>
              <a:cxn ang="0">
                <a:pos x="T2" y="T3"/>
              </a:cxn>
              <a:cxn ang="0">
                <a:pos x="T4" y="T5"/>
              </a:cxn>
            </a:cxnLst>
            <a:rect l="0" t="0" r="r" b="b"/>
            <a:pathLst>
              <a:path w="128" h="123">
                <a:moveTo>
                  <a:pt x="128" y="0"/>
                </a:moveTo>
                <a:cubicBezTo>
                  <a:pt x="99" y="31"/>
                  <a:pt x="68" y="43"/>
                  <a:pt x="28" y="56"/>
                </a:cubicBezTo>
                <a:cubicBezTo>
                  <a:pt x="0" y="98"/>
                  <a:pt x="6" y="76"/>
                  <a:pt x="6" y="1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4" name="Freeform 2074"/>
          <p:cNvSpPr>
            <a:spLocks/>
          </p:cNvSpPr>
          <p:nvPr/>
        </p:nvSpPr>
        <p:spPr bwMode="auto">
          <a:xfrm>
            <a:off x="2154238" y="3833813"/>
            <a:ext cx="101600" cy="123825"/>
          </a:xfrm>
          <a:custGeom>
            <a:avLst/>
            <a:gdLst>
              <a:gd name="T0" fmla="*/ 0 w 67"/>
              <a:gd name="T1" fmla="*/ 0 h 78"/>
              <a:gd name="T2" fmla="*/ 56 w 67"/>
              <a:gd name="T3" fmla="*/ 45 h 78"/>
              <a:gd name="T4" fmla="*/ 67 w 67"/>
              <a:gd name="T5" fmla="*/ 78 h 78"/>
            </a:gdLst>
            <a:ahLst/>
            <a:cxnLst>
              <a:cxn ang="0">
                <a:pos x="T0" y="T1"/>
              </a:cxn>
              <a:cxn ang="0">
                <a:pos x="T2" y="T3"/>
              </a:cxn>
              <a:cxn ang="0">
                <a:pos x="T4" y="T5"/>
              </a:cxn>
            </a:cxnLst>
            <a:rect l="0" t="0" r="r" b="b"/>
            <a:pathLst>
              <a:path w="67" h="78">
                <a:moveTo>
                  <a:pt x="0" y="0"/>
                </a:moveTo>
                <a:cubicBezTo>
                  <a:pt x="17" y="17"/>
                  <a:pt x="41" y="26"/>
                  <a:pt x="56" y="45"/>
                </a:cubicBezTo>
                <a:cubicBezTo>
                  <a:pt x="63" y="54"/>
                  <a:pt x="67" y="78"/>
                  <a:pt x="67" y="7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5" name="Freeform 2075"/>
          <p:cNvSpPr>
            <a:spLocks/>
          </p:cNvSpPr>
          <p:nvPr/>
        </p:nvSpPr>
        <p:spPr bwMode="auto">
          <a:xfrm>
            <a:off x="1943100" y="3833813"/>
            <a:ext cx="179388" cy="212725"/>
          </a:xfrm>
          <a:custGeom>
            <a:avLst/>
            <a:gdLst>
              <a:gd name="T0" fmla="*/ 119 w 119"/>
              <a:gd name="T1" fmla="*/ 0 h 134"/>
              <a:gd name="T2" fmla="*/ 8 w 119"/>
              <a:gd name="T3" fmla="*/ 56 h 134"/>
              <a:gd name="T4" fmla="*/ 8 w 119"/>
              <a:gd name="T5" fmla="*/ 134 h 134"/>
            </a:gdLst>
            <a:ahLst/>
            <a:cxnLst>
              <a:cxn ang="0">
                <a:pos x="T0" y="T1"/>
              </a:cxn>
              <a:cxn ang="0">
                <a:pos x="T2" y="T3"/>
              </a:cxn>
              <a:cxn ang="0">
                <a:pos x="T4" y="T5"/>
              </a:cxn>
            </a:cxnLst>
            <a:rect l="0" t="0" r="r" b="b"/>
            <a:pathLst>
              <a:path w="119" h="134">
                <a:moveTo>
                  <a:pt x="119" y="0"/>
                </a:moveTo>
                <a:cubicBezTo>
                  <a:pt x="100" y="6"/>
                  <a:pt x="14" y="38"/>
                  <a:pt x="8" y="56"/>
                </a:cubicBezTo>
                <a:cubicBezTo>
                  <a:pt x="0" y="81"/>
                  <a:pt x="8" y="108"/>
                  <a:pt x="8" y="13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6" name="Text Box 2076"/>
          <p:cNvSpPr txBox="1">
            <a:spLocks noChangeArrowheads="1"/>
          </p:cNvSpPr>
          <p:nvPr/>
        </p:nvSpPr>
        <p:spPr bwMode="auto">
          <a:xfrm>
            <a:off x="1803400" y="228600"/>
            <a:ext cx="501451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3200" b="1" dirty="0" smtClean="0">
                <a:latin typeface="Arial" charset="0"/>
              </a:rPr>
              <a:t>Impermeable Soil Layers</a:t>
            </a:r>
            <a:endParaRPr lang="en-US" altLang="en-US" sz="3200" b="1" dirty="0">
              <a:latin typeface="Arial" charset="0"/>
            </a:endParaRPr>
          </a:p>
        </p:txBody>
      </p:sp>
      <p:sp>
        <p:nvSpPr>
          <p:cNvPr id="12317" name="Oval 2077"/>
          <p:cNvSpPr>
            <a:spLocks noChangeArrowheads="1"/>
          </p:cNvSpPr>
          <p:nvPr/>
        </p:nvSpPr>
        <p:spPr bwMode="auto">
          <a:xfrm>
            <a:off x="1905000" y="4038600"/>
            <a:ext cx="533400" cy="45720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8" name="Text Box 2078"/>
          <p:cNvSpPr txBox="1">
            <a:spLocks noChangeArrowheads="1"/>
          </p:cNvSpPr>
          <p:nvPr/>
        </p:nvSpPr>
        <p:spPr bwMode="auto">
          <a:xfrm>
            <a:off x="3870325" y="5068888"/>
            <a:ext cx="259981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charset="0"/>
              </a:rPr>
              <a:t>Tile drainage properties</a:t>
            </a:r>
          </a:p>
        </p:txBody>
      </p:sp>
      <p:sp>
        <p:nvSpPr>
          <p:cNvPr id="12319" name="Text Box 2079"/>
          <p:cNvSpPr txBox="1">
            <a:spLocks noChangeArrowheads="1"/>
          </p:cNvSpPr>
          <p:nvPr/>
        </p:nvSpPr>
        <p:spPr bwMode="auto">
          <a:xfrm>
            <a:off x="4114800" y="2514600"/>
            <a:ext cx="165942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charset="0"/>
              </a:rPr>
              <a:t>Hardpan </a:t>
            </a:r>
          </a:p>
          <a:p>
            <a:pPr eaLnBrk="0" hangingPunct="0"/>
            <a:r>
              <a:rPr lang="en-US" altLang="en-US">
                <a:latin typeface="Arial" charset="0"/>
              </a:rPr>
              <a:t>characteristics</a:t>
            </a:r>
          </a:p>
        </p:txBody>
      </p:sp>
      <p:sp>
        <p:nvSpPr>
          <p:cNvPr id="12320" name="Text Box 2080"/>
          <p:cNvSpPr txBox="1">
            <a:spLocks noChangeArrowheads="1"/>
          </p:cNvSpPr>
          <p:nvPr/>
        </p:nvSpPr>
        <p:spPr bwMode="auto">
          <a:xfrm>
            <a:off x="3886200" y="5791200"/>
            <a:ext cx="16979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dirty="0">
                <a:latin typeface="Arial" charset="0"/>
              </a:rPr>
              <a:t>Impeding layer</a:t>
            </a:r>
          </a:p>
        </p:txBody>
      </p:sp>
      <p:sp>
        <p:nvSpPr>
          <p:cNvPr id="12321" name="Line 2081"/>
          <p:cNvSpPr>
            <a:spLocks noChangeShapeType="1"/>
          </p:cNvSpPr>
          <p:nvPr/>
        </p:nvSpPr>
        <p:spPr bwMode="auto">
          <a:xfrm flipH="1" flipV="1">
            <a:off x="3124200" y="55626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2" name="Rectangle 2082"/>
          <p:cNvSpPr>
            <a:spLocks noChangeArrowheads="1"/>
          </p:cNvSpPr>
          <p:nvPr/>
        </p:nvSpPr>
        <p:spPr bwMode="auto">
          <a:xfrm>
            <a:off x="990600" y="5334000"/>
            <a:ext cx="2379663" cy="1524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3" name="Line 2083"/>
          <p:cNvSpPr>
            <a:spLocks noChangeShapeType="1"/>
          </p:cNvSpPr>
          <p:nvPr/>
        </p:nvSpPr>
        <p:spPr bwMode="auto">
          <a:xfrm flipH="1" flipV="1">
            <a:off x="2514600" y="4419600"/>
            <a:ext cx="1371600" cy="838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4" name="Line 2084"/>
          <p:cNvSpPr>
            <a:spLocks noChangeShapeType="1"/>
          </p:cNvSpPr>
          <p:nvPr/>
        </p:nvSpPr>
        <p:spPr bwMode="auto">
          <a:xfrm flipH="1">
            <a:off x="3505200" y="29718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5" name="Line 2085"/>
          <p:cNvSpPr>
            <a:spLocks noChangeShapeType="1"/>
          </p:cNvSpPr>
          <p:nvPr/>
        </p:nvSpPr>
        <p:spPr bwMode="auto">
          <a:xfrm flipH="1">
            <a:off x="3429000" y="37338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6" name="Text Box 2086"/>
          <p:cNvSpPr txBox="1">
            <a:spLocks noChangeArrowheads="1"/>
          </p:cNvSpPr>
          <p:nvPr/>
        </p:nvSpPr>
        <p:spPr bwMode="auto">
          <a:xfrm>
            <a:off x="4038600" y="3432175"/>
            <a:ext cx="3429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dirty="0">
                <a:latin typeface="Arial" charset="0"/>
              </a:rPr>
              <a:t>Layer properties: DUL, LL, SAT, </a:t>
            </a:r>
            <a:r>
              <a:rPr lang="en-US" altLang="en-US" dirty="0" err="1" smtClean="0">
                <a:latin typeface="Arial" charset="0"/>
              </a:rPr>
              <a:t>Ksat</a:t>
            </a:r>
            <a:endParaRPr lang="en-US" altLang="en-US" dirty="0">
              <a:latin typeface="Arial" charset="0"/>
            </a:endParaRPr>
          </a:p>
        </p:txBody>
      </p:sp>
    </p:spTree>
    <p:extLst>
      <p:ext uri="{BB962C8B-B14F-4D97-AF65-F5344CB8AC3E}">
        <p14:creationId xmlns:p14="http://schemas.microsoft.com/office/powerpoint/2010/main" val="162874957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380999"/>
            <a:ext cx="7563032" cy="584775"/>
          </a:xfrm>
          <a:prstGeom prst="rect">
            <a:avLst/>
          </a:prstGeom>
          <a:noFill/>
        </p:spPr>
        <p:txBody>
          <a:bodyPr wrap="none" rtlCol="0">
            <a:spAutoFit/>
          </a:bodyPr>
          <a:lstStyle/>
          <a:p>
            <a:r>
              <a:rPr lang="en-US" sz="3200" b="1" dirty="0" smtClean="0"/>
              <a:t>Evapotranspiration: </a:t>
            </a:r>
            <a:r>
              <a:rPr lang="en-US" sz="3200" b="1" dirty="0" err="1" smtClean="0"/>
              <a:t>Blaney-Criddle</a:t>
            </a:r>
            <a:r>
              <a:rPr lang="en-US" sz="3200" b="1" dirty="0" smtClean="0"/>
              <a:t> Method</a:t>
            </a:r>
            <a:endParaRPr lang="en-US" sz="3200" b="1" dirty="0"/>
          </a:p>
        </p:txBody>
      </p:sp>
      <p:sp>
        <p:nvSpPr>
          <p:cNvPr id="4" name="TextBox 3"/>
          <p:cNvSpPr txBox="1"/>
          <p:nvPr/>
        </p:nvSpPr>
        <p:spPr>
          <a:xfrm>
            <a:off x="712839" y="1573161"/>
            <a:ext cx="3759362" cy="523220"/>
          </a:xfrm>
          <a:prstGeom prst="rect">
            <a:avLst/>
          </a:prstGeom>
          <a:noFill/>
        </p:spPr>
        <p:txBody>
          <a:bodyPr wrap="none" rtlCol="0">
            <a:spAutoFit/>
          </a:bodyPr>
          <a:lstStyle/>
          <a:p>
            <a:r>
              <a:rPr lang="en-US" sz="2800" dirty="0" smtClean="0"/>
              <a:t>ET = k P (0.46 * T + 8.43)</a:t>
            </a:r>
            <a:endParaRPr lang="en-US" sz="2800" dirty="0"/>
          </a:p>
        </p:txBody>
      </p:sp>
      <p:sp>
        <p:nvSpPr>
          <p:cNvPr id="5" name="TextBox 4"/>
          <p:cNvSpPr txBox="1"/>
          <p:nvPr/>
        </p:nvSpPr>
        <p:spPr>
          <a:xfrm>
            <a:off x="511277" y="2514600"/>
            <a:ext cx="7088159" cy="2246769"/>
          </a:xfrm>
          <a:prstGeom prst="rect">
            <a:avLst/>
          </a:prstGeom>
          <a:noFill/>
        </p:spPr>
        <p:txBody>
          <a:bodyPr wrap="none" rtlCol="0">
            <a:spAutoFit/>
          </a:bodyPr>
          <a:lstStyle/>
          <a:p>
            <a:r>
              <a:rPr lang="en-US" sz="2800" dirty="0" smtClean="0"/>
              <a:t>ET = evapotranspiration, mm/month</a:t>
            </a:r>
          </a:p>
          <a:p>
            <a:r>
              <a:rPr lang="en-US" sz="2800" dirty="0" smtClean="0"/>
              <a:t>k = monthly crop evapotranspiration coefficient</a:t>
            </a:r>
          </a:p>
          <a:p>
            <a:r>
              <a:rPr lang="en-US" sz="2800" dirty="0" smtClean="0"/>
              <a:t>T = mean monthly temperature, </a:t>
            </a:r>
            <a:r>
              <a:rPr lang="en-US" sz="2800" baseline="30000" dirty="0" err="1" smtClean="0"/>
              <a:t>o</a:t>
            </a:r>
            <a:r>
              <a:rPr lang="en-US" sz="2800" dirty="0" err="1" smtClean="0"/>
              <a:t>C</a:t>
            </a:r>
            <a:endParaRPr lang="en-US" sz="2800" dirty="0" smtClean="0"/>
          </a:p>
          <a:p>
            <a:r>
              <a:rPr lang="en-US" sz="2800" dirty="0" smtClean="0"/>
              <a:t>P = monthly percent of total daytime hours </a:t>
            </a:r>
          </a:p>
          <a:p>
            <a:r>
              <a:rPr lang="en-US" sz="2800" dirty="0"/>
              <a:t> </a:t>
            </a:r>
            <a:r>
              <a:rPr lang="en-US" sz="2800" dirty="0" smtClean="0"/>
              <a:t>     of the year (decimal percent)</a:t>
            </a:r>
            <a:endParaRPr lang="en-US" sz="2800" dirty="0"/>
          </a:p>
        </p:txBody>
      </p:sp>
    </p:spTree>
    <p:extLst>
      <p:ext uri="{BB962C8B-B14F-4D97-AF65-F5344CB8AC3E}">
        <p14:creationId xmlns:p14="http://schemas.microsoft.com/office/powerpoint/2010/main" val="8859913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05000" y="457199"/>
            <a:ext cx="4991495" cy="584775"/>
          </a:xfrm>
          <a:prstGeom prst="rect">
            <a:avLst/>
          </a:prstGeom>
          <a:noFill/>
        </p:spPr>
        <p:txBody>
          <a:bodyPr wrap="none" rtlCol="0">
            <a:spAutoFit/>
          </a:bodyPr>
          <a:lstStyle/>
          <a:p>
            <a:r>
              <a:rPr lang="en-US" sz="3200" b="1" dirty="0" smtClean="0"/>
              <a:t>Mean Monthly Temperature</a:t>
            </a:r>
            <a:endParaRPr lang="en-US" sz="3200" b="1" dirty="0"/>
          </a:p>
        </p:txBody>
      </p:sp>
      <p:graphicFrame>
        <p:nvGraphicFramePr>
          <p:cNvPr id="3" name="Object 2"/>
          <p:cNvGraphicFramePr>
            <a:graphicFrameLocks noChangeAspect="1"/>
          </p:cNvGraphicFramePr>
          <p:nvPr>
            <p:extLst>
              <p:ext uri="{D42A27DB-BD31-4B8C-83A1-F6EECF244321}">
                <p14:modId xmlns:p14="http://schemas.microsoft.com/office/powerpoint/2010/main" val="956339008"/>
              </p:ext>
            </p:extLst>
          </p:nvPr>
        </p:nvGraphicFramePr>
        <p:xfrm>
          <a:off x="838199" y="1905000"/>
          <a:ext cx="4876801" cy="782128"/>
        </p:xfrm>
        <a:graphic>
          <a:graphicData uri="http://schemas.openxmlformats.org/presentationml/2006/ole">
            <mc:AlternateContent xmlns:mc="http://schemas.openxmlformats.org/markup-compatibility/2006">
              <mc:Choice xmlns:v="urn:schemas-microsoft-com:vml" Requires="v">
                <p:oleObj spid="_x0000_s32871" name="Equation" r:id="rId3" imgW="2692080" imgH="431640" progId="Equation.3">
                  <p:embed/>
                </p:oleObj>
              </mc:Choice>
              <mc:Fallback>
                <p:oleObj name="Equation" r:id="rId3" imgW="2692080" imgH="431640" progId="Equation.3">
                  <p:embed/>
                  <p:pic>
                    <p:nvPicPr>
                      <p:cNvPr id="0" name=""/>
                      <p:cNvPicPr/>
                      <p:nvPr/>
                    </p:nvPicPr>
                    <p:blipFill>
                      <a:blip r:embed="rId4"/>
                      <a:stretch>
                        <a:fillRect/>
                      </a:stretch>
                    </p:blipFill>
                    <p:spPr>
                      <a:xfrm>
                        <a:off x="838199" y="1905000"/>
                        <a:ext cx="4876801" cy="782128"/>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2880211967"/>
              </p:ext>
            </p:extLst>
          </p:nvPr>
        </p:nvGraphicFramePr>
        <p:xfrm>
          <a:off x="838200" y="3048000"/>
          <a:ext cx="5151437" cy="838200"/>
        </p:xfrm>
        <a:graphic>
          <a:graphicData uri="http://schemas.openxmlformats.org/presentationml/2006/ole">
            <mc:AlternateContent xmlns:mc="http://schemas.openxmlformats.org/markup-compatibility/2006">
              <mc:Choice xmlns:v="urn:schemas-microsoft-com:vml" Requires="v">
                <p:oleObj spid="_x0000_s32872" name="Equation" r:id="rId5" imgW="2654280" imgH="431640" progId="Equation.3">
                  <p:embed/>
                </p:oleObj>
              </mc:Choice>
              <mc:Fallback>
                <p:oleObj name="Equation" r:id="rId5" imgW="2654280" imgH="431640" progId="Equation.3">
                  <p:embed/>
                  <p:pic>
                    <p:nvPicPr>
                      <p:cNvPr id="0" name="Object 2"/>
                      <p:cNvPicPr>
                        <a:picLocks noChangeAspect="1" noChangeArrowheads="1"/>
                      </p:cNvPicPr>
                      <p:nvPr/>
                    </p:nvPicPr>
                    <p:blipFill>
                      <a:blip r:embed="rId6"/>
                      <a:srcRect/>
                      <a:stretch>
                        <a:fillRect/>
                      </a:stretch>
                    </p:blipFill>
                    <p:spPr bwMode="auto">
                      <a:xfrm>
                        <a:off x="838200" y="3048000"/>
                        <a:ext cx="5151437" cy="838200"/>
                      </a:xfrm>
                      <a:prstGeom prst="rect">
                        <a:avLst/>
                      </a:prstGeom>
                      <a:noFill/>
                      <a:ln>
                        <a:noFill/>
                      </a:ln>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568949273"/>
              </p:ext>
            </p:extLst>
          </p:nvPr>
        </p:nvGraphicFramePr>
        <p:xfrm>
          <a:off x="914400" y="4419600"/>
          <a:ext cx="2185431" cy="762000"/>
        </p:xfrm>
        <a:graphic>
          <a:graphicData uri="http://schemas.openxmlformats.org/presentationml/2006/ole">
            <mc:AlternateContent xmlns:mc="http://schemas.openxmlformats.org/markup-compatibility/2006">
              <mc:Choice xmlns:v="urn:schemas-microsoft-com:vml" Requires="v">
                <p:oleObj spid="_x0000_s32873" name="Equation" r:id="rId7" imgW="1130040" imgH="393480" progId="Equation.3">
                  <p:embed/>
                </p:oleObj>
              </mc:Choice>
              <mc:Fallback>
                <p:oleObj name="Equation" r:id="rId7" imgW="1130040" imgH="393480" progId="Equation.3">
                  <p:embed/>
                  <p:pic>
                    <p:nvPicPr>
                      <p:cNvPr id="0" name="Object 4"/>
                      <p:cNvPicPr>
                        <a:picLocks noChangeAspect="1" noChangeArrowheads="1"/>
                      </p:cNvPicPr>
                      <p:nvPr/>
                    </p:nvPicPr>
                    <p:blipFill>
                      <a:blip r:embed="rId8"/>
                      <a:srcRect/>
                      <a:stretch>
                        <a:fillRect/>
                      </a:stretch>
                    </p:blipFill>
                    <p:spPr bwMode="auto">
                      <a:xfrm>
                        <a:off x="914400" y="4419600"/>
                        <a:ext cx="2185431" cy="762000"/>
                      </a:xfrm>
                      <a:prstGeom prst="rect">
                        <a:avLst/>
                      </a:prstGeom>
                      <a:noFill/>
                      <a:ln>
                        <a:noFill/>
                      </a:ln>
                    </p:spPr>
                  </p:pic>
                </p:oleObj>
              </mc:Fallback>
            </mc:AlternateContent>
          </a:graphicData>
        </a:graphic>
      </p:graphicFrame>
      <p:sp>
        <p:nvSpPr>
          <p:cNvPr id="7" name="TextBox 6"/>
          <p:cNvSpPr txBox="1"/>
          <p:nvPr/>
        </p:nvSpPr>
        <p:spPr>
          <a:xfrm>
            <a:off x="838200" y="5638800"/>
            <a:ext cx="4639475" cy="523220"/>
          </a:xfrm>
          <a:prstGeom prst="rect">
            <a:avLst/>
          </a:prstGeom>
          <a:noFill/>
        </p:spPr>
        <p:txBody>
          <a:bodyPr wrap="none" rtlCol="0">
            <a:spAutoFit/>
          </a:bodyPr>
          <a:lstStyle/>
          <a:p>
            <a:r>
              <a:rPr lang="en-US" sz="2800" b="1" i="1" dirty="0" smtClean="0"/>
              <a:t>All temperatures in units of </a:t>
            </a:r>
            <a:r>
              <a:rPr lang="en-US" sz="2800" b="1" i="1" baseline="30000" dirty="0" err="1" smtClean="0"/>
              <a:t>o</a:t>
            </a:r>
            <a:r>
              <a:rPr lang="en-US" sz="2800" b="1" i="1" dirty="0" err="1" smtClean="0"/>
              <a:t>C</a:t>
            </a:r>
            <a:endParaRPr lang="en-US" sz="2800" b="1" i="1" dirty="0"/>
          </a:p>
        </p:txBody>
      </p:sp>
    </p:spTree>
    <p:extLst>
      <p:ext uri="{BB962C8B-B14F-4D97-AF65-F5344CB8AC3E}">
        <p14:creationId xmlns:p14="http://schemas.microsoft.com/office/powerpoint/2010/main" val="10858648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914399"/>
            <a:ext cx="6939692" cy="4531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914400" y="292821"/>
            <a:ext cx="7786683" cy="400110"/>
          </a:xfrm>
          <a:prstGeom prst="rect">
            <a:avLst/>
          </a:prstGeom>
          <a:noFill/>
        </p:spPr>
        <p:txBody>
          <a:bodyPr wrap="none" rtlCol="0">
            <a:spAutoFit/>
          </a:bodyPr>
          <a:lstStyle/>
          <a:p>
            <a:r>
              <a:rPr lang="en-US" sz="2000" b="1" dirty="0" smtClean="0"/>
              <a:t>Mean Daily Percentage of Annual Daytime Hours for Different Latitudes</a:t>
            </a:r>
            <a:endParaRPr lang="en-US" sz="2000" b="1" dirty="0"/>
          </a:p>
        </p:txBody>
      </p:sp>
      <p:sp>
        <p:nvSpPr>
          <p:cNvPr id="3" name="TextBox 2"/>
          <p:cNvSpPr txBox="1"/>
          <p:nvPr/>
        </p:nvSpPr>
        <p:spPr>
          <a:xfrm>
            <a:off x="284204" y="6446222"/>
            <a:ext cx="4340932" cy="307777"/>
          </a:xfrm>
          <a:prstGeom prst="rect">
            <a:avLst/>
          </a:prstGeom>
          <a:noFill/>
        </p:spPr>
        <p:txBody>
          <a:bodyPr wrap="none" rtlCol="0">
            <a:spAutoFit/>
          </a:bodyPr>
          <a:lstStyle/>
          <a:p>
            <a:r>
              <a:rPr lang="en-US" sz="1400" dirty="0" smtClean="0"/>
              <a:t>Source: FAO, Irrigation Water Management. www.fao.org</a:t>
            </a:r>
            <a:endParaRPr lang="en-US" sz="1400" dirty="0"/>
          </a:p>
        </p:txBody>
      </p:sp>
      <p:sp>
        <p:nvSpPr>
          <p:cNvPr id="4" name="TextBox 3"/>
          <p:cNvSpPr txBox="1"/>
          <p:nvPr/>
        </p:nvSpPr>
        <p:spPr>
          <a:xfrm>
            <a:off x="823453" y="5562600"/>
            <a:ext cx="7543800" cy="646331"/>
          </a:xfrm>
          <a:prstGeom prst="rect">
            <a:avLst/>
          </a:prstGeom>
          <a:noFill/>
        </p:spPr>
        <p:txBody>
          <a:bodyPr wrap="square" rtlCol="0">
            <a:spAutoFit/>
          </a:bodyPr>
          <a:lstStyle/>
          <a:p>
            <a:r>
              <a:rPr lang="en-US" dirty="0" smtClean="0"/>
              <a:t>These numbers are daily values. Need to multiply by number of days in the month to convert to P coefficient in </a:t>
            </a:r>
            <a:r>
              <a:rPr lang="en-US" dirty="0" err="1" smtClean="0"/>
              <a:t>Blaney-Criddle</a:t>
            </a:r>
            <a:r>
              <a:rPr lang="en-US" dirty="0" smtClean="0"/>
              <a:t> Formula</a:t>
            </a:r>
            <a:endParaRPr lang="en-US" dirty="0"/>
          </a:p>
        </p:txBody>
      </p:sp>
    </p:spTree>
    <p:extLst>
      <p:ext uri="{BB962C8B-B14F-4D97-AF65-F5344CB8AC3E}">
        <p14:creationId xmlns:p14="http://schemas.microsoft.com/office/powerpoint/2010/main" val="13876216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278" y="1066800"/>
            <a:ext cx="7415048" cy="3886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554278" y="373381"/>
            <a:ext cx="8179227" cy="584775"/>
          </a:xfrm>
          <a:prstGeom prst="rect">
            <a:avLst/>
          </a:prstGeom>
          <a:noFill/>
        </p:spPr>
        <p:txBody>
          <a:bodyPr wrap="none" rtlCol="0">
            <a:spAutoFit/>
          </a:bodyPr>
          <a:lstStyle/>
          <a:p>
            <a:r>
              <a:rPr lang="en-US" sz="3200" b="1" dirty="0" smtClean="0"/>
              <a:t>Monthly Crop Evapotranspiration Coefficient, k</a:t>
            </a:r>
            <a:endParaRPr lang="en-US" sz="3200" b="1" dirty="0"/>
          </a:p>
        </p:txBody>
      </p:sp>
      <p:sp>
        <p:nvSpPr>
          <p:cNvPr id="3" name="TextBox 2"/>
          <p:cNvSpPr txBox="1"/>
          <p:nvPr/>
        </p:nvSpPr>
        <p:spPr>
          <a:xfrm>
            <a:off x="736093" y="4972664"/>
            <a:ext cx="6800333" cy="1384995"/>
          </a:xfrm>
          <a:prstGeom prst="rect">
            <a:avLst/>
          </a:prstGeom>
          <a:noFill/>
        </p:spPr>
        <p:txBody>
          <a:bodyPr wrap="square" rtlCol="0">
            <a:spAutoFit/>
          </a:bodyPr>
          <a:lstStyle/>
          <a:p>
            <a:r>
              <a:rPr lang="en-US" sz="2800" dirty="0" smtClean="0"/>
              <a:t>Changes during year to represent different crop needs based on crop leaf area and environment</a:t>
            </a:r>
          </a:p>
        </p:txBody>
      </p:sp>
    </p:spTree>
    <p:extLst>
      <p:ext uri="{BB962C8B-B14F-4D97-AF65-F5344CB8AC3E}">
        <p14:creationId xmlns:p14="http://schemas.microsoft.com/office/powerpoint/2010/main" val="37115902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1447800"/>
            <a:ext cx="7660559" cy="369332"/>
          </a:xfrm>
          <a:prstGeom prst="rect">
            <a:avLst/>
          </a:prstGeom>
          <a:noFill/>
        </p:spPr>
        <p:txBody>
          <a:bodyPr wrap="none" rtlCol="0">
            <a:spAutoFit/>
          </a:bodyPr>
          <a:lstStyle/>
          <a:p>
            <a:r>
              <a:rPr lang="en-US" dirty="0"/>
              <a:t>Source: http://www.fao.org/docrep/x0490e/x0490e0b.htm#tabulated kc values</a:t>
            </a:r>
          </a:p>
        </p:txBody>
      </p:sp>
      <p:sp>
        <p:nvSpPr>
          <p:cNvPr id="3" name="TextBox 2"/>
          <p:cNvSpPr txBox="1"/>
          <p:nvPr/>
        </p:nvSpPr>
        <p:spPr>
          <a:xfrm>
            <a:off x="1981200" y="381000"/>
            <a:ext cx="4692695" cy="584775"/>
          </a:xfrm>
          <a:prstGeom prst="rect">
            <a:avLst/>
          </a:prstGeom>
          <a:noFill/>
        </p:spPr>
        <p:txBody>
          <a:bodyPr wrap="none" rtlCol="0">
            <a:spAutoFit/>
          </a:bodyPr>
          <a:lstStyle/>
          <a:p>
            <a:r>
              <a:rPr lang="en-US" sz="3200" b="1" dirty="0" smtClean="0"/>
              <a:t>FAO Crop Coefficient Table</a:t>
            </a:r>
            <a:endParaRPr lang="en-US" sz="3200" b="1" dirty="0"/>
          </a:p>
        </p:txBody>
      </p:sp>
      <p:sp>
        <p:nvSpPr>
          <p:cNvPr id="4" name="TextBox 3"/>
          <p:cNvSpPr txBox="1"/>
          <p:nvPr/>
        </p:nvSpPr>
        <p:spPr>
          <a:xfrm>
            <a:off x="914400" y="2362200"/>
            <a:ext cx="1370888" cy="369332"/>
          </a:xfrm>
          <a:prstGeom prst="rect">
            <a:avLst/>
          </a:prstGeom>
          <a:noFill/>
        </p:spPr>
        <p:txBody>
          <a:bodyPr wrap="none" rtlCol="0">
            <a:spAutoFit/>
          </a:bodyPr>
          <a:lstStyle/>
          <a:p>
            <a:r>
              <a:rPr lang="en-US" dirty="0" smtClean="0"/>
              <a:t>See handout</a:t>
            </a:r>
            <a:endParaRPr lang="en-US" dirty="0"/>
          </a:p>
        </p:txBody>
      </p:sp>
    </p:spTree>
    <p:extLst>
      <p:ext uri="{BB962C8B-B14F-4D97-AF65-F5344CB8AC3E}">
        <p14:creationId xmlns:p14="http://schemas.microsoft.com/office/powerpoint/2010/main" val="20294567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2768" y="314009"/>
            <a:ext cx="4707764" cy="584775"/>
          </a:xfrm>
          <a:prstGeom prst="rect">
            <a:avLst/>
          </a:prstGeom>
          <a:noFill/>
        </p:spPr>
        <p:txBody>
          <a:bodyPr wrap="none" rtlCol="0">
            <a:spAutoFit/>
          </a:bodyPr>
          <a:lstStyle/>
          <a:p>
            <a:r>
              <a:rPr lang="en-US" sz="3200" b="1" dirty="0" err="1" smtClean="0"/>
              <a:t>Blaney-Criddle</a:t>
            </a:r>
            <a:r>
              <a:rPr lang="en-US" sz="3200" b="1" dirty="0" smtClean="0"/>
              <a:t> ET Example</a:t>
            </a:r>
            <a:endParaRPr lang="en-US" sz="3200" b="1" dirty="0"/>
          </a:p>
        </p:txBody>
      </p:sp>
      <p:sp>
        <p:nvSpPr>
          <p:cNvPr id="3" name="TextBox 2"/>
          <p:cNvSpPr txBox="1"/>
          <p:nvPr/>
        </p:nvSpPr>
        <p:spPr>
          <a:xfrm>
            <a:off x="533400" y="1371600"/>
            <a:ext cx="7772400" cy="1938992"/>
          </a:xfrm>
          <a:prstGeom prst="rect">
            <a:avLst/>
          </a:prstGeom>
          <a:noFill/>
        </p:spPr>
        <p:txBody>
          <a:bodyPr wrap="square" rtlCol="0">
            <a:spAutoFit/>
          </a:bodyPr>
          <a:lstStyle/>
          <a:p>
            <a:r>
              <a:rPr lang="en-US" sz="2400" b="1" dirty="0" smtClean="0"/>
              <a:t>Given: </a:t>
            </a:r>
            <a:r>
              <a:rPr lang="en-US" sz="2400" dirty="0" smtClean="0"/>
              <a:t>Corn growing in Mobile Alabama (Latitude 30</a:t>
            </a:r>
            <a:r>
              <a:rPr lang="en-US" sz="2400" baseline="30000" dirty="0" smtClean="0"/>
              <a:t>o</a:t>
            </a:r>
            <a:r>
              <a:rPr lang="en-US" sz="2400" dirty="0" smtClean="0"/>
              <a:t> N).  The average temperature during July is 29 </a:t>
            </a:r>
            <a:r>
              <a:rPr lang="en-US" sz="2400" baseline="30000" dirty="0" smtClean="0"/>
              <a:t>o</a:t>
            </a:r>
            <a:r>
              <a:rPr lang="en-US" sz="2400" dirty="0" smtClean="0"/>
              <a:t> C. The crop has a full canopy and is in the middle of its growth cycle.</a:t>
            </a:r>
          </a:p>
          <a:p>
            <a:endParaRPr lang="en-US" sz="2400" dirty="0"/>
          </a:p>
          <a:p>
            <a:r>
              <a:rPr lang="en-US" sz="2400" b="1" dirty="0" smtClean="0"/>
              <a:t>Find: </a:t>
            </a:r>
            <a:r>
              <a:rPr lang="en-US" sz="2400" dirty="0" smtClean="0"/>
              <a:t>Compute the monthly and daily evapotranspiration</a:t>
            </a:r>
            <a:endParaRPr lang="en-US" sz="2400" dirty="0"/>
          </a:p>
        </p:txBody>
      </p:sp>
      <p:sp>
        <p:nvSpPr>
          <p:cNvPr id="4" name="TextBox 3"/>
          <p:cNvSpPr txBox="1"/>
          <p:nvPr/>
        </p:nvSpPr>
        <p:spPr>
          <a:xfrm>
            <a:off x="657999" y="3810000"/>
            <a:ext cx="8028802" cy="2308324"/>
          </a:xfrm>
          <a:prstGeom prst="rect">
            <a:avLst/>
          </a:prstGeom>
          <a:noFill/>
        </p:spPr>
        <p:txBody>
          <a:bodyPr wrap="square" rtlCol="0">
            <a:spAutoFit/>
          </a:bodyPr>
          <a:lstStyle/>
          <a:p>
            <a:r>
              <a:rPr lang="en-US" sz="2400" b="1" dirty="0" smtClean="0"/>
              <a:t>Solution: </a:t>
            </a:r>
          </a:p>
          <a:p>
            <a:r>
              <a:rPr lang="en-US" sz="2400" dirty="0" smtClean="0"/>
              <a:t>From FAO Table, at 30</a:t>
            </a:r>
            <a:r>
              <a:rPr lang="en-US" sz="2400" baseline="30000" dirty="0" smtClean="0"/>
              <a:t>o</a:t>
            </a:r>
            <a:r>
              <a:rPr lang="en-US" sz="2400" dirty="0" smtClean="0"/>
              <a:t>N latitude in July, mean daily percent of annual daytime hours is 0.31</a:t>
            </a:r>
          </a:p>
          <a:p>
            <a:endParaRPr lang="en-US" sz="2400" dirty="0"/>
          </a:p>
          <a:p>
            <a:r>
              <a:rPr lang="en-US" sz="2400" dirty="0" smtClean="0"/>
              <a:t>0.31 percent/day * 31 days in July = 9.61 % of annual daytime </a:t>
            </a:r>
            <a:r>
              <a:rPr lang="en-US" sz="2400" dirty="0" err="1" smtClean="0"/>
              <a:t>hrs</a:t>
            </a:r>
            <a:endParaRPr lang="en-US" sz="2400" dirty="0" smtClean="0"/>
          </a:p>
        </p:txBody>
      </p:sp>
    </p:spTree>
    <p:extLst>
      <p:ext uri="{BB962C8B-B14F-4D97-AF65-F5344CB8AC3E}">
        <p14:creationId xmlns:p14="http://schemas.microsoft.com/office/powerpoint/2010/main" val="7569114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3429000"/>
            <a:ext cx="7886198" cy="2246769"/>
          </a:xfrm>
          <a:prstGeom prst="rect">
            <a:avLst/>
          </a:prstGeom>
          <a:noFill/>
        </p:spPr>
        <p:txBody>
          <a:bodyPr wrap="none" rtlCol="0">
            <a:spAutoFit/>
          </a:bodyPr>
          <a:lstStyle/>
          <a:p>
            <a:r>
              <a:rPr lang="en-US" sz="2800" dirty="0" smtClean="0"/>
              <a:t>ET = k P (0.46 T + 8.43) </a:t>
            </a:r>
          </a:p>
          <a:p>
            <a:r>
              <a:rPr lang="en-US" sz="2800" dirty="0"/>
              <a:t> </a:t>
            </a:r>
            <a:r>
              <a:rPr lang="en-US" sz="2800" dirty="0" smtClean="0"/>
              <a:t>    = 1.15 * 9.61 (0.46*29 + 8.43) </a:t>
            </a:r>
          </a:p>
          <a:p>
            <a:r>
              <a:rPr lang="en-US" sz="2800" dirty="0"/>
              <a:t> </a:t>
            </a:r>
            <a:r>
              <a:rPr lang="en-US" sz="2800" dirty="0" smtClean="0"/>
              <a:t>    = 240.6 mm per month</a:t>
            </a:r>
          </a:p>
          <a:p>
            <a:endParaRPr lang="en-US" sz="2800" dirty="0"/>
          </a:p>
          <a:p>
            <a:r>
              <a:rPr lang="en-US" sz="2800" dirty="0" smtClean="0"/>
              <a:t>240.6 mm/month * 1 month/31 days = 7.76 mm/day</a:t>
            </a:r>
            <a:endParaRPr lang="en-US" sz="2800" dirty="0"/>
          </a:p>
        </p:txBody>
      </p:sp>
      <p:sp>
        <p:nvSpPr>
          <p:cNvPr id="4" name="Rectangle 3"/>
          <p:cNvSpPr/>
          <p:nvPr/>
        </p:nvSpPr>
        <p:spPr>
          <a:xfrm>
            <a:off x="838200" y="1828800"/>
            <a:ext cx="6781800" cy="954107"/>
          </a:xfrm>
          <a:prstGeom prst="rect">
            <a:avLst/>
          </a:prstGeom>
        </p:spPr>
        <p:txBody>
          <a:bodyPr wrap="square">
            <a:spAutoFit/>
          </a:bodyPr>
          <a:lstStyle/>
          <a:p>
            <a:r>
              <a:rPr lang="en-US" sz="2800" dirty="0"/>
              <a:t>From FAO Table, k = 1.15 </a:t>
            </a:r>
            <a:r>
              <a:rPr lang="en-US" sz="2800" dirty="0" smtClean="0"/>
              <a:t>for maize </a:t>
            </a:r>
            <a:r>
              <a:rPr lang="en-US" sz="2800" dirty="0"/>
              <a:t>during mid growth</a:t>
            </a:r>
          </a:p>
        </p:txBody>
      </p:sp>
      <p:sp>
        <p:nvSpPr>
          <p:cNvPr id="5" name="TextBox 4"/>
          <p:cNvSpPr txBox="1"/>
          <p:nvPr/>
        </p:nvSpPr>
        <p:spPr>
          <a:xfrm>
            <a:off x="1742768" y="457200"/>
            <a:ext cx="4707764" cy="584775"/>
          </a:xfrm>
          <a:prstGeom prst="rect">
            <a:avLst/>
          </a:prstGeom>
          <a:noFill/>
        </p:spPr>
        <p:txBody>
          <a:bodyPr wrap="none" rtlCol="0">
            <a:spAutoFit/>
          </a:bodyPr>
          <a:lstStyle/>
          <a:p>
            <a:r>
              <a:rPr lang="en-US" sz="3200" b="1" dirty="0" err="1" smtClean="0"/>
              <a:t>Blaney-Criddle</a:t>
            </a:r>
            <a:r>
              <a:rPr lang="en-US" sz="3200" b="1" dirty="0" smtClean="0"/>
              <a:t> ET Example</a:t>
            </a:r>
            <a:endParaRPr lang="en-US" sz="3200" b="1" dirty="0"/>
          </a:p>
        </p:txBody>
      </p:sp>
    </p:spTree>
    <p:extLst>
      <p:ext uri="{BB962C8B-B14F-4D97-AF65-F5344CB8AC3E}">
        <p14:creationId xmlns:p14="http://schemas.microsoft.com/office/powerpoint/2010/main" val="2368543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457200" y="1219201"/>
            <a:ext cx="3657600" cy="3962400"/>
            <a:chOff x="457200" y="1219200"/>
            <a:chExt cx="5715000" cy="5487835"/>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19200"/>
              <a:ext cx="5715000" cy="5487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Connector 2"/>
            <p:cNvCxnSpPr/>
            <p:nvPr/>
          </p:nvCxnSpPr>
          <p:spPr>
            <a:xfrm flipH="1">
              <a:off x="2514600" y="4953000"/>
              <a:ext cx="1524000" cy="76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flipV="1">
              <a:off x="2514600" y="4191000"/>
              <a:ext cx="76200" cy="83820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90800" y="4191000"/>
              <a:ext cx="1524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3200400" y="304801"/>
            <a:ext cx="3740639" cy="707886"/>
          </a:xfrm>
          <a:prstGeom prst="rect">
            <a:avLst/>
          </a:prstGeom>
          <a:noFill/>
        </p:spPr>
        <p:txBody>
          <a:bodyPr wrap="none" rtlCol="0">
            <a:spAutoFit/>
          </a:bodyPr>
          <a:lstStyle/>
          <a:p>
            <a:r>
              <a:rPr lang="en-US" sz="4000" b="1" dirty="0" smtClean="0"/>
              <a:t>Digital Soil Maps</a:t>
            </a:r>
            <a:endParaRPr lang="en-US" sz="4000" b="1" dirty="0"/>
          </a:p>
        </p:txBody>
      </p:sp>
      <p:sp>
        <p:nvSpPr>
          <p:cNvPr id="4" name="TextBox 3"/>
          <p:cNvSpPr txBox="1"/>
          <p:nvPr/>
        </p:nvSpPr>
        <p:spPr>
          <a:xfrm>
            <a:off x="4495800" y="1524000"/>
            <a:ext cx="4454809" cy="1200329"/>
          </a:xfrm>
          <a:prstGeom prst="rect">
            <a:avLst/>
          </a:prstGeom>
          <a:noFill/>
        </p:spPr>
        <p:txBody>
          <a:bodyPr wrap="none" rtlCol="0">
            <a:spAutoFit/>
          </a:bodyPr>
          <a:lstStyle/>
          <a:p>
            <a:pPr marL="285750" indent="-285750">
              <a:buFont typeface="Arial" panose="020B0604020202020204" pitchFamily="34" charset="0"/>
              <a:buChar char="•"/>
            </a:pPr>
            <a:r>
              <a:rPr lang="en-US" dirty="0" smtClean="0"/>
              <a:t>Widely available on internet</a:t>
            </a:r>
          </a:p>
          <a:p>
            <a:pPr marL="285750" indent="-285750">
              <a:buFont typeface="Arial" panose="020B0604020202020204" pitchFamily="34" charset="0"/>
              <a:buChar char="•"/>
            </a:pPr>
            <a:r>
              <a:rPr lang="en-US" dirty="0" smtClean="0"/>
              <a:t>FAO Digital World Soil Database</a:t>
            </a:r>
          </a:p>
          <a:p>
            <a:pPr marL="285750" indent="-285750">
              <a:buFont typeface="Arial" panose="020B0604020202020204" pitchFamily="34" charset="0"/>
              <a:buChar char="•"/>
            </a:pPr>
            <a:r>
              <a:rPr lang="en-US" dirty="0" smtClean="0"/>
              <a:t>Course survey maps</a:t>
            </a:r>
          </a:p>
          <a:p>
            <a:pPr marL="285750" indent="-285750">
              <a:buFont typeface="Arial" panose="020B0604020202020204" pitchFamily="34" charset="0"/>
              <a:buChar char="•"/>
            </a:pPr>
            <a:r>
              <a:rPr lang="en-US" dirty="0" smtClean="0"/>
              <a:t>Often digital version of hand drawn survey</a:t>
            </a:r>
            <a:endParaRPr lang="en-US" dirty="0"/>
          </a:p>
        </p:txBody>
      </p:sp>
    </p:spTree>
    <p:extLst>
      <p:ext uri="{BB962C8B-B14F-4D97-AF65-F5344CB8AC3E}">
        <p14:creationId xmlns:p14="http://schemas.microsoft.com/office/powerpoint/2010/main" val="312975918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050"/>
          <p:cNvSpPr>
            <a:spLocks noChangeArrowheads="1"/>
          </p:cNvSpPr>
          <p:nvPr/>
        </p:nvSpPr>
        <p:spPr bwMode="auto">
          <a:xfrm>
            <a:off x="990600" y="1524000"/>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1" name="Rectangle 2051"/>
          <p:cNvSpPr>
            <a:spLocks noChangeArrowheads="1"/>
          </p:cNvSpPr>
          <p:nvPr/>
        </p:nvSpPr>
        <p:spPr bwMode="auto">
          <a:xfrm>
            <a:off x="990600" y="2133600"/>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Rectangle 2052"/>
          <p:cNvSpPr>
            <a:spLocks noChangeArrowheads="1"/>
          </p:cNvSpPr>
          <p:nvPr/>
        </p:nvSpPr>
        <p:spPr bwMode="auto">
          <a:xfrm>
            <a:off x="990600" y="2743200"/>
            <a:ext cx="2379663" cy="609600"/>
          </a:xfrm>
          <a:prstGeom prst="rect">
            <a:avLst/>
          </a:prstGeom>
          <a:noFill/>
          <a:ln w="9525">
            <a:solidFill>
              <a:schemeClr val="tx1"/>
            </a:solidFill>
            <a:miter lim="800000"/>
            <a:headEnd/>
            <a:tailEnd/>
          </a:ln>
          <a:effectLst/>
          <a:extLst/>
        </p:spPr>
        <p:txBody>
          <a:bodyPr wrap="none" anchor="ctr"/>
          <a:lstStyle/>
          <a:p>
            <a:endParaRPr lang="en-US"/>
          </a:p>
        </p:txBody>
      </p:sp>
      <p:sp>
        <p:nvSpPr>
          <p:cNvPr id="12293" name="Rectangle 2053"/>
          <p:cNvSpPr>
            <a:spLocks noChangeArrowheads="1"/>
          </p:cNvSpPr>
          <p:nvPr/>
        </p:nvSpPr>
        <p:spPr bwMode="auto">
          <a:xfrm>
            <a:off x="990600" y="3352800"/>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Rectangle 2054"/>
          <p:cNvSpPr>
            <a:spLocks noChangeArrowheads="1"/>
          </p:cNvSpPr>
          <p:nvPr/>
        </p:nvSpPr>
        <p:spPr bwMode="auto">
          <a:xfrm>
            <a:off x="990600" y="3962400"/>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5" name="Rectangle 2055"/>
          <p:cNvSpPr>
            <a:spLocks noChangeArrowheads="1"/>
          </p:cNvSpPr>
          <p:nvPr/>
        </p:nvSpPr>
        <p:spPr bwMode="auto">
          <a:xfrm>
            <a:off x="990600" y="4572000"/>
            <a:ext cx="2379663"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6" name="Freeform 2056"/>
          <p:cNvSpPr>
            <a:spLocks/>
          </p:cNvSpPr>
          <p:nvPr/>
        </p:nvSpPr>
        <p:spPr bwMode="auto">
          <a:xfrm>
            <a:off x="1285875" y="1665288"/>
            <a:ext cx="685800" cy="336550"/>
          </a:xfrm>
          <a:custGeom>
            <a:avLst/>
            <a:gdLst>
              <a:gd name="T0" fmla="*/ 456 w 456"/>
              <a:gd name="T1" fmla="*/ 0 h 212"/>
              <a:gd name="T2" fmla="*/ 445 w 456"/>
              <a:gd name="T3" fmla="*/ 44 h 212"/>
              <a:gd name="T4" fmla="*/ 333 w 456"/>
              <a:gd name="T5" fmla="*/ 100 h 212"/>
              <a:gd name="T6" fmla="*/ 233 w 456"/>
              <a:gd name="T7" fmla="*/ 144 h 212"/>
              <a:gd name="T8" fmla="*/ 45 w 456"/>
              <a:gd name="T9" fmla="*/ 200 h 212"/>
              <a:gd name="T10" fmla="*/ 0 w 456"/>
              <a:gd name="T11" fmla="*/ 211 h 212"/>
            </a:gdLst>
            <a:ahLst/>
            <a:cxnLst>
              <a:cxn ang="0">
                <a:pos x="T0" y="T1"/>
              </a:cxn>
              <a:cxn ang="0">
                <a:pos x="T2" y="T3"/>
              </a:cxn>
              <a:cxn ang="0">
                <a:pos x="T4" y="T5"/>
              </a:cxn>
              <a:cxn ang="0">
                <a:pos x="T6" y="T7"/>
              </a:cxn>
              <a:cxn ang="0">
                <a:pos x="T8" y="T9"/>
              </a:cxn>
              <a:cxn ang="0">
                <a:pos x="T10" y="T11"/>
              </a:cxn>
            </a:cxnLst>
            <a:rect l="0" t="0" r="r" b="b"/>
            <a:pathLst>
              <a:path w="456" h="212">
                <a:moveTo>
                  <a:pt x="456" y="0"/>
                </a:moveTo>
                <a:cubicBezTo>
                  <a:pt x="452" y="15"/>
                  <a:pt x="453" y="31"/>
                  <a:pt x="445" y="44"/>
                </a:cubicBezTo>
                <a:cubicBezTo>
                  <a:pt x="409" y="101"/>
                  <a:pt x="394" y="90"/>
                  <a:pt x="333" y="100"/>
                </a:cubicBezTo>
                <a:cubicBezTo>
                  <a:pt x="297" y="112"/>
                  <a:pt x="269" y="132"/>
                  <a:pt x="233" y="144"/>
                </a:cubicBezTo>
                <a:cubicBezTo>
                  <a:pt x="163" y="191"/>
                  <a:pt x="139" y="191"/>
                  <a:pt x="45" y="200"/>
                </a:cubicBezTo>
                <a:cubicBezTo>
                  <a:pt x="8" y="212"/>
                  <a:pt x="23" y="211"/>
                  <a:pt x="0" y="21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7" name="Freeform 2057"/>
          <p:cNvSpPr>
            <a:spLocks/>
          </p:cNvSpPr>
          <p:nvPr/>
        </p:nvSpPr>
        <p:spPr bwMode="auto">
          <a:xfrm>
            <a:off x="2057400" y="1676400"/>
            <a:ext cx="914400" cy="365125"/>
          </a:xfrm>
          <a:custGeom>
            <a:avLst/>
            <a:gdLst>
              <a:gd name="T0" fmla="*/ 0 w 600"/>
              <a:gd name="T1" fmla="*/ 0 h 237"/>
              <a:gd name="T2" fmla="*/ 100 w 600"/>
              <a:gd name="T3" fmla="*/ 78 h 237"/>
              <a:gd name="T4" fmla="*/ 178 w 600"/>
              <a:gd name="T5" fmla="*/ 100 h 237"/>
              <a:gd name="T6" fmla="*/ 512 w 600"/>
              <a:gd name="T7" fmla="*/ 200 h 237"/>
              <a:gd name="T8" fmla="*/ 600 w 600"/>
              <a:gd name="T9" fmla="*/ 211 h 237"/>
            </a:gdLst>
            <a:ahLst/>
            <a:cxnLst>
              <a:cxn ang="0">
                <a:pos x="T0" y="T1"/>
              </a:cxn>
              <a:cxn ang="0">
                <a:pos x="T2" y="T3"/>
              </a:cxn>
              <a:cxn ang="0">
                <a:pos x="T4" y="T5"/>
              </a:cxn>
              <a:cxn ang="0">
                <a:pos x="T6" y="T7"/>
              </a:cxn>
              <a:cxn ang="0">
                <a:pos x="T8" y="T9"/>
              </a:cxn>
            </a:cxnLst>
            <a:rect l="0" t="0" r="r" b="b"/>
            <a:pathLst>
              <a:path w="600" h="237">
                <a:moveTo>
                  <a:pt x="0" y="0"/>
                </a:moveTo>
                <a:cubicBezTo>
                  <a:pt x="35" y="23"/>
                  <a:pt x="62" y="61"/>
                  <a:pt x="100" y="78"/>
                </a:cubicBezTo>
                <a:cubicBezTo>
                  <a:pt x="125" y="89"/>
                  <a:pt x="152" y="91"/>
                  <a:pt x="178" y="100"/>
                </a:cubicBezTo>
                <a:cubicBezTo>
                  <a:pt x="267" y="186"/>
                  <a:pt x="395" y="184"/>
                  <a:pt x="512" y="200"/>
                </a:cubicBezTo>
                <a:cubicBezTo>
                  <a:pt x="568" y="237"/>
                  <a:pt x="535" y="211"/>
                  <a:pt x="600" y="21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8" name="Freeform 2058"/>
          <p:cNvSpPr>
            <a:spLocks/>
          </p:cNvSpPr>
          <p:nvPr/>
        </p:nvSpPr>
        <p:spPr bwMode="auto">
          <a:xfrm>
            <a:off x="2362200" y="1789113"/>
            <a:ext cx="360363" cy="74612"/>
          </a:xfrm>
          <a:custGeom>
            <a:avLst/>
            <a:gdLst>
              <a:gd name="T0" fmla="*/ 0 w 211"/>
              <a:gd name="T1" fmla="*/ 22 h 22"/>
              <a:gd name="T2" fmla="*/ 211 w 211"/>
              <a:gd name="T3" fmla="*/ 0 h 22"/>
            </a:gdLst>
            <a:ahLst/>
            <a:cxnLst>
              <a:cxn ang="0">
                <a:pos x="T0" y="T1"/>
              </a:cxn>
              <a:cxn ang="0">
                <a:pos x="T2" y="T3"/>
              </a:cxn>
            </a:cxnLst>
            <a:rect l="0" t="0" r="r" b="b"/>
            <a:pathLst>
              <a:path w="211" h="22">
                <a:moveTo>
                  <a:pt x="0" y="22"/>
                </a:moveTo>
                <a:cubicBezTo>
                  <a:pt x="78" y="13"/>
                  <a:pt x="134" y="0"/>
                  <a:pt x="211"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9" name="Freeform 2059"/>
          <p:cNvSpPr>
            <a:spLocks/>
          </p:cNvSpPr>
          <p:nvPr/>
        </p:nvSpPr>
        <p:spPr bwMode="auto">
          <a:xfrm>
            <a:off x="2722563" y="1824038"/>
            <a:ext cx="317500" cy="141287"/>
          </a:xfrm>
          <a:custGeom>
            <a:avLst/>
            <a:gdLst>
              <a:gd name="T0" fmla="*/ 0 w 211"/>
              <a:gd name="T1" fmla="*/ 89 h 89"/>
              <a:gd name="T2" fmla="*/ 44 w 211"/>
              <a:gd name="T3" fmla="*/ 78 h 89"/>
              <a:gd name="T4" fmla="*/ 66 w 211"/>
              <a:gd name="T5" fmla="*/ 55 h 89"/>
              <a:gd name="T6" fmla="*/ 211 w 211"/>
              <a:gd name="T7" fmla="*/ 0 h 89"/>
            </a:gdLst>
            <a:ahLst/>
            <a:cxnLst>
              <a:cxn ang="0">
                <a:pos x="T0" y="T1"/>
              </a:cxn>
              <a:cxn ang="0">
                <a:pos x="T2" y="T3"/>
              </a:cxn>
              <a:cxn ang="0">
                <a:pos x="T4" y="T5"/>
              </a:cxn>
              <a:cxn ang="0">
                <a:pos x="T6" y="T7"/>
              </a:cxn>
            </a:cxnLst>
            <a:rect l="0" t="0" r="r" b="b"/>
            <a:pathLst>
              <a:path w="211" h="89">
                <a:moveTo>
                  <a:pt x="0" y="89"/>
                </a:moveTo>
                <a:cubicBezTo>
                  <a:pt x="15" y="85"/>
                  <a:pt x="31" y="85"/>
                  <a:pt x="44" y="78"/>
                </a:cubicBezTo>
                <a:cubicBezTo>
                  <a:pt x="53" y="73"/>
                  <a:pt x="58" y="62"/>
                  <a:pt x="66" y="55"/>
                </a:cubicBezTo>
                <a:cubicBezTo>
                  <a:pt x="103" y="25"/>
                  <a:pt x="163" y="0"/>
                  <a:pt x="211"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0" name="Freeform 2060"/>
          <p:cNvSpPr>
            <a:spLocks/>
          </p:cNvSpPr>
          <p:nvPr/>
        </p:nvSpPr>
        <p:spPr bwMode="auto">
          <a:xfrm>
            <a:off x="2732088" y="2017713"/>
            <a:ext cx="90487" cy="352425"/>
          </a:xfrm>
          <a:custGeom>
            <a:avLst/>
            <a:gdLst>
              <a:gd name="T0" fmla="*/ 5 w 60"/>
              <a:gd name="T1" fmla="*/ 0 h 222"/>
              <a:gd name="T2" fmla="*/ 60 w 60"/>
              <a:gd name="T3" fmla="*/ 222 h 222"/>
            </a:gdLst>
            <a:ahLst/>
            <a:cxnLst>
              <a:cxn ang="0">
                <a:pos x="T0" y="T1"/>
              </a:cxn>
              <a:cxn ang="0">
                <a:pos x="T2" y="T3"/>
              </a:cxn>
            </a:cxnLst>
            <a:rect l="0" t="0" r="r" b="b"/>
            <a:pathLst>
              <a:path w="60" h="222">
                <a:moveTo>
                  <a:pt x="5" y="0"/>
                </a:moveTo>
                <a:cubicBezTo>
                  <a:pt x="9" y="48"/>
                  <a:pt x="0" y="192"/>
                  <a:pt x="60" y="22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1" name="Freeform 2061"/>
          <p:cNvSpPr>
            <a:spLocks/>
          </p:cNvSpPr>
          <p:nvPr/>
        </p:nvSpPr>
        <p:spPr bwMode="auto">
          <a:xfrm>
            <a:off x="2481263" y="1981200"/>
            <a:ext cx="109537" cy="619125"/>
          </a:xfrm>
          <a:custGeom>
            <a:avLst/>
            <a:gdLst>
              <a:gd name="T0" fmla="*/ 39 w 50"/>
              <a:gd name="T1" fmla="*/ 0 h 400"/>
              <a:gd name="T2" fmla="*/ 39 w 50"/>
              <a:gd name="T3" fmla="*/ 366 h 400"/>
              <a:gd name="T4" fmla="*/ 50 w 50"/>
              <a:gd name="T5" fmla="*/ 400 h 400"/>
            </a:gdLst>
            <a:ahLst/>
            <a:cxnLst>
              <a:cxn ang="0">
                <a:pos x="T0" y="T1"/>
              </a:cxn>
              <a:cxn ang="0">
                <a:pos x="T2" y="T3"/>
              </a:cxn>
              <a:cxn ang="0">
                <a:pos x="T4" y="T5"/>
              </a:cxn>
            </a:cxnLst>
            <a:rect l="0" t="0" r="r" b="b"/>
            <a:pathLst>
              <a:path w="50" h="400">
                <a:moveTo>
                  <a:pt x="39" y="0"/>
                </a:moveTo>
                <a:cubicBezTo>
                  <a:pt x="0" y="144"/>
                  <a:pt x="19" y="56"/>
                  <a:pt x="39" y="366"/>
                </a:cubicBezTo>
                <a:cubicBezTo>
                  <a:pt x="40" y="378"/>
                  <a:pt x="50" y="400"/>
                  <a:pt x="50" y="40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2" name="Freeform 2062"/>
          <p:cNvSpPr>
            <a:spLocks/>
          </p:cNvSpPr>
          <p:nvPr/>
        </p:nvSpPr>
        <p:spPr bwMode="auto">
          <a:xfrm>
            <a:off x="1636713" y="1828800"/>
            <a:ext cx="115887" cy="417513"/>
          </a:xfrm>
          <a:custGeom>
            <a:avLst/>
            <a:gdLst>
              <a:gd name="T0" fmla="*/ 112 w 112"/>
              <a:gd name="T1" fmla="*/ 0 h 233"/>
              <a:gd name="T2" fmla="*/ 89 w 112"/>
              <a:gd name="T3" fmla="*/ 33 h 233"/>
              <a:gd name="T4" fmla="*/ 78 w 112"/>
              <a:gd name="T5" fmla="*/ 67 h 233"/>
              <a:gd name="T6" fmla="*/ 23 w 112"/>
              <a:gd name="T7" fmla="*/ 145 h 233"/>
              <a:gd name="T8" fmla="*/ 0 w 112"/>
              <a:gd name="T9" fmla="*/ 233 h 233"/>
            </a:gdLst>
            <a:ahLst/>
            <a:cxnLst>
              <a:cxn ang="0">
                <a:pos x="T0" y="T1"/>
              </a:cxn>
              <a:cxn ang="0">
                <a:pos x="T2" y="T3"/>
              </a:cxn>
              <a:cxn ang="0">
                <a:pos x="T4" y="T5"/>
              </a:cxn>
              <a:cxn ang="0">
                <a:pos x="T6" y="T7"/>
              </a:cxn>
              <a:cxn ang="0">
                <a:pos x="T8" y="T9"/>
              </a:cxn>
            </a:cxnLst>
            <a:rect l="0" t="0" r="r" b="b"/>
            <a:pathLst>
              <a:path w="112" h="233">
                <a:moveTo>
                  <a:pt x="112" y="0"/>
                </a:moveTo>
                <a:cubicBezTo>
                  <a:pt x="104" y="11"/>
                  <a:pt x="95" y="21"/>
                  <a:pt x="89" y="33"/>
                </a:cubicBezTo>
                <a:cubicBezTo>
                  <a:pt x="84" y="44"/>
                  <a:pt x="84" y="57"/>
                  <a:pt x="78" y="67"/>
                </a:cubicBezTo>
                <a:cubicBezTo>
                  <a:pt x="62" y="94"/>
                  <a:pt x="23" y="145"/>
                  <a:pt x="23" y="145"/>
                </a:cubicBezTo>
                <a:cubicBezTo>
                  <a:pt x="11" y="219"/>
                  <a:pt x="23" y="191"/>
                  <a:pt x="0" y="23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3" name="Freeform 2063"/>
          <p:cNvSpPr>
            <a:spLocks/>
          </p:cNvSpPr>
          <p:nvPr/>
        </p:nvSpPr>
        <p:spPr bwMode="auto">
          <a:xfrm>
            <a:off x="1185863" y="1676400"/>
            <a:ext cx="871537" cy="165100"/>
          </a:xfrm>
          <a:custGeom>
            <a:avLst/>
            <a:gdLst>
              <a:gd name="T0" fmla="*/ 478 w 478"/>
              <a:gd name="T1" fmla="*/ 0 h 89"/>
              <a:gd name="T2" fmla="*/ 156 w 478"/>
              <a:gd name="T3" fmla="*/ 44 h 89"/>
              <a:gd name="T4" fmla="*/ 0 w 478"/>
              <a:gd name="T5" fmla="*/ 89 h 89"/>
            </a:gdLst>
            <a:ahLst/>
            <a:cxnLst>
              <a:cxn ang="0">
                <a:pos x="T0" y="T1"/>
              </a:cxn>
              <a:cxn ang="0">
                <a:pos x="T2" y="T3"/>
              </a:cxn>
              <a:cxn ang="0">
                <a:pos x="T4" y="T5"/>
              </a:cxn>
            </a:cxnLst>
            <a:rect l="0" t="0" r="r" b="b"/>
            <a:pathLst>
              <a:path w="478" h="89">
                <a:moveTo>
                  <a:pt x="478" y="0"/>
                </a:moveTo>
                <a:cubicBezTo>
                  <a:pt x="353" y="14"/>
                  <a:pt x="288" y="35"/>
                  <a:pt x="156" y="44"/>
                </a:cubicBezTo>
                <a:cubicBezTo>
                  <a:pt x="106" y="62"/>
                  <a:pt x="54" y="89"/>
                  <a:pt x="0" y="8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4" name="Freeform 2064"/>
          <p:cNvSpPr>
            <a:spLocks/>
          </p:cNvSpPr>
          <p:nvPr/>
        </p:nvSpPr>
        <p:spPr bwMode="auto">
          <a:xfrm>
            <a:off x="2133600" y="1593850"/>
            <a:ext cx="504825" cy="158750"/>
          </a:xfrm>
          <a:custGeom>
            <a:avLst/>
            <a:gdLst>
              <a:gd name="T0" fmla="*/ 0 w 233"/>
              <a:gd name="T1" fmla="*/ 56 h 66"/>
              <a:gd name="T2" fmla="*/ 233 w 233"/>
              <a:gd name="T3" fmla="*/ 0 h 66"/>
            </a:gdLst>
            <a:ahLst/>
            <a:cxnLst>
              <a:cxn ang="0">
                <a:pos x="T0" y="T1"/>
              </a:cxn>
              <a:cxn ang="0">
                <a:pos x="T2" y="T3"/>
              </a:cxn>
            </a:cxnLst>
            <a:rect l="0" t="0" r="r" b="b"/>
            <a:pathLst>
              <a:path w="233" h="66">
                <a:moveTo>
                  <a:pt x="0" y="56"/>
                </a:moveTo>
                <a:cubicBezTo>
                  <a:pt x="63" y="46"/>
                  <a:pt x="233" y="66"/>
                  <a:pt x="233"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5" name="Freeform 2065"/>
          <p:cNvSpPr>
            <a:spLocks/>
          </p:cNvSpPr>
          <p:nvPr/>
        </p:nvSpPr>
        <p:spPr bwMode="auto">
          <a:xfrm>
            <a:off x="1387475" y="1905000"/>
            <a:ext cx="288925" cy="519113"/>
          </a:xfrm>
          <a:custGeom>
            <a:avLst/>
            <a:gdLst>
              <a:gd name="T0" fmla="*/ 200 w 200"/>
              <a:gd name="T1" fmla="*/ 0 h 278"/>
              <a:gd name="T2" fmla="*/ 111 w 200"/>
              <a:gd name="T3" fmla="*/ 133 h 278"/>
              <a:gd name="T4" fmla="*/ 44 w 200"/>
              <a:gd name="T5" fmla="*/ 189 h 278"/>
              <a:gd name="T6" fmla="*/ 22 w 200"/>
              <a:gd name="T7" fmla="*/ 255 h 278"/>
              <a:gd name="T8" fmla="*/ 0 w 200"/>
              <a:gd name="T9" fmla="*/ 278 h 278"/>
            </a:gdLst>
            <a:ahLst/>
            <a:cxnLst>
              <a:cxn ang="0">
                <a:pos x="T0" y="T1"/>
              </a:cxn>
              <a:cxn ang="0">
                <a:pos x="T2" y="T3"/>
              </a:cxn>
              <a:cxn ang="0">
                <a:pos x="T4" y="T5"/>
              </a:cxn>
              <a:cxn ang="0">
                <a:pos x="T6" y="T7"/>
              </a:cxn>
              <a:cxn ang="0">
                <a:pos x="T8" y="T9"/>
              </a:cxn>
            </a:cxnLst>
            <a:rect l="0" t="0" r="r" b="b"/>
            <a:pathLst>
              <a:path w="200" h="278">
                <a:moveTo>
                  <a:pt x="200" y="0"/>
                </a:moveTo>
                <a:cubicBezTo>
                  <a:pt x="171" y="58"/>
                  <a:pt x="178" y="111"/>
                  <a:pt x="111" y="133"/>
                </a:cubicBezTo>
                <a:cubicBezTo>
                  <a:pt x="104" y="138"/>
                  <a:pt x="52" y="172"/>
                  <a:pt x="44" y="189"/>
                </a:cubicBezTo>
                <a:cubicBezTo>
                  <a:pt x="34" y="210"/>
                  <a:pt x="38" y="238"/>
                  <a:pt x="22" y="255"/>
                </a:cubicBezTo>
                <a:cubicBezTo>
                  <a:pt x="15" y="263"/>
                  <a:pt x="0" y="278"/>
                  <a:pt x="0" y="27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6" name="Freeform 2066"/>
          <p:cNvSpPr>
            <a:spLocks/>
          </p:cNvSpPr>
          <p:nvPr/>
        </p:nvSpPr>
        <p:spPr bwMode="auto">
          <a:xfrm>
            <a:off x="1981200" y="1524000"/>
            <a:ext cx="144463" cy="2751138"/>
          </a:xfrm>
          <a:custGeom>
            <a:avLst/>
            <a:gdLst>
              <a:gd name="T0" fmla="*/ 30 w 100"/>
              <a:gd name="T1" fmla="*/ 0 h 1589"/>
              <a:gd name="T2" fmla="*/ 86 w 100"/>
              <a:gd name="T3" fmla="*/ 1211 h 1589"/>
              <a:gd name="T4" fmla="*/ 97 w 100"/>
              <a:gd name="T5" fmla="*/ 1589 h 1589"/>
            </a:gdLst>
            <a:ahLst/>
            <a:cxnLst>
              <a:cxn ang="0">
                <a:pos x="T0" y="T1"/>
              </a:cxn>
              <a:cxn ang="0">
                <a:pos x="T2" y="T3"/>
              </a:cxn>
              <a:cxn ang="0">
                <a:pos x="T4" y="T5"/>
              </a:cxn>
            </a:cxnLst>
            <a:rect l="0" t="0" r="r" b="b"/>
            <a:pathLst>
              <a:path w="100" h="1589">
                <a:moveTo>
                  <a:pt x="30" y="0"/>
                </a:moveTo>
                <a:cubicBezTo>
                  <a:pt x="57" y="402"/>
                  <a:pt x="0" y="818"/>
                  <a:pt x="86" y="1211"/>
                </a:cubicBezTo>
                <a:cubicBezTo>
                  <a:pt x="100" y="1478"/>
                  <a:pt x="97" y="1352"/>
                  <a:pt x="97" y="1589"/>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7" name="Freeform 2067"/>
          <p:cNvSpPr>
            <a:spLocks/>
          </p:cNvSpPr>
          <p:nvPr/>
        </p:nvSpPr>
        <p:spPr bwMode="auto">
          <a:xfrm>
            <a:off x="1485900" y="2087563"/>
            <a:ext cx="534988" cy="500062"/>
          </a:xfrm>
          <a:custGeom>
            <a:avLst/>
            <a:gdLst>
              <a:gd name="T0" fmla="*/ 356 w 356"/>
              <a:gd name="T1" fmla="*/ 0 h 315"/>
              <a:gd name="T2" fmla="*/ 334 w 356"/>
              <a:gd name="T3" fmla="*/ 23 h 315"/>
              <a:gd name="T4" fmla="*/ 300 w 356"/>
              <a:gd name="T5" fmla="*/ 45 h 315"/>
              <a:gd name="T6" fmla="*/ 200 w 356"/>
              <a:gd name="T7" fmla="*/ 167 h 315"/>
              <a:gd name="T8" fmla="*/ 189 w 356"/>
              <a:gd name="T9" fmla="*/ 200 h 315"/>
              <a:gd name="T10" fmla="*/ 145 w 356"/>
              <a:gd name="T11" fmla="*/ 212 h 315"/>
              <a:gd name="T12" fmla="*/ 45 w 356"/>
              <a:gd name="T13" fmla="*/ 245 h 315"/>
              <a:gd name="T14" fmla="*/ 23 w 356"/>
              <a:gd name="T15" fmla="*/ 278 h 315"/>
              <a:gd name="T16" fmla="*/ 12 w 356"/>
              <a:gd name="T17" fmla="*/ 312 h 315"/>
              <a:gd name="T18" fmla="*/ 0 w 356"/>
              <a:gd name="T19" fmla="*/ 3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315">
                <a:moveTo>
                  <a:pt x="356" y="0"/>
                </a:moveTo>
                <a:cubicBezTo>
                  <a:pt x="349" y="8"/>
                  <a:pt x="342" y="16"/>
                  <a:pt x="334" y="23"/>
                </a:cubicBezTo>
                <a:cubicBezTo>
                  <a:pt x="323" y="31"/>
                  <a:pt x="310" y="36"/>
                  <a:pt x="300" y="45"/>
                </a:cubicBezTo>
                <a:cubicBezTo>
                  <a:pt x="262" y="82"/>
                  <a:pt x="238" y="130"/>
                  <a:pt x="200" y="167"/>
                </a:cubicBezTo>
                <a:cubicBezTo>
                  <a:pt x="196" y="178"/>
                  <a:pt x="198" y="193"/>
                  <a:pt x="189" y="200"/>
                </a:cubicBezTo>
                <a:cubicBezTo>
                  <a:pt x="177" y="210"/>
                  <a:pt x="159" y="206"/>
                  <a:pt x="145" y="212"/>
                </a:cubicBezTo>
                <a:cubicBezTo>
                  <a:pt x="51" y="253"/>
                  <a:pt x="197" y="220"/>
                  <a:pt x="45" y="245"/>
                </a:cubicBezTo>
                <a:cubicBezTo>
                  <a:pt x="38" y="256"/>
                  <a:pt x="29" y="266"/>
                  <a:pt x="23" y="278"/>
                </a:cubicBezTo>
                <a:cubicBezTo>
                  <a:pt x="18" y="289"/>
                  <a:pt x="19" y="302"/>
                  <a:pt x="12" y="312"/>
                </a:cubicBezTo>
                <a:cubicBezTo>
                  <a:pt x="10" y="315"/>
                  <a:pt x="4" y="312"/>
                  <a:pt x="0" y="31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8" name="Freeform 2068"/>
          <p:cNvSpPr>
            <a:spLocks/>
          </p:cNvSpPr>
          <p:nvPr/>
        </p:nvSpPr>
        <p:spPr bwMode="auto">
          <a:xfrm>
            <a:off x="2087563" y="2124075"/>
            <a:ext cx="568325" cy="704850"/>
          </a:xfrm>
          <a:custGeom>
            <a:avLst/>
            <a:gdLst>
              <a:gd name="T0" fmla="*/ 0 w 378"/>
              <a:gd name="T1" fmla="*/ 0 h 444"/>
              <a:gd name="T2" fmla="*/ 45 w 378"/>
              <a:gd name="T3" fmla="*/ 77 h 444"/>
              <a:gd name="T4" fmla="*/ 123 w 378"/>
              <a:gd name="T5" fmla="*/ 233 h 444"/>
              <a:gd name="T6" fmla="*/ 223 w 378"/>
              <a:gd name="T7" fmla="*/ 289 h 444"/>
              <a:gd name="T8" fmla="*/ 234 w 378"/>
              <a:gd name="T9" fmla="*/ 333 h 444"/>
              <a:gd name="T10" fmla="*/ 301 w 378"/>
              <a:gd name="T11" fmla="*/ 355 h 444"/>
              <a:gd name="T12" fmla="*/ 378 w 378"/>
              <a:gd name="T13" fmla="*/ 444 h 444"/>
            </a:gdLst>
            <a:ahLst/>
            <a:cxnLst>
              <a:cxn ang="0">
                <a:pos x="T0" y="T1"/>
              </a:cxn>
              <a:cxn ang="0">
                <a:pos x="T2" y="T3"/>
              </a:cxn>
              <a:cxn ang="0">
                <a:pos x="T4" y="T5"/>
              </a:cxn>
              <a:cxn ang="0">
                <a:pos x="T6" y="T7"/>
              </a:cxn>
              <a:cxn ang="0">
                <a:pos x="T8" y="T9"/>
              </a:cxn>
              <a:cxn ang="0">
                <a:pos x="T10" y="T11"/>
              </a:cxn>
              <a:cxn ang="0">
                <a:pos x="T12" y="T13"/>
              </a:cxn>
            </a:cxnLst>
            <a:rect l="0" t="0" r="r" b="b"/>
            <a:pathLst>
              <a:path w="378" h="444">
                <a:moveTo>
                  <a:pt x="0" y="0"/>
                </a:moveTo>
                <a:cubicBezTo>
                  <a:pt x="14" y="26"/>
                  <a:pt x="38" y="48"/>
                  <a:pt x="45" y="77"/>
                </a:cubicBezTo>
                <a:cubicBezTo>
                  <a:pt x="69" y="180"/>
                  <a:pt x="23" y="201"/>
                  <a:pt x="123" y="233"/>
                </a:cubicBezTo>
                <a:cubicBezTo>
                  <a:pt x="159" y="257"/>
                  <a:pt x="193" y="258"/>
                  <a:pt x="223" y="289"/>
                </a:cubicBezTo>
                <a:cubicBezTo>
                  <a:pt x="227" y="304"/>
                  <a:pt x="222" y="323"/>
                  <a:pt x="234" y="333"/>
                </a:cubicBezTo>
                <a:cubicBezTo>
                  <a:pt x="252" y="348"/>
                  <a:pt x="301" y="355"/>
                  <a:pt x="301" y="355"/>
                </a:cubicBezTo>
                <a:cubicBezTo>
                  <a:pt x="313" y="373"/>
                  <a:pt x="360" y="444"/>
                  <a:pt x="378" y="4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9" name="Freeform 2069"/>
          <p:cNvSpPr>
            <a:spLocks/>
          </p:cNvSpPr>
          <p:nvPr/>
        </p:nvSpPr>
        <p:spPr bwMode="auto">
          <a:xfrm>
            <a:off x="1587500" y="2459038"/>
            <a:ext cx="466725" cy="515937"/>
          </a:xfrm>
          <a:custGeom>
            <a:avLst/>
            <a:gdLst>
              <a:gd name="T0" fmla="*/ 311 w 311"/>
              <a:gd name="T1" fmla="*/ 0 h 325"/>
              <a:gd name="T2" fmla="*/ 278 w 311"/>
              <a:gd name="T3" fmla="*/ 78 h 325"/>
              <a:gd name="T4" fmla="*/ 233 w 311"/>
              <a:gd name="T5" fmla="*/ 100 h 325"/>
              <a:gd name="T6" fmla="*/ 200 w 311"/>
              <a:gd name="T7" fmla="*/ 133 h 325"/>
              <a:gd name="T8" fmla="*/ 111 w 311"/>
              <a:gd name="T9" fmla="*/ 322 h 325"/>
              <a:gd name="T10" fmla="*/ 0 w 311"/>
              <a:gd name="T11" fmla="*/ 322 h 325"/>
            </a:gdLst>
            <a:ahLst/>
            <a:cxnLst>
              <a:cxn ang="0">
                <a:pos x="T0" y="T1"/>
              </a:cxn>
              <a:cxn ang="0">
                <a:pos x="T2" y="T3"/>
              </a:cxn>
              <a:cxn ang="0">
                <a:pos x="T4" y="T5"/>
              </a:cxn>
              <a:cxn ang="0">
                <a:pos x="T6" y="T7"/>
              </a:cxn>
              <a:cxn ang="0">
                <a:pos x="T8" y="T9"/>
              </a:cxn>
              <a:cxn ang="0">
                <a:pos x="T10" y="T11"/>
              </a:cxn>
            </a:cxnLst>
            <a:rect l="0" t="0" r="r" b="b"/>
            <a:pathLst>
              <a:path w="311" h="325">
                <a:moveTo>
                  <a:pt x="311" y="0"/>
                </a:moveTo>
                <a:cubicBezTo>
                  <a:pt x="300" y="26"/>
                  <a:pt x="295" y="56"/>
                  <a:pt x="278" y="78"/>
                </a:cubicBezTo>
                <a:cubicBezTo>
                  <a:pt x="268" y="91"/>
                  <a:pt x="247" y="90"/>
                  <a:pt x="233" y="100"/>
                </a:cubicBezTo>
                <a:cubicBezTo>
                  <a:pt x="220" y="109"/>
                  <a:pt x="211" y="122"/>
                  <a:pt x="200" y="133"/>
                </a:cubicBezTo>
                <a:cubicBezTo>
                  <a:pt x="192" y="172"/>
                  <a:pt x="179" y="317"/>
                  <a:pt x="111" y="322"/>
                </a:cubicBezTo>
                <a:cubicBezTo>
                  <a:pt x="74" y="325"/>
                  <a:pt x="37" y="322"/>
                  <a:pt x="0" y="32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0" name="Freeform 2070"/>
          <p:cNvSpPr>
            <a:spLocks/>
          </p:cNvSpPr>
          <p:nvPr/>
        </p:nvSpPr>
        <p:spPr bwMode="auto">
          <a:xfrm>
            <a:off x="2057400" y="2743200"/>
            <a:ext cx="498475" cy="438150"/>
          </a:xfrm>
          <a:custGeom>
            <a:avLst/>
            <a:gdLst>
              <a:gd name="T0" fmla="*/ 0 w 312"/>
              <a:gd name="T1" fmla="*/ 0 h 233"/>
              <a:gd name="T2" fmla="*/ 278 w 312"/>
              <a:gd name="T3" fmla="*/ 178 h 233"/>
              <a:gd name="T4" fmla="*/ 289 w 312"/>
              <a:gd name="T5" fmla="*/ 211 h 233"/>
              <a:gd name="T6" fmla="*/ 312 w 312"/>
              <a:gd name="T7" fmla="*/ 233 h 233"/>
            </a:gdLst>
            <a:ahLst/>
            <a:cxnLst>
              <a:cxn ang="0">
                <a:pos x="T0" y="T1"/>
              </a:cxn>
              <a:cxn ang="0">
                <a:pos x="T2" y="T3"/>
              </a:cxn>
              <a:cxn ang="0">
                <a:pos x="T4" y="T5"/>
              </a:cxn>
              <a:cxn ang="0">
                <a:pos x="T6" y="T7"/>
              </a:cxn>
            </a:cxnLst>
            <a:rect l="0" t="0" r="r" b="b"/>
            <a:pathLst>
              <a:path w="312" h="233">
                <a:moveTo>
                  <a:pt x="0" y="0"/>
                </a:moveTo>
                <a:cubicBezTo>
                  <a:pt x="63" y="120"/>
                  <a:pt x="153" y="160"/>
                  <a:pt x="278" y="178"/>
                </a:cubicBezTo>
                <a:cubicBezTo>
                  <a:pt x="282" y="189"/>
                  <a:pt x="283" y="201"/>
                  <a:pt x="289" y="211"/>
                </a:cubicBezTo>
                <a:cubicBezTo>
                  <a:pt x="295" y="220"/>
                  <a:pt x="312" y="233"/>
                  <a:pt x="312" y="23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1" name="Freeform 2071"/>
          <p:cNvSpPr>
            <a:spLocks/>
          </p:cNvSpPr>
          <p:nvPr/>
        </p:nvSpPr>
        <p:spPr bwMode="auto">
          <a:xfrm>
            <a:off x="1803400" y="3181350"/>
            <a:ext cx="234950" cy="158750"/>
          </a:xfrm>
          <a:custGeom>
            <a:avLst/>
            <a:gdLst>
              <a:gd name="T0" fmla="*/ 156 w 156"/>
              <a:gd name="T1" fmla="*/ 0 h 100"/>
              <a:gd name="T2" fmla="*/ 78 w 156"/>
              <a:gd name="T3" fmla="*/ 22 h 100"/>
              <a:gd name="T4" fmla="*/ 45 w 156"/>
              <a:gd name="T5" fmla="*/ 45 h 100"/>
              <a:gd name="T6" fmla="*/ 12 w 156"/>
              <a:gd name="T7" fmla="*/ 56 h 100"/>
              <a:gd name="T8" fmla="*/ 1 w 156"/>
              <a:gd name="T9" fmla="*/ 100 h 100"/>
            </a:gdLst>
            <a:ahLst/>
            <a:cxnLst>
              <a:cxn ang="0">
                <a:pos x="T0" y="T1"/>
              </a:cxn>
              <a:cxn ang="0">
                <a:pos x="T2" y="T3"/>
              </a:cxn>
              <a:cxn ang="0">
                <a:pos x="T4" y="T5"/>
              </a:cxn>
              <a:cxn ang="0">
                <a:pos x="T6" y="T7"/>
              </a:cxn>
              <a:cxn ang="0">
                <a:pos x="T8" y="T9"/>
              </a:cxn>
            </a:cxnLst>
            <a:rect l="0" t="0" r="r" b="b"/>
            <a:pathLst>
              <a:path w="156" h="100">
                <a:moveTo>
                  <a:pt x="156" y="0"/>
                </a:moveTo>
                <a:cubicBezTo>
                  <a:pt x="130" y="7"/>
                  <a:pt x="103" y="12"/>
                  <a:pt x="78" y="22"/>
                </a:cubicBezTo>
                <a:cubicBezTo>
                  <a:pt x="66" y="27"/>
                  <a:pt x="57" y="39"/>
                  <a:pt x="45" y="45"/>
                </a:cubicBezTo>
                <a:cubicBezTo>
                  <a:pt x="35" y="50"/>
                  <a:pt x="23" y="52"/>
                  <a:pt x="12" y="56"/>
                </a:cubicBezTo>
                <a:cubicBezTo>
                  <a:pt x="0" y="92"/>
                  <a:pt x="1" y="77"/>
                  <a:pt x="1" y="10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2" name="Freeform 2072"/>
          <p:cNvSpPr>
            <a:spLocks/>
          </p:cNvSpPr>
          <p:nvPr/>
        </p:nvSpPr>
        <p:spPr bwMode="auto">
          <a:xfrm>
            <a:off x="2087563" y="3357563"/>
            <a:ext cx="284162" cy="247650"/>
          </a:xfrm>
          <a:custGeom>
            <a:avLst/>
            <a:gdLst>
              <a:gd name="T0" fmla="*/ 0 w 189"/>
              <a:gd name="T1" fmla="*/ 0 h 156"/>
              <a:gd name="T2" fmla="*/ 89 w 189"/>
              <a:gd name="T3" fmla="*/ 67 h 156"/>
              <a:gd name="T4" fmla="*/ 112 w 189"/>
              <a:gd name="T5" fmla="*/ 89 h 156"/>
              <a:gd name="T6" fmla="*/ 145 w 189"/>
              <a:gd name="T7" fmla="*/ 100 h 156"/>
              <a:gd name="T8" fmla="*/ 189 w 189"/>
              <a:gd name="T9" fmla="*/ 156 h 156"/>
            </a:gdLst>
            <a:ahLst/>
            <a:cxnLst>
              <a:cxn ang="0">
                <a:pos x="T0" y="T1"/>
              </a:cxn>
              <a:cxn ang="0">
                <a:pos x="T2" y="T3"/>
              </a:cxn>
              <a:cxn ang="0">
                <a:pos x="T4" y="T5"/>
              </a:cxn>
              <a:cxn ang="0">
                <a:pos x="T6" y="T7"/>
              </a:cxn>
              <a:cxn ang="0">
                <a:pos x="T8" y="T9"/>
              </a:cxn>
            </a:cxnLst>
            <a:rect l="0" t="0" r="r" b="b"/>
            <a:pathLst>
              <a:path w="189" h="156">
                <a:moveTo>
                  <a:pt x="0" y="0"/>
                </a:moveTo>
                <a:cubicBezTo>
                  <a:pt x="64" y="64"/>
                  <a:pt x="31" y="48"/>
                  <a:pt x="89" y="67"/>
                </a:cubicBezTo>
                <a:cubicBezTo>
                  <a:pt x="97" y="74"/>
                  <a:pt x="103" y="84"/>
                  <a:pt x="112" y="89"/>
                </a:cubicBezTo>
                <a:cubicBezTo>
                  <a:pt x="122" y="95"/>
                  <a:pt x="136" y="92"/>
                  <a:pt x="145" y="100"/>
                </a:cubicBezTo>
                <a:cubicBezTo>
                  <a:pt x="163" y="115"/>
                  <a:pt x="172" y="139"/>
                  <a:pt x="189" y="15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3" name="Freeform 2073"/>
          <p:cNvSpPr>
            <a:spLocks/>
          </p:cNvSpPr>
          <p:nvPr/>
        </p:nvSpPr>
        <p:spPr bwMode="auto">
          <a:xfrm>
            <a:off x="1862138" y="3533775"/>
            <a:ext cx="192087" cy="195263"/>
          </a:xfrm>
          <a:custGeom>
            <a:avLst/>
            <a:gdLst>
              <a:gd name="T0" fmla="*/ 128 w 128"/>
              <a:gd name="T1" fmla="*/ 0 h 123"/>
              <a:gd name="T2" fmla="*/ 28 w 128"/>
              <a:gd name="T3" fmla="*/ 56 h 123"/>
              <a:gd name="T4" fmla="*/ 6 w 128"/>
              <a:gd name="T5" fmla="*/ 123 h 123"/>
            </a:gdLst>
            <a:ahLst/>
            <a:cxnLst>
              <a:cxn ang="0">
                <a:pos x="T0" y="T1"/>
              </a:cxn>
              <a:cxn ang="0">
                <a:pos x="T2" y="T3"/>
              </a:cxn>
              <a:cxn ang="0">
                <a:pos x="T4" y="T5"/>
              </a:cxn>
            </a:cxnLst>
            <a:rect l="0" t="0" r="r" b="b"/>
            <a:pathLst>
              <a:path w="128" h="123">
                <a:moveTo>
                  <a:pt x="128" y="0"/>
                </a:moveTo>
                <a:cubicBezTo>
                  <a:pt x="99" y="31"/>
                  <a:pt x="68" y="43"/>
                  <a:pt x="28" y="56"/>
                </a:cubicBezTo>
                <a:cubicBezTo>
                  <a:pt x="0" y="98"/>
                  <a:pt x="6" y="76"/>
                  <a:pt x="6" y="1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4" name="Freeform 2074"/>
          <p:cNvSpPr>
            <a:spLocks/>
          </p:cNvSpPr>
          <p:nvPr/>
        </p:nvSpPr>
        <p:spPr bwMode="auto">
          <a:xfrm>
            <a:off x="2154238" y="3833813"/>
            <a:ext cx="101600" cy="123825"/>
          </a:xfrm>
          <a:custGeom>
            <a:avLst/>
            <a:gdLst>
              <a:gd name="T0" fmla="*/ 0 w 67"/>
              <a:gd name="T1" fmla="*/ 0 h 78"/>
              <a:gd name="T2" fmla="*/ 56 w 67"/>
              <a:gd name="T3" fmla="*/ 45 h 78"/>
              <a:gd name="T4" fmla="*/ 67 w 67"/>
              <a:gd name="T5" fmla="*/ 78 h 78"/>
            </a:gdLst>
            <a:ahLst/>
            <a:cxnLst>
              <a:cxn ang="0">
                <a:pos x="T0" y="T1"/>
              </a:cxn>
              <a:cxn ang="0">
                <a:pos x="T2" y="T3"/>
              </a:cxn>
              <a:cxn ang="0">
                <a:pos x="T4" y="T5"/>
              </a:cxn>
            </a:cxnLst>
            <a:rect l="0" t="0" r="r" b="b"/>
            <a:pathLst>
              <a:path w="67" h="78">
                <a:moveTo>
                  <a:pt x="0" y="0"/>
                </a:moveTo>
                <a:cubicBezTo>
                  <a:pt x="17" y="17"/>
                  <a:pt x="41" y="26"/>
                  <a:pt x="56" y="45"/>
                </a:cubicBezTo>
                <a:cubicBezTo>
                  <a:pt x="63" y="54"/>
                  <a:pt x="67" y="78"/>
                  <a:pt x="67" y="7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5" name="Freeform 2075"/>
          <p:cNvSpPr>
            <a:spLocks/>
          </p:cNvSpPr>
          <p:nvPr/>
        </p:nvSpPr>
        <p:spPr bwMode="auto">
          <a:xfrm>
            <a:off x="1943100" y="3833813"/>
            <a:ext cx="179388" cy="212725"/>
          </a:xfrm>
          <a:custGeom>
            <a:avLst/>
            <a:gdLst>
              <a:gd name="T0" fmla="*/ 119 w 119"/>
              <a:gd name="T1" fmla="*/ 0 h 134"/>
              <a:gd name="T2" fmla="*/ 8 w 119"/>
              <a:gd name="T3" fmla="*/ 56 h 134"/>
              <a:gd name="T4" fmla="*/ 8 w 119"/>
              <a:gd name="T5" fmla="*/ 134 h 134"/>
            </a:gdLst>
            <a:ahLst/>
            <a:cxnLst>
              <a:cxn ang="0">
                <a:pos x="T0" y="T1"/>
              </a:cxn>
              <a:cxn ang="0">
                <a:pos x="T2" y="T3"/>
              </a:cxn>
              <a:cxn ang="0">
                <a:pos x="T4" y="T5"/>
              </a:cxn>
            </a:cxnLst>
            <a:rect l="0" t="0" r="r" b="b"/>
            <a:pathLst>
              <a:path w="119" h="134">
                <a:moveTo>
                  <a:pt x="119" y="0"/>
                </a:moveTo>
                <a:cubicBezTo>
                  <a:pt x="100" y="6"/>
                  <a:pt x="14" y="38"/>
                  <a:pt x="8" y="56"/>
                </a:cubicBezTo>
                <a:cubicBezTo>
                  <a:pt x="0" y="81"/>
                  <a:pt x="8" y="108"/>
                  <a:pt x="8" y="13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6" name="Text Box 2076"/>
          <p:cNvSpPr txBox="1">
            <a:spLocks noChangeArrowheads="1"/>
          </p:cNvSpPr>
          <p:nvPr/>
        </p:nvSpPr>
        <p:spPr bwMode="auto">
          <a:xfrm>
            <a:off x="2403218" y="298447"/>
            <a:ext cx="394928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3200" b="1" dirty="0" smtClean="0">
                <a:latin typeface="Arial" charset="0"/>
              </a:rPr>
              <a:t>Root Water Uptake </a:t>
            </a:r>
            <a:endParaRPr lang="en-US" altLang="en-US" sz="3200" b="1" dirty="0">
              <a:latin typeface="Arial" charset="0"/>
            </a:endParaRPr>
          </a:p>
        </p:txBody>
      </p:sp>
      <p:sp>
        <p:nvSpPr>
          <p:cNvPr id="12320" name="Text Box 2080"/>
          <p:cNvSpPr txBox="1">
            <a:spLocks noChangeArrowheads="1"/>
          </p:cNvSpPr>
          <p:nvPr/>
        </p:nvSpPr>
        <p:spPr bwMode="auto">
          <a:xfrm>
            <a:off x="3886200" y="5791200"/>
            <a:ext cx="169790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a:latin typeface="Arial" charset="0"/>
              </a:rPr>
              <a:t>Impeding layer</a:t>
            </a:r>
          </a:p>
        </p:txBody>
      </p:sp>
      <p:sp>
        <p:nvSpPr>
          <p:cNvPr id="12321" name="Line 2081"/>
          <p:cNvSpPr>
            <a:spLocks noChangeShapeType="1"/>
          </p:cNvSpPr>
          <p:nvPr/>
        </p:nvSpPr>
        <p:spPr bwMode="auto">
          <a:xfrm flipH="1" flipV="1">
            <a:off x="3124200" y="55626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2" name="Rectangle 2082"/>
          <p:cNvSpPr>
            <a:spLocks noChangeArrowheads="1"/>
          </p:cNvSpPr>
          <p:nvPr/>
        </p:nvSpPr>
        <p:spPr bwMode="auto">
          <a:xfrm>
            <a:off x="990600" y="5334000"/>
            <a:ext cx="2379663" cy="1524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5" name="Line 2085"/>
          <p:cNvSpPr>
            <a:spLocks noChangeShapeType="1"/>
          </p:cNvSpPr>
          <p:nvPr/>
        </p:nvSpPr>
        <p:spPr bwMode="auto">
          <a:xfrm flipH="1">
            <a:off x="3429000" y="373380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26" name="Text Box 2086"/>
          <p:cNvSpPr txBox="1">
            <a:spLocks noChangeArrowheads="1"/>
          </p:cNvSpPr>
          <p:nvPr/>
        </p:nvSpPr>
        <p:spPr bwMode="auto">
          <a:xfrm>
            <a:off x="4038600" y="3432175"/>
            <a:ext cx="34290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r>
              <a:rPr lang="en-US" altLang="en-US">
                <a:latin typeface="Arial" charset="0"/>
              </a:rPr>
              <a:t>Layer properties: DUL, LL, SAT, Ksat, RHF</a:t>
            </a:r>
          </a:p>
        </p:txBody>
      </p:sp>
    </p:spTree>
    <p:extLst>
      <p:ext uri="{BB962C8B-B14F-4D97-AF65-F5344CB8AC3E}">
        <p14:creationId xmlns:p14="http://schemas.microsoft.com/office/powerpoint/2010/main" val="350607836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9992" y="1066799"/>
            <a:ext cx="5548314" cy="461665"/>
          </a:xfrm>
          <a:prstGeom prst="rect">
            <a:avLst/>
          </a:prstGeom>
          <a:noFill/>
        </p:spPr>
        <p:txBody>
          <a:bodyPr wrap="none" rtlCol="0">
            <a:spAutoFit/>
          </a:bodyPr>
          <a:lstStyle/>
          <a:p>
            <a:r>
              <a:rPr lang="en-US" sz="2400" dirty="0" smtClean="0"/>
              <a:t>Root Length Volume is cm root per cm</a:t>
            </a:r>
            <a:r>
              <a:rPr lang="en-US" sz="2400" baseline="30000" dirty="0" smtClean="0"/>
              <a:t>3</a:t>
            </a:r>
            <a:r>
              <a:rPr lang="en-US" sz="2400" dirty="0" smtClean="0"/>
              <a:t> soil</a:t>
            </a:r>
            <a:endParaRPr lang="en-US" sz="2400" dirty="0"/>
          </a:p>
        </p:txBody>
      </p:sp>
      <p:sp>
        <p:nvSpPr>
          <p:cNvPr id="3" name="Rectangle 2050"/>
          <p:cNvSpPr>
            <a:spLocks noChangeArrowheads="1"/>
          </p:cNvSpPr>
          <p:nvPr/>
        </p:nvSpPr>
        <p:spPr bwMode="auto">
          <a:xfrm>
            <a:off x="931606" y="1887793"/>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Rectangle 2051"/>
          <p:cNvSpPr>
            <a:spLocks noChangeArrowheads="1"/>
          </p:cNvSpPr>
          <p:nvPr/>
        </p:nvSpPr>
        <p:spPr bwMode="auto">
          <a:xfrm>
            <a:off x="931606" y="2497393"/>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Rectangle 2052"/>
          <p:cNvSpPr>
            <a:spLocks noChangeArrowheads="1"/>
          </p:cNvSpPr>
          <p:nvPr/>
        </p:nvSpPr>
        <p:spPr bwMode="auto">
          <a:xfrm>
            <a:off x="931606" y="3106993"/>
            <a:ext cx="2379663" cy="609600"/>
          </a:xfrm>
          <a:prstGeom prst="rect">
            <a:avLst/>
          </a:prstGeom>
          <a:noFill/>
          <a:ln w="9525">
            <a:solidFill>
              <a:schemeClr val="tx1"/>
            </a:solidFill>
            <a:miter lim="800000"/>
            <a:headEnd/>
            <a:tailEnd/>
          </a:ln>
          <a:effectLst/>
          <a:extLst/>
        </p:spPr>
        <p:txBody>
          <a:bodyPr wrap="none" anchor="ctr"/>
          <a:lstStyle/>
          <a:p>
            <a:endParaRPr lang="en-US"/>
          </a:p>
        </p:txBody>
      </p:sp>
      <p:sp>
        <p:nvSpPr>
          <p:cNvPr id="6" name="Rectangle 2053"/>
          <p:cNvSpPr>
            <a:spLocks noChangeArrowheads="1"/>
          </p:cNvSpPr>
          <p:nvPr/>
        </p:nvSpPr>
        <p:spPr bwMode="auto">
          <a:xfrm>
            <a:off x="931606" y="3716593"/>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2054"/>
          <p:cNvSpPr>
            <a:spLocks noChangeArrowheads="1"/>
          </p:cNvSpPr>
          <p:nvPr/>
        </p:nvSpPr>
        <p:spPr bwMode="auto">
          <a:xfrm>
            <a:off x="931606" y="4326193"/>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2055"/>
          <p:cNvSpPr>
            <a:spLocks noChangeArrowheads="1"/>
          </p:cNvSpPr>
          <p:nvPr/>
        </p:nvSpPr>
        <p:spPr bwMode="auto">
          <a:xfrm>
            <a:off x="931606" y="4935793"/>
            <a:ext cx="2379663"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2056"/>
          <p:cNvSpPr>
            <a:spLocks/>
          </p:cNvSpPr>
          <p:nvPr/>
        </p:nvSpPr>
        <p:spPr bwMode="auto">
          <a:xfrm>
            <a:off x="1226881" y="2029081"/>
            <a:ext cx="685800" cy="336550"/>
          </a:xfrm>
          <a:custGeom>
            <a:avLst/>
            <a:gdLst>
              <a:gd name="T0" fmla="*/ 456 w 456"/>
              <a:gd name="T1" fmla="*/ 0 h 212"/>
              <a:gd name="T2" fmla="*/ 445 w 456"/>
              <a:gd name="T3" fmla="*/ 44 h 212"/>
              <a:gd name="T4" fmla="*/ 333 w 456"/>
              <a:gd name="T5" fmla="*/ 100 h 212"/>
              <a:gd name="T6" fmla="*/ 233 w 456"/>
              <a:gd name="T7" fmla="*/ 144 h 212"/>
              <a:gd name="T8" fmla="*/ 45 w 456"/>
              <a:gd name="T9" fmla="*/ 200 h 212"/>
              <a:gd name="T10" fmla="*/ 0 w 456"/>
              <a:gd name="T11" fmla="*/ 211 h 212"/>
            </a:gdLst>
            <a:ahLst/>
            <a:cxnLst>
              <a:cxn ang="0">
                <a:pos x="T0" y="T1"/>
              </a:cxn>
              <a:cxn ang="0">
                <a:pos x="T2" y="T3"/>
              </a:cxn>
              <a:cxn ang="0">
                <a:pos x="T4" y="T5"/>
              </a:cxn>
              <a:cxn ang="0">
                <a:pos x="T6" y="T7"/>
              </a:cxn>
              <a:cxn ang="0">
                <a:pos x="T8" y="T9"/>
              </a:cxn>
              <a:cxn ang="0">
                <a:pos x="T10" y="T11"/>
              </a:cxn>
            </a:cxnLst>
            <a:rect l="0" t="0" r="r" b="b"/>
            <a:pathLst>
              <a:path w="456" h="212">
                <a:moveTo>
                  <a:pt x="456" y="0"/>
                </a:moveTo>
                <a:cubicBezTo>
                  <a:pt x="452" y="15"/>
                  <a:pt x="453" y="31"/>
                  <a:pt x="445" y="44"/>
                </a:cubicBezTo>
                <a:cubicBezTo>
                  <a:pt x="409" y="101"/>
                  <a:pt x="394" y="90"/>
                  <a:pt x="333" y="100"/>
                </a:cubicBezTo>
                <a:cubicBezTo>
                  <a:pt x="297" y="112"/>
                  <a:pt x="269" y="132"/>
                  <a:pt x="233" y="144"/>
                </a:cubicBezTo>
                <a:cubicBezTo>
                  <a:pt x="163" y="191"/>
                  <a:pt x="139" y="191"/>
                  <a:pt x="45" y="200"/>
                </a:cubicBezTo>
                <a:cubicBezTo>
                  <a:pt x="8" y="212"/>
                  <a:pt x="23" y="211"/>
                  <a:pt x="0" y="21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Freeform 2057"/>
          <p:cNvSpPr>
            <a:spLocks/>
          </p:cNvSpPr>
          <p:nvPr/>
        </p:nvSpPr>
        <p:spPr bwMode="auto">
          <a:xfrm>
            <a:off x="1998406" y="2040193"/>
            <a:ext cx="914400" cy="365125"/>
          </a:xfrm>
          <a:custGeom>
            <a:avLst/>
            <a:gdLst>
              <a:gd name="T0" fmla="*/ 0 w 600"/>
              <a:gd name="T1" fmla="*/ 0 h 237"/>
              <a:gd name="T2" fmla="*/ 100 w 600"/>
              <a:gd name="T3" fmla="*/ 78 h 237"/>
              <a:gd name="T4" fmla="*/ 178 w 600"/>
              <a:gd name="T5" fmla="*/ 100 h 237"/>
              <a:gd name="T6" fmla="*/ 512 w 600"/>
              <a:gd name="T7" fmla="*/ 200 h 237"/>
              <a:gd name="T8" fmla="*/ 600 w 600"/>
              <a:gd name="T9" fmla="*/ 211 h 237"/>
            </a:gdLst>
            <a:ahLst/>
            <a:cxnLst>
              <a:cxn ang="0">
                <a:pos x="T0" y="T1"/>
              </a:cxn>
              <a:cxn ang="0">
                <a:pos x="T2" y="T3"/>
              </a:cxn>
              <a:cxn ang="0">
                <a:pos x="T4" y="T5"/>
              </a:cxn>
              <a:cxn ang="0">
                <a:pos x="T6" y="T7"/>
              </a:cxn>
              <a:cxn ang="0">
                <a:pos x="T8" y="T9"/>
              </a:cxn>
            </a:cxnLst>
            <a:rect l="0" t="0" r="r" b="b"/>
            <a:pathLst>
              <a:path w="600" h="237">
                <a:moveTo>
                  <a:pt x="0" y="0"/>
                </a:moveTo>
                <a:cubicBezTo>
                  <a:pt x="35" y="23"/>
                  <a:pt x="62" y="61"/>
                  <a:pt x="100" y="78"/>
                </a:cubicBezTo>
                <a:cubicBezTo>
                  <a:pt x="125" y="89"/>
                  <a:pt x="152" y="91"/>
                  <a:pt x="178" y="100"/>
                </a:cubicBezTo>
                <a:cubicBezTo>
                  <a:pt x="267" y="186"/>
                  <a:pt x="395" y="184"/>
                  <a:pt x="512" y="200"/>
                </a:cubicBezTo>
                <a:cubicBezTo>
                  <a:pt x="568" y="237"/>
                  <a:pt x="535" y="211"/>
                  <a:pt x="600" y="21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Freeform 2058"/>
          <p:cNvSpPr>
            <a:spLocks/>
          </p:cNvSpPr>
          <p:nvPr/>
        </p:nvSpPr>
        <p:spPr bwMode="auto">
          <a:xfrm>
            <a:off x="2303206" y="2152906"/>
            <a:ext cx="360363" cy="74612"/>
          </a:xfrm>
          <a:custGeom>
            <a:avLst/>
            <a:gdLst>
              <a:gd name="T0" fmla="*/ 0 w 211"/>
              <a:gd name="T1" fmla="*/ 22 h 22"/>
              <a:gd name="T2" fmla="*/ 211 w 211"/>
              <a:gd name="T3" fmla="*/ 0 h 22"/>
            </a:gdLst>
            <a:ahLst/>
            <a:cxnLst>
              <a:cxn ang="0">
                <a:pos x="T0" y="T1"/>
              </a:cxn>
              <a:cxn ang="0">
                <a:pos x="T2" y="T3"/>
              </a:cxn>
            </a:cxnLst>
            <a:rect l="0" t="0" r="r" b="b"/>
            <a:pathLst>
              <a:path w="211" h="22">
                <a:moveTo>
                  <a:pt x="0" y="22"/>
                </a:moveTo>
                <a:cubicBezTo>
                  <a:pt x="78" y="13"/>
                  <a:pt x="134" y="0"/>
                  <a:pt x="211"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Freeform 2059"/>
          <p:cNvSpPr>
            <a:spLocks/>
          </p:cNvSpPr>
          <p:nvPr/>
        </p:nvSpPr>
        <p:spPr bwMode="auto">
          <a:xfrm>
            <a:off x="2663569" y="2187831"/>
            <a:ext cx="317500" cy="141287"/>
          </a:xfrm>
          <a:custGeom>
            <a:avLst/>
            <a:gdLst>
              <a:gd name="T0" fmla="*/ 0 w 211"/>
              <a:gd name="T1" fmla="*/ 89 h 89"/>
              <a:gd name="T2" fmla="*/ 44 w 211"/>
              <a:gd name="T3" fmla="*/ 78 h 89"/>
              <a:gd name="T4" fmla="*/ 66 w 211"/>
              <a:gd name="T5" fmla="*/ 55 h 89"/>
              <a:gd name="T6" fmla="*/ 211 w 211"/>
              <a:gd name="T7" fmla="*/ 0 h 89"/>
            </a:gdLst>
            <a:ahLst/>
            <a:cxnLst>
              <a:cxn ang="0">
                <a:pos x="T0" y="T1"/>
              </a:cxn>
              <a:cxn ang="0">
                <a:pos x="T2" y="T3"/>
              </a:cxn>
              <a:cxn ang="0">
                <a:pos x="T4" y="T5"/>
              </a:cxn>
              <a:cxn ang="0">
                <a:pos x="T6" y="T7"/>
              </a:cxn>
            </a:cxnLst>
            <a:rect l="0" t="0" r="r" b="b"/>
            <a:pathLst>
              <a:path w="211" h="89">
                <a:moveTo>
                  <a:pt x="0" y="89"/>
                </a:moveTo>
                <a:cubicBezTo>
                  <a:pt x="15" y="85"/>
                  <a:pt x="31" y="85"/>
                  <a:pt x="44" y="78"/>
                </a:cubicBezTo>
                <a:cubicBezTo>
                  <a:pt x="53" y="73"/>
                  <a:pt x="58" y="62"/>
                  <a:pt x="66" y="55"/>
                </a:cubicBezTo>
                <a:cubicBezTo>
                  <a:pt x="103" y="25"/>
                  <a:pt x="163" y="0"/>
                  <a:pt x="211"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Freeform 2060"/>
          <p:cNvSpPr>
            <a:spLocks/>
          </p:cNvSpPr>
          <p:nvPr/>
        </p:nvSpPr>
        <p:spPr bwMode="auto">
          <a:xfrm>
            <a:off x="2673094" y="2381506"/>
            <a:ext cx="90487" cy="352425"/>
          </a:xfrm>
          <a:custGeom>
            <a:avLst/>
            <a:gdLst>
              <a:gd name="T0" fmla="*/ 5 w 60"/>
              <a:gd name="T1" fmla="*/ 0 h 222"/>
              <a:gd name="T2" fmla="*/ 60 w 60"/>
              <a:gd name="T3" fmla="*/ 222 h 222"/>
            </a:gdLst>
            <a:ahLst/>
            <a:cxnLst>
              <a:cxn ang="0">
                <a:pos x="T0" y="T1"/>
              </a:cxn>
              <a:cxn ang="0">
                <a:pos x="T2" y="T3"/>
              </a:cxn>
            </a:cxnLst>
            <a:rect l="0" t="0" r="r" b="b"/>
            <a:pathLst>
              <a:path w="60" h="222">
                <a:moveTo>
                  <a:pt x="5" y="0"/>
                </a:moveTo>
                <a:cubicBezTo>
                  <a:pt x="9" y="48"/>
                  <a:pt x="0" y="192"/>
                  <a:pt x="60" y="22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2061"/>
          <p:cNvSpPr>
            <a:spLocks/>
          </p:cNvSpPr>
          <p:nvPr/>
        </p:nvSpPr>
        <p:spPr bwMode="auto">
          <a:xfrm>
            <a:off x="2422269" y="2344993"/>
            <a:ext cx="109537" cy="619125"/>
          </a:xfrm>
          <a:custGeom>
            <a:avLst/>
            <a:gdLst>
              <a:gd name="T0" fmla="*/ 39 w 50"/>
              <a:gd name="T1" fmla="*/ 0 h 400"/>
              <a:gd name="T2" fmla="*/ 39 w 50"/>
              <a:gd name="T3" fmla="*/ 366 h 400"/>
              <a:gd name="T4" fmla="*/ 50 w 50"/>
              <a:gd name="T5" fmla="*/ 400 h 400"/>
            </a:gdLst>
            <a:ahLst/>
            <a:cxnLst>
              <a:cxn ang="0">
                <a:pos x="T0" y="T1"/>
              </a:cxn>
              <a:cxn ang="0">
                <a:pos x="T2" y="T3"/>
              </a:cxn>
              <a:cxn ang="0">
                <a:pos x="T4" y="T5"/>
              </a:cxn>
            </a:cxnLst>
            <a:rect l="0" t="0" r="r" b="b"/>
            <a:pathLst>
              <a:path w="50" h="400">
                <a:moveTo>
                  <a:pt x="39" y="0"/>
                </a:moveTo>
                <a:cubicBezTo>
                  <a:pt x="0" y="144"/>
                  <a:pt x="19" y="56"/>
                  <a:pt x="39" y="366"/>
                </a:cubicBezTo>
                <a:cubicBezTo>
                  <a:pt x="40" y="378"/>
                  <a:pt x="50" y="400"/>
                  <a:pt x="50" y="40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Freeform 2062"/>
          <p:cNvSpPr>
            <a:spLocks/>
          </p:cNvSpPr>
          <p:nvPr/>
        </p:nvSpPr>
        <p:spPr bwMode="auto">
          <a:xfrm>
            <a:off x="1577719" y="2192593"/>
            <a:ext cx="115887" cy="417513"/>
          </a:xfrm>
          <a:custGeom>
            <a:avLst/>
            <a:gdLst>
              <a:gd name="T0" fmla="*/ 112 w 112"/>
              <a:gd name="T1" fmla="*/ 0 h 233"/>
              <a:gd name="T2" fmla="*/ 89 w 112"/>
              <a:gd name="T3" fmla="*/ 33 h 233"/>
              <a:gd name="T4" fmla="*/ 78 w 112"/>
              <a:gd name="T5" fmla="*/ 67 h 233"/>
              <a:gd name="T6" fmla="*/ 23 w 112"/>
              <a:gd name="T7" fmla="*/ 145 h 233"/>
              <a:gd name="T8" fmla="*/ 0 w 112"/>
              <a:gd name="T9" fmla="*/ 233 h 233"/>
            </a:gdLst>
            <a:ahLst/>
            <a:cxnLst>
              <a:cxn ang="0">
                <a:pos x="T0" y="T1"/>
              </a:cxn>
              <a:cxn ang="0">
                <a:pos x="T2" y="T3"/>
              </a:cxn>
              <a:cxn ang="0">
                <a:pos x="T4" y="T5"/>
              </a:cxn>
              <a:cxn ang="0">
                <a:pos x="T6" y="T7"/>
              </a:cxn>
              <a:cxn ang="0">
                <a:pos x="T8" y="T9"/>
              </a:cxn>
            </a:cxnLst>
            <a:rect l="0" t="0" r="r" b="b"/>
            <a:pathLst>
              <a:path w="112" h="233">
                <a:moveTo>
                  <a:pt x="112" y="0"/>
                </a:moveTo>
                <a:cubicBezTo>
                  <a:pt x="104" y="11"/>
                  <a:pt x="95" y="21"/>
                  <a:pt x="89" y="33"/>
                </a:cubicBezTo>
                <a:cubicBezTo>
                  <a:pt x="84" y="44"/>
                  <a:pt x="84" y="57"/>
                  <a:pt x="78" y="67"/>
                </a:cubicBezTo>
                <a:cubicBezTo>
                  <a:pt x="62" y="94"/>
                  <a:pt x="23" y="145"/>
                  <a:pt x="23" y="145"/>
                </a:cubicBezTo>
                <a:cubicBezTo>
                  <a:pt x="11" y="219"/>
                  <a:pt x="23" y="191"/>
                  <a:pt x="0" y="23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2063"/>
          <p:cNvSpPr>
            <a:spLocks/>
          </p:cNvSpPr>
          <p:nvPr/>
        </p:nvSpPr>
        <p:spPr bwMode="auto">
          <a:xfrm>
            <a:off x="1126869" y="2040193"/>
            <a:ext cx="871537" cy="165100"/>
          </a:xfrm>
          <a:custGeom>
            <a:avLst/>
            <a:gdLst>
              <a:gd name="T0" fmla="*/ 478 w 478"/>
              <a:gd name="T1" fmla="*/ 0 h 89"/>
              <a:gd name="T2" fmla="*/ 156 w 478"/>
              <a:gd name="T3" fmla="*/ 44 h 89"/>
              <a:gd name="T4" fmla="*/ 0 w 478"/>
              <a:gd name="T5" fmla="*/ 89 h 89"/>
            </a:gdLst>
            <a:ahLst/>
            <a:cxnLst>
              <a:cxn ang="0">
                <a:pos x="T0" y="T1"/>
              </a:cxn>
              <a:cxn ang="0">
                <a:pos x="T2" y="T3"/>
              </a:cxn>
              <a:cxn ang="0">
                <a:pos x="T4" y="T5"/>
              </a:cxn>
            </a:cxnLst>
            <a:rect l="0" t="0" r="r" b="b"/>
            <a:pathLst>
              <a:path w="478" h="89">
                <a:moveTo>
                  <a:pt x="478" y="0"/>
                </a:moveTo>
                <a:cubicBezTo>
                  <a:pt x="353" y="14"/>
                  <a:pt x="288" y="35"/>
                  <a:pt x="156" y="44"/>
                </a:cubicBezTo>
                <a:cubicBezTo>
                  <a:pt x="106" y="62"/>
                  <a:pt x="54" y="89"/>
                  <a:pt x="0" y="8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2064"/>
          <p:cNvSpPr>
            <a:spLocks/>
          </p:cNvSpPr>
          <p:nvPr/>
        </p:nvSpPr>
        <p:spPr bwMode="auto">
          <a:xfrm>
            <a:off x="2074606" y="1957643"/>
            <a:ext cx="504825" cy="158750"/>
          </a:xfrm>
          <a:custGeom>
            <a:avLst/>
            <a:gdLst>
              <a:gd name="T0" fmla="*/ 0 w 233"/>
              <a:gd name="T1" fmla="*/ 56 h 66"/>
              <a:gd name="T2" fmla="*/ 233 w 233"/>
              <a:gd name="T3" fmla="*/ 0 h 66"/>
            </a:gdLst>
            <a:ahLst/>
            <a:cxnLst>
              <a:cxn ang="0">
                <a:pos x="T0" y="T1"/>
              </a:cxn>
              <a:cxn ang="0">
                <a:pos x="T2" y="T3"/>
              </a:cxn>
            </a:cxnLst>
            <a:rect l="0" t="0" r="r" b="b"/>
            <a:pathLst>
              <a:path w="233" h="66">
                <a:moveTo>
                  <a:pt x="0" y="56"/>
                </a:moveTo>
                <a:cubicBezTo>
                  <a:pt x="63" y="46"/>
                  <a:pt x="233" y="66"/>
                  <a:pt x="233"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Freeform 2065"/>
          <p:cNvSpPr>
            <a:spLocks/>
          </p:cNvSpPr>
          <p:nvPr/>
        </p:nvSpPr>
        <p:spPr bwMode="auto">
          <a:xfrm>
            <a:off x="1328481" y="2268793"/>
            <a:ext cx="288925" cy="519113"/>
          </a:xfrm>
          <a:custGeom>
            <a:avLst/>
            <a:gdLst>
              <a:gd name="T0" fmla="*/ 200 w 200"/>
              <a:gd name="T1" fmla="*/ 0 h 278"/>
              <a:gd name="T2" fmla="*/ 111 w 200"/>
              <a:gd name="T3" fmla="*/ 133 h 278"/>
              <a:gd name="T4" fmla="*/ 44 w 200"/>
              <a:gd name="T5" fmla="*/ 189 h 278"/>
              <a:gd name="T6" fmla="*/ 22 w 200"/>
              <a:gd name="T7" fmla="*/ 255 h 278"/>
              <a:gd name="T8" fmla="*/ 0 w 200"/>
              <a:gd name="T9" fmla="*/ 278 h 278"/>
            </a:gdLst>
            <a:ahLst/>
            <a:cxnLst>
              <a:cxn ang="0">
                <a:pos x="T0" y="T1"/>
              </a:cxn>
              <a:cxn ang="0">
                <a:pos x="T2" y="T3"/>
              </a:cxn>
              <a:cxn ang="0">
                <a:pos x="T4" y="T5"/>
              </a:cxn>
              <a:cxn ang="0">
                <a:pos x="T6" y="T7"/>
              </a:cxn>
              <a:cxn ang="0">
                <a:pos x="T8" y="T9"/>
              </a:cxn>
            </a:cxnLst>
            <a:rect l="0" t="0" r="r" b="b"/>
            <a:pathLst>
              <a:path w="200" h="278">
                <a:moveTo>
                  <a:pt x="200" y="0"/>
                </a:moveTo>
                <a:cubicBezTo>
                  <a:pt x="171" y="58"/>
                  <a:pt x="178" y="111"/>
                  <a:pt x="111" y="133"/>
                </a:cubicBezTo>
                <a:cubicBezTo>
                  <a:pt x="104" y="138"/>
                  <a:pt x="52" y="172"/>
                  <a:pt x="44" y="189"/>
                </a:cubicBezTo>
                <a:cubicBezTo>
                  <a:pt x="34" y="210"/>
                  <a:pt x="38" y="238"/>
                  <a:pt x="22" y="255"/>
                </a:cubicBezTo>
                <a:cubicBezTo>
                  <a:pt x="15" y="263"/>
                  <a:pt x="0" y="278"/>
                  <a:pt x="0" y="27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2066"/>
          <p:cNvSpPr>
            <a:spLocks/>
          </p:cNvSpPr>
          <p:nvPr/>
        </p:nvSpPr>
        <p:spPr bwMode="auto">
          <a:xfrm>
            <a:off x="1922206" y="1887793"/>
            <a:ext cx="144463" cy="2751138"/>
          </a:xfrm>
          <a:custGeom>
            <a:avLst/>
            <a:gdLst>
              <a:gd name="T0" fmla="*/ 30 w 100"/>
              <a:gd name="T1" fmla="*/ 0 h 1589"/>
              <a:gd name="T2" fmla="*/ 86 w 100"/>
              <a:gd name="T3" fmla="*/ 1211 h 1589"/>
              <a:gd name="T4" fmla="*/ 97 w 100"/>
              <a:gd name="T5" fmla="*/ 1589 h 1589"/>
            </a:gdLst>
            <a:ahLst/>
            <a:cxnLst>
              <a:cxn ang="0">
                <a:pos x="T0" y="T1"/>
              </a:cxn>
              <a:cxn ang="0">
                <a:pos x="T2" y="T3"/>
              </a:cxn>
              <a:cxn ang="0">
                <a:pos x="T4" y="T5"/>
              </a:cxn>
            </a:cxnLst>
            <a:rect l="0" t="0" r="r" b="b"/>
            <a:pathLst>
              <a:path w="100" h="1589">
                <a:moveTo>
                  <a:pt x="30" y="0"/>
                </a:moveTo>
                <a:cubicBezTo>
                  <a:pt x="57" y="402"/>
                  <a:pt x="0" y="818"/>
                  <a:pt x="86" y="1211"/>
                </a:cubicBezTo>
                <a:cubicBezTo>
                  <a:pt x="100" y="1478"/>
                  <a:pt x="97" y="1352"/>
                  <a:pt x="97" y="1589"/>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Freeform 2067"/>
          <p:cNvSpPr>
            <a:spLocks/>
          </p:cNvSpPr>
          <p:nvPr/>
        </p:nvSpPr>
        <p:spPr bwMode="auto">
          <a:xfrm>
            <a:off x="1426906" y="2451356"/>
            <a:ext cx="534988" cy="500062"/>
          </a:xfrm>
          <a:custGeom>
            <a:avLst/>
            <a:gdLst>
              <a:gd name="T0" fmla="*/ 356 w 356"/>
              <a:gd name="T1" fmla="*/ 0 h 315"/>
              <a:gd name="T2" fmla="*/ 334 w 356"/>
              <a:gd name="T3" fmla="*/ 23 h 315"/>
              <a:gd name="T4" fmla="*/ 300 w 356"/>
              <a:gd name="T5" fmla="*/ 45 h 315"/>
              <a:gd name="T6" fmla="*/ 200 w 356"/>
              <a:gd name="T7" fmla="*/ 167 h 315"/>
              <a:gd name="T8" fmla="*/ 189 w 356"/>
              <a:gd name="T9" fmla="*/ 200 h 315"/>
              <a:gd name="T10" fmla="*/ 145 w 356"/>
              <a:gd name="T11" fmla="*/ 212 h 315"/>
              <a:gd name="T12" fmla="*/ 45 w 356"/>
              <a:gd name="T13" fmla="*/ 245 h 315"/>
              <a:gd name="T14" fmla="*/ 23 w 356"/>
              <a:gd name="T15" fmla="*/ 278 h 315"/>
              <a:gd name="T16" fmla="*/ 12 w 356"/>
              <a:gd name="T17" fmla="*/ 312 h 315"/>
              <a:gd name="T18" fmla="*/ 0 w 356"/>
              <a:gd name="T19" fmla="*/ 3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315">
                <a:moveTo>
                  <a:pt x="356" y="0"/>
                </a:moveTo>
                <a:cubicBezTo>
                  <a:pt x="349" y="8"/>
                  <a:pt x="342" y="16"/>
                  <a:pt x="334" y="23"/>
                </a:cubicBezTo>
                <a:cubicBezTo>
                  <a:pt x="323" y="31"/>
                  <a:pt x="310" y="36"/>
                  <a:pt x="300" y="45"/>
                </a:cubicBezTo>
                <a:cubicBezTo>
                  <a:pt x="262" y="82"/>
                  <a:pt x="238" y="130"/>
                  <a:pt x="200" y="167"/>
                </a:cubicBezTo>
                <a:cubicBezTo>
                  <a:pt x="196" y="178"/>
                  <a:pt x="198" y="193"/>
                  <a:pt x="189" y="200"/>
                </a:cubicBezTo>
                <a:cubicBezTo>
                  <a:pt x="177" y="210"/>
                  <a:pt x="159" y="206"/>
                  <a:pt x="145" y="212"/>
                </a:cubicBezTo>
                <a:cubicBezTo>
                  <a:pt x="51" y="253"/>
                  <a:pt x="197" y="220"/>
                  <a:pt x="45" y="245"/>
                </a:cubicBezTo>
                <a:cubicBezTo>
                  <a:pt x="38" y="256"/>
                  <a:pt x="29" y="266"/>
                  <a:pt x="23" y="278"/>
                </a:cubicBezTo>
                <a:cubicBezTo>
                  <a:pt x="18" y="289"/>
                  <a:pt x="19" y="302"/>
                  <a:pt x="12" y="312"/>
                </a:cubicBezTo>
                <a:cubicBezTo>
                  <a:pt x="10" y="315"/>
                  <a:pt x="4" y="312"/>
                  <a:pt x="0" y="31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2068"/>
          <p:cNvSpPr>
            <a:spLocks/>
          </p:cNvSpPr>
          <p:nvPr/>
        </p:nvSpPr>
        <p:spPr bwMode="auto">
          <a:xfrm>
            <a:off x="2028569" y="2487868"/>
            <a:ext cx="568325" cy="704850"/>
          </a:xfrm>
          <a:custGeom>
            <a:avLst/>
            <a:gdLst>
              <a:gd name="T0" fmla="*/ 0 w 378"/>
              <a:gd name="T1" fmla="*/ 0 h 444"/>
              <a:gd name="T2" fmla="*/ 45 w 378"/>
              <a:gd name="T3" fmla="*/ 77 h 444"/>
              <a:gd name="T4" fmla="*/ 123 w 378"/>
              <a:gd name="T5" fmla="*/ 233 h 444"/>
              <a:gd name="T6" fmla="*/ 223 w 378"/>
              <a:gd name="T7" fmla="*/ 289 h 444"/>
              <a:gd name="T8" fmla="*/ 234 w 378"/>
              <a:gd name="T9" fmla="*/ 333 h 444"/>
              <a:gd name="T10" fmla="*/ 301 w 378"/>
              <a:gd name="T11" fmla="*/ 355 h 444"/>
              <a:gd name="T12" fmla="*/ 378 w 378"/>
              <a:gd name="T13" fmla="*/ 444 h 444"/>
            </a:gdLst>
            <a:ahLst/>
            <a:cxnLst>
              <a:cxn ang="0">
                <a:pos x="T0" y="T1"/>
              </a:cxn>
              <a:cxn ang="0">
                <a:pos x="T2" y="T3"/>
              </a:cxn>
              <a:cxn ang="0">
                <a:pos x="T4" y="T5"/>
              </a:cxn>
              <a:cxn ang="0">
                <a:pos x="T6" y="T7"/>
              </a:cxn>
              <a:cxn ang="0">
                <a:pos x="T8" y="T9"/>
              </a:cxn>
              <a:cxn ang="0">
                <a:pos x="T10" y="T11"/>
              </a:cxn>
              <a:cxn ang="0">
                <a:pos x="T12" y="T13"/>
              </a:cxn>
            </a:cxnLst>
            <a:rect l="0" t="0" r="r" b="b"/>
            <a:pathLst>
              <a:path w="378" h="444">
                <a:moveTo>
                  <a:pt x="0" y="0"/>
                </a:moveTo>
                <a:cubicBezTo>
                  <a:pt x="14" y="26"/>
                  <a:pt x="38" y="48"/>
                  <a:pt x="45" y="77"/>
                </a:cubicBezTo>
                <a:cubicBezTo>
                  <a:pt x="69" y="180"/>
                  <a:pt x="23" y="201"/>
                  <a:pt x="123" y="233"/>
                </a:cubicBezTo>
                <a:cubicBezTo>
                  <a:pt x="159" y="257"/>
                  <a:pt x="193" y="258"/>
                  <a:pt x="223" y="289"/>
                </a:cubicBezTo>
                <a:cubicBezTo>
                  <a:pt x="227" y="304"/>
                  <a:pt x="222" y="323"/>
                  <a:pt x="234" y="333"/>
                </a:cubicBezTo>
                <a:cubicBezTo>
                  <a:pt x="252" y="348"/>
                  <a:pt x="301" y="355"/>
                  <a:pt x="301" y="355"/>
                </a:cubicBezTo>
                <a:cubicBezTo>
                  <a:pt x="313" y="373"/>
                  <a:pt x="360" y="444"/>
                  <a:pt x="378" y="4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Freeform 2069"/>
          <p:cNvSpPr>
            <a:spLocks/>
          </p:cNvSpPr>
          <p:nvPr/>
        </p:nvSpPr>
        <p:spPr bwMode="auto">
          <a:xfrm>
            <a:off x="1528506" y="2822831"/>
            <a:ext cx="466725" cy="515937"/>
          </a:xfrm>
          <a:custGeom>
            <a:avLst/>
            <a:gdLst>
              <a:gd name="T0" fmla="*/ 311 w 311"/>
              <a:gd name="T1" fmla="*/ 0 h 325"/>
              <a:gd name="T2" fmla="*/ 278 w 311"/>
              <a:gd name="T3" fmla="*/ 78 h 325"/>
              <a:gd name="T4" fmla="*/ 233 w 311"/>
              <a:gd name="T5" fmla="*/ 100 h 325"/>
              <a:gd name="T6" fmla="*/ 200 w 311"/>
              <a:gd name="T7" fmla="*/ 133 h 325"/>
              <a:gd name="T8" fmla="*/ 111 w 311"/>
              <a:gd name="T9" fmla="*/ 322 h 325"/>
              <a:gd name="T10" fmla="*/ 0 w 311"/>
              <a:gd name="T11" fmla="*/ 322 h 325"/>
            </a:gdLst>
            <a:ahLst/>
            <a:cxnLst>
              <a:cxn ang="0">
                <a:pos x="T0" y="T1"/>
              </a:cxn>
              <a:cxn ang="0">
                <a:pos x="T2" y="T3"/>
              </a:cxn>
              <a:cxn ang="0">
                <a:pos x="T4" y="T5"/>
              </a:cxn>
              <a:cxn ang="0">
                <a:pos x="T6" y="T7"/>
              </a:cxn>
              <a:cxn ang="0">
                <a:pos x="T8" y="T9"/>
              </a:cxn>
              <a:cxn ang="0">
                <a:pos x="T10" y="T11"/>
              </a:cxn>
            </a:cxnLst>
            <a:rect l="0" t="0" r="r" b="b"/>
            <a:pathLst>
              <a:path w="311" h="325">
                <a:moveTo>
                  <a:pt x="311" y="0"/>
                </a:moveTo>
                <a:cubicBezTo>
                  <a:pt x="300" y="26"/>
                  <a:pt x="295" y="56"/>
                  <a:pt x="278" y="78"/>
                </a:cubicBezTo>
                <a:cubicBezTo>
                  <a:pt x="268" y="91"/>
                  <a:pt x="247" y="90"/>
                  <a:pt x="233" y="100"/>
                </a:cubicBezTo>
                <a:cubicBezTo>
                  <a:pt x="220" y="109"/>
                  <a:pt x="211" y="122"/>
                  <a:pt x="200" y="133"/>
                </a:cubicBezTo>
                <a:cubicBezTo>
                  <a:pt x="192" y="172"/>
                  <a:pt x="179" y="317"/>
                  <a:pt x="111" y="322"/>
                </a:cubicBezTo>
                <a:cubicBezTo>
                  <a:pt x="74" y="325"/>
                  <a:pt x="37" y="322"/>
                  <a:pt x="0" y="32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2070"/>
          <p:cNvSpPr>
            <a:spLocks/>
          </p:cNvSpPr>
          <p:nvPr/>
        </p:nvSpPr>
        <p:spPr bwMode="auto">
          <a:xfrm>
            <a:off x="1998406" y="3106993"/>
            <a:ext cx="498475" cy="438150"/>
          </a:xfrm>
          <a:custGeom>
            <a:avLst/>
            <a:gdLst>
              <a:gd name="T0" fmla="*/ 0 w 312"/>
              <a:gd name="T1" fmla="*/ 0 h 233"/>
              <a:gd name="T2" fmla="*/ 278 w 312"/>
              <a:gd name="T3" fmla="*/ 178 h 233"/>
              <a:gd name="T4" fmla="*/ 289 w 312"/>
              <a:gd name="T5" fmla="*/ 211 h 233"/>
              <a:gd name="T6" fmla="*/ 312 w 312"/>
              <a:gd name="T7" fmla="*/ 233 h 233"/>
            </a:gdLst>
            <a:ahLst/>
            <a:cxnLst>
              <a:cxn ang="0">
                <a:pos x="T0" y="T1"/>
              </a:cxn>
              <a:cxn ang="0">
                <a:pos x="T2" y="T3"/>
              </a:cxn>
              <a:cxn ang="0">
                <a:pos x="T4" y="T5"/>
              </a:cxn>
              <a:cxn ang="0">
                <a:pos x="T6" y="T7"/>
              </a:cxn>
            </a:cxnLst>
            <a:rect l="0" t="0" r="r" b="b"/>
            <a:pathLst>
              <a:path w="312" h="233">
                <a:moveTo>
                  <a:pt x="0" y="0"/>
                </a:moveTo>
                <a:cubicBezTo>
                  <a:pt x="63" y="120"/>
                  <a:pt x="153" y="160"/>
                  <a:pt x="278" y="178"/>
                </a:cubicBezTo>
                <a:cubicBezTo>
                  <a:pt x="282" y="189"/>
                  <a:pt x="283" y="201"/>
                  <a:pt x="289" y="211"/>
                </a:cubicBezTo>
                <a:cubicBezTo>
                  <a:pt x="295" y="220"/>
                  <a:pt x="312" y="233"/>
                  <a:pt x="312" y="23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071"/>
          <p:cNvSpPr>
            <a:spLocks/>
          </p:cNvSpPr>
          <p:nvPr/>
        </p:nvSpPr>
        <p:spPr bwMode="auto">
          <a:xfrm>
            <a:off x="1744406" y="3545143"/>
            <a:ext cx="234950" cy="158750"/>
          </a:xfrm>
          <a:custGeom>
            <a:avLst/>
            <a:gdLst>
              <a:gd name="T0" fmla="*/ 156 w 156"/>
              <a:gd name="T1" fmla="*/ 0 h 100"/>
              <a:gd name="T2" fmla="*/ 78 w 156"/>
              <a:gd name="T3" fmla="*/ 22 h 100"/>
              <a:gd name="T4" fmla="*/ 45 w 156"/>
              <a:gd name="T5" fmla="*/ 45 h 100"/>
              <a:gd name="T6" fmla="*/ 12 w 156"/>
              <a:gd name="T7" fmla="*/ 56 h 100"/>
              <a:gd name="T8" fmla="*/ 1 w 156"/>
              <a:gd name="T9" fmla="*/ 100 h 100"/>
            </a:gdLst>
            <a:ahLst/>
            <a:cxnLst>
              <a:cxn ang="0">
                <a:pos x="T0" y="T1"/>
              </a:cxn>
              <a:cxn ang="0">
                <a:pos x="T2" y="T3"/>
              </a:cxn>
              <a:cxn ang="0">
                <a:pos x="T4" y="T5"/>
              </a:cxn>
              <a:cxn ang="0">
                <a:pos x="T6" y="T7"/>
              </a:cxn>
              <a:cxn ang="0">
                <a:pos x="T8" y="T9"/>
              </a:cxn>
            </a:cxnLst>
            <a:rect l="0" t="0" r="r" b="b"/>
            <a:pathLst>
              <a:path w="156" h="100">
                <a:moveTo>
                  <a:pt x="156" y="0"/>
                </a:moveTo>
                <a:cubicBezTo>
                  <a:pt x="130" y="7"/>
                  <a:pt x="103" y="12"/>
                  <a:pt x="78" y="22"/>
                </a:cubicBezTo>
                <a:cubicBezTo>
                  <a:pt x="66" y="27"/>
                  <a:pt x="57" y="39"/>
                  <a:pt x="45" y="45"/>
                </a:cubicBezTo>
                <a:cubicBezTo>
                  <a:pt x="35" y="50"/>
                  <a:pt x="23" y="52"/>
                  <a:pt x="12" y="56"/>
                </a:cubicBezTo>
                <a:cubicBezTo>
                  <a:pt x="0" y="92"/>
                  <a:pt x="1" y="77"/>
                  <a:pt x="1" y="10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Freeform 2072"/>
          <p:cNvSpPr>
            <a:spLocks/>
          </p:cNvSpPr>
          <p:nvPr/>
        </p:nvSpPr>
        <p:spPr bwMode="auto">
          <a:xfrm>
            <a:off x="2028569" y="3721356"/>
            <a:ext cx="284162" cy="247650"/>
          </a:xfrm>
          <a:custGeom>
            <a:avLst/>
            <a:gdLst>
              <a:gd name="T0" fmla="*/ 0 w 189"/>
              <a:gd name="T1" fmla="*/ 0 h 156"/>
              <a:gd name="T2" fmla="*/ 89 w 189"/>
              <a:gd name="T3" fmla="*/ 67 h 156"/>
              <a:gd name="T4" fmla="*/ 112 w 189"/>
              <a:gd name="T5" fmla="*/ 89 h 156"/>
              <a:gd name="T6" fmla="*/ 145 w 189"/>
              <a:gd name="T7" fmla="*/ 100 h 156"/>
              <a:gd name="T8" fmla="*/ 189 w 189"/>
              <a:gd name="T9" fmla="*/ 156 h 156"/>
            </a:gdLst>
            <a:ahLst/>
            <a:cxnLst>
              <a:cxn ang="0">
                <a:pos x="T0" y="T1"/>
              </a:cxn>
              <a:cxn ang="0">
                <a:pos x="T2" y="T3"/>
              </a:cxn>
              <a:cxn ang="0">
                <a:pos x="T4" y="T5"/>
              </a:cxn>
              <a:cxn ang="0">
                <a:pos x="T6" y="T7"/>
              </a:cxn>
              <a:cxn ang="0">
                <a:pos x="T8" y="T9"/>
              </a:cxn>
            </a:cxnLst>
            <a:rect l="0" t="0" r="r" b="b"/>
            <a:pathLst>
              <a:path w="189" h="156">
                <a:moveTo>
                  <a:pt x="0" y="0"/>
                </a:moveTo>
                <a:cubicBezTo>
                  <a:pt x="64" y="64"/>
                  <a:pt x="31" y="48"/>
                  <a:pt x="89" y="67"/>
                </a:cubicBezTo>
                <a:cubicBezTo>
                  <a:pt x="97" y="74"/>
                  <a:pt x="103" y="84"/>
                  <a:pt x="112" y="89"/>
                </a:cubicBezTo>
                <a:cubicBezTo>
                  <a:pt x="122" y="95"/>
                  <a:pt x="136" y="92"/>
                  <a:pt x="145" y="100"/>
                </a:cubicBezTo>
                <a:cubicBezTo>
                  <a:pt x="163" y="115"/>
                  <a:pt x="172" y="139"/>
                  <a:pt x="189" y="15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Freeform 2073"/>
          <p:cNvSpPr>
            <a:spLocks/>
          </p:cNvSpPr>
          <p:nvPr/>
        </p:nvSpPr>
        <p:spPr bwMode="auto">
          <a:xfrm>
            <a:off x="1803144" y="3897568"/>
            <a:ext cx="192087" cy="195263"/>
          </a:xfrm>
          <a:custGeom>
            <a:avLst/>
            <a:gdLst>
              <a:gd name="T0" fmla="*/ 128 w 128"/>
              <a:gd name="T1" fmla="*/ 0 h 123"/>
              <a:gd name="T2" fmla="*/ 28 w 128"/>
              <a:gd name="T3" fmla="*/ 56 h 123"/>
              <a:gd name="T4" fmla="*/ 6 w 128"/>
              <a:gd name="T5" fmla="*/ 123 h 123"/>
            </a:gdLst>
            <a:ahLst/>
            <a:cxnLst>
              <a:cxn ang="0">
                <a:pos x="T0" y="T1"/>
              </a:cxn>
              <a:cxn ang="0">
                <a:pos x="T2" y="T3"/>
              </a:cxn>
              <a:cxn ang="0">
                <a:pos x="T4" y="T5"/>
              </a:cxn>
            </a:cxnLst>
            <a:rect l="0" t="0" r="r" b="b"/>
            <a:pathLst>
              <a:path w="128" h="123">
                <a:moveTo>
                  <a:pt x="128" y="0"/>
                </a:moveTo>
                <a:cubicBezTo>
                  <a:pt x="99" y="31"/>
                  <a:pt x="68" y="43"/>
                  <a:pt x="28" y="56"/>
                </a:cubicBezTo>
                <a:cubicBezTo>
                  <a:pt x="0" y="98"/>
                  <a:pt x="6" y="76"/>
                  <a:pt x="6" y="1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Freeform 2074"/>
          <p:cNvSpPr>
            <a:spLocks/>
          </p:cNvSpPr>
          <p:nvPr/>
        </p:nvSpPr>
        <p:spPr bwMode="auto">
          <a:xfrm>
            <a:off x="2095244" y="4197606"/>
            <a:ext cx="101600" cy="123825"/>
          </a:xfrm>
          <a:custGeom>
            <a:avLst/>
            <a:gdLst>
              <a:gd name="T0" fmla="*/ 0 w 67"/>
              <a:gd name="T1" fmla="*/ 0 h 78"/>
              <a:gd name="T2" fmla="*/ 56 w 67"/>
              <a:gd name="T3" fmla="*/ 45 h 78"/>
              <a:gd name="T4" fmla="*/ 67 w 67"/>
              <a:gd name="T5" fmla="*/ 78 h 78"/>
            </a:gdLst>
            <a:ahLst/>
            <a:cxnLst>
              <a:cxn ang="0">
                <a:pos x="T0" y="T1"/>
              </a:cxn>
              <a:cxn ang="0">
                <a:pos x="T2" y="T3"/>
              </a:cxn>
              <a:cxn ang="0">
                <a:pos x="T4" y="T5"/>
              </a:cxn>
            </a:cxnLst>
            <a:rect l="0" t="0" r="r" b="b"/>
            <a:pathLst>
              <a:path w="67" h="78">
                <a:moveTo>
                  <a:pt x="0" y="0"/>
                </a:moveTo>
                <a:cubicBezTo>
                  <a:pt x="17" y="17"/>
                  <a:pt x="41" y="26"/>
                  <a:pt x="56" y="45"/>
                </a:cubicBezTo>
                <a:cubicBezTo>
                  <a:pt x="63" y="54"/>
                  <a:pt x="67" y="78"/>
                  <a:pt x="67" y="7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Freeform 2075"/>
          <p:cNvSpPr>
            <a:spLocks/>
          </p:cNvSpPr>
          <p:nvPr/>
        </p:nvSpPr>
        <p:spPr bwMode="auto">
          <a:xfrm>
            <a:off x="1884106" y="4197606"/>
            <a:ext cx="179388" cy="212725"/>
          </a:xfrm>
          <a:custGeom>
            <a:avLst/>
            <a:gdLst>
              <a:gd name="T0" fmla="*/ 119 w 119"/>
              <a:gd name="T1" fmla="*/ 0 h 134"/>
              <a:gd name="T2" fmla="*/ 8 w 119"/>
              <a:gd name="T3" fmla="*/ 56 h 134"/>
              <a:gd name="T4" fmla="*/ 8 w 119"/>
              <a:gd name="T5" fmla="*/ 134 h 134"/>
            </a:gdLst>
            <a:ahLst/>
            <a:cxnLst>
              <a:cxn ang="0">
                <a:pos x="T0" y="T1"/>
              </a:cxn>
              <a:cxn ang="0">
                <a:pos x="T2" y="T3"/>
              </a:cxn>
              <a:cxn ang="0">
                <a:pos x="T4" y="T5"/>
              </a:cxn>
            </a:cxnLst>
            <a:rect l="0" t="0" r="r" b="b"/>
            <a:pathLst>
              <a:path w="119" h="134">
                <a:moveTo>
                  <a:pt x="119" y="0"/>
                </a:moveTo>
                <a:cubicBezTo>
                  <a:pt x="100" y="6"/>
                  <a:pt x="14" y="38"/>
                  <a:pt x="8" y="56"/>
                </a:cubicBezTo>
                <a:cubicBezTo>
                  <a:pt x="0" y="81"/>
                  <a:pt x="8" y="108"/>
                  <a:pt x="8" y="13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2082"/>
          <p:cNvSpPr>
            <a:spLocks noChangeArrowheads="1"/>
          </p:cNvSpPr>
          <p:nvPr/>
        </p:nvSpPr>
        <p:spPr bwMode="auto">
          <a:xfrm>
            <a:off x="931606" y="5697793"/>
            <a:ext cx="2379663" cy="1524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Box 29"/>
          <p:cNvSpPr txBox="1"/>
          <p:nvPr/>
        </p:nvSpPr>
        <p:spPr>
          <a:xfrm>
            <a:off x="2455606" y="304800"/>
            <a:ext cx="3637086" cy="584775"/>
          </a:xfrm>
          <a:prstGeom prst="rect">
            <a:avLst/>
          </a:prstGeom>
          <a:noFill/>
        </p:spPr>
        <p:txBody>
          <a:bodyPr wrap="none" rtlCol="0">
            <a:spAutoFit/>
          </a:bodyPr>
          <a:lstStyle/>
          <a:p>
            <a:r>
              <a:rPr lang="en-US" sz="3200" b="1" dirty="0" smtClean="0"/>
              <a:t>Root Length Volume</a:t>
            </a:r>
            <a:endParaRPr lang="en-US" sz="3200" b="1" dirty="0"/>
          </a:p>
        </p:txBody>
      </p:sp>
      <p:sp>
        <p:nvSpPr>
          <p:cNvPr id="31" name="TextBox 30"/>
          <p:cNvSpPr txBox="1"/>
          <p:nvPr/>
        </p:nvSpPr>
        <p:spPr>
          <a:xfrm>
            <a:off x="3620729" y="2023806"/>
            <a:ext cx="2515047" cy="369332"/>
          </a:xfrm>
          <a:prstGeom prst="rect">
            <a:avLst/>
          </a:prstGeom>
          <a:noFill/>
        </p:spPr>
        <p:txBody>
          <a:bodyPr wrap="none" rtlCol="0">
            <a:spAutoFit/>
          </a:bodyPr>
          <a:lstStyle/>
          <a:p>
            <a:r>
              <a:rPr lang="en-US" dirty="0" smtClean="0"/>
              <a:t>RLV = 5 cm root/cm</a:t>
            </a:r>
            <a:r>
              <a:rPr lang="en-US" baseline="30000" dirty="0" smtClean="0"/>
              <a:t>3</a:t>
            </a:r>
            <a:r>
              <a:rPr lang="en-US" dirty="0" smtClean="0"/>
              <a:t> soil</a:t>
            </a:r>
            <a:endParaRPr lang="en-US" dirty="0"/>
          </a:p>
        </p:txBody>
      </p:sp>
      <p:sp>
        <p:nvSpPr>
          <p:cNvPr id="33" name="TextBox 32"/>
          <p:cNvSpPr txBox="1"/>
          <p:nvPr/>
        </p:nvSpPr>
        <p:spPr>
          <a:xfrm>
            <a:off x="3652684" y="2603240"/>
            <a:ext cx="2462149" cy="369332"/>
          </a:xfrm>
          <a:prstGeom prst="rect">
            <a:avLst/>
          </a:prstGeom>
          <a:noFill/>
        </p:spPr>
        <p:txBody>
          <a:bodyPr wrap="none" rtlCol="0">
            <a:spAutoFit/>
          </a:bodyPr>
          <a:lstStyle/>
          <a:p>
            <a:r>
              <a:rPr lang="en-US" dirty="0" smtClean="0"/>
              <a:t>RLV = 4 cm root/cm</a:t>
            </a:r>
            <a:r>
              <a:rPr lang="en-US" baseline="30000" dirty="0" smtClean="0"/>
              <a:t>3</a:t>
            </a:r>
            <a:r>
              <a:rPr lang="en-US" dirty="0" smtClean="0"/>
              <a:t> soil</a:t>
            </a:r>
            <a:endParaRPr lang="en-US" dirty="0"/>
          </a:p>
        </p:txBody>
      </p:sp>
      <p:sp>
        <p:nvSpPr>
          <p:cNvPr id="34" name="TextBox 33"/>
          <p:cNvSpPr txBox="1"/>
          <p:nvPr/>
        </p:nvSpPr>
        <p:spPr>
          <a:xfrm>
            <a:off x="3620729" y="3192718"/>
            <a:ext cx="2462149" cy="369332"/>
          </a:xfrm>
          <a:prstGeom prst="rect">
            <a:avLst/>
          </a:prstGeom>
          <a:noFill/>
        </p:spPr>
        <p:txBody>
          <a:bodyPr wrap="none" rtlCol="0">
            <a:spAutoFit/>
          </a:bodyPr>
          <a:lstStyle/>
          <a:p>
            <a:r>
              <a:rPr lang="en-US" dirty="0" smtClean="0"/>
              <a:t>RLV = 3 cm root/cm</a:t>
            </a:r>
            <a:r>
              <a:rPr lang="en-US" baseline="30000" dirty="0" smtClean="0"/>
              <a:t>3</a:t>
            </a:r>
            <a:r>
              <a:rPr lang="en-US" dirty="0" smtClean="0"/>
              <a:t> soil</a:t>
            </a:r>
            <a:endParaRPr lang="en-US" dirty="0"/>
          </a:p>
        </p:txBody>
      </p:sp>
      <p:sp>
        <p:nvSpPr>
          <p:cNvPr id="35" name="TextBox 34"/>
          <p:cNvSpPr txBox="1"/>
          <p:nvPr/>
        </p:nvSpPr>
        <p:spPr>
          <a:xfrm>
            <a:off x="3647177" y="3784340"/>
            <a:ext cx="2462149" cy="369332"/>
          </a:xfrm>
          <a:prstGeom prst="rect">
            <a:avLst/>
          </a:prstGeom>
          <a:noFill/>
        </p:spPr>
        <p:txBody>
          <a:bodyPr wrap="none" rtlCol="0">
            <a:spAutoFit/>
          </a:bodyPr>
          <a:lstStyle/>
          <a:p>
            <a:r>
              <a:rPr lang="en-US" dirty="0" smtClean="0"/>
              <a:t>RLV = 2 cm root/cm</a:t>
            </a:r>
            <a:r>
              <a:rPr lang="en-US" baseline="30000" dirty="0" smtClean="0"/>
              <a:t>3</a:t>
            </a:r>
            <a:r>
              <a:rPr lang="en-US" dirty="0" smtClean="0"/>
              <a:t> soil</a:t>
            </a:r>
            <a:endParaRPr lang="en-US" dirty="0"/>
          </a:p>
        </p:txBody>
      </p:sp>
      <p:sp>
        <p:nvSpPr>
          <p:cNvPr id="36" name="TextBox 35"/>
          <p:cNvSpPr txBox="1"/>
          <p:nvPr/>
        </p:nvSpPr>
        <p:spPr>
          <a:xfrm>
            <a:off x="3633019" y="4410331"/>
            <a:ext cx="2462149" cy="369332"/>
          </a:xfrm>
          <a:prstGeom prst="rect">
            <a:avLst/>
          </a:prstGeom>
          <a:noFill/>
        </p:spPr>
        <p:txBody>
          <a:bodyPr wrap="none" rtlCol="0">
            <a:spAutoFit/>
          </a:bodyPr>
          <a:lstStyle/>
          <a:p>
            <a:r>
              <a:rPr lang="en-US" dirty="0" smtClean="0"/>
              <a:t>RLV = 1 cm root/cm</a:t>
            </a:r>
            <a:r>
              <a:rPr lang="en-US" baseline="30000" dirty="0" smtClean="0"/>
              <a:t>3</a:t>
            </a:r>
            <a:r>
              <a:rPr lang="en-US" dirty="0" smtClean="0"/>
              <a:t> soil</a:t>
            </a:r>
            <a:endParaRPr lang="en-US" dirty="0"/>
          </a:p>
        </p:txBody>
      </p:sp>
      <p:sp>
        <p:nvSpPr>
          <p:cNvPr id="37" name="TextBox 36"/>
          <p:cNvSpPr txBox="1"/>
          <p:nvPr/>
        </p:nvSpPr>
        <p:spPr>
          <a:xfrm>
            <a:off x="3647619" y="5132127"/>
            <a:ext cx="860620" cy="369332"/>
          </a:xfrm>
          <a:prstGeom prst="rect">
            <a:avLst/>
          </a:prstGeom>
          <a:noFill/>
        </p:spPr>
        <p:txBody>
          <a:bodyPr wrap="none" rtlCol="0">
            <a:spAutoFit/>
          </a:bodyPr>
          <a:lstStyle/>
          <a:p>
            <a:r>
              <a:rPr lang="en-US" dirty="0" smtClean="0"/>
              <a:t>RLV = 0</a:t>
            </a:r>
            <a:endParaRPr lang="en-US" dirty="0"/>
          </a:p>
        </p:txBody>
      </p:sp>
      <p:cxnSp>
        <p:nvCxnSpPr>
          <p:cNvPr id="39" name="Straight Arrow Connector 38"/>
          <p:cNvCxnSpPr/>
          <p:nvPr/>
        </p:nvCxnSpPr>
        <p:spPr>
          <a:xfrm>
            <a:off x="685800" y="1898290"/>
            <a:ext cx="0" cy="3048000"/>
          </a:xfrm>
          <a:prstGeom prst="straightConnector1">
            <a:avLst/>
          </a:prstGeom>
          <a:ln w="25400">
            <a:solidFill>
              <a:srgbClr val="FF0000"/>
            </a:solidFill>
            <a:headEnd type="arrow" w="lg" len="lg"/>
            <a:tailEnd type="arrow" w="lg" len="lg"/>
          </a:ln>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rot="16200000">
            <a:off x="24171" y="3279154"/>
            <a:ext cx="713657" cy="369332"/>
          </a:xfrm>
          <a:prstGeom prst="rect">
            <a:avLst/>
          </a:prstGeom>
          <a:noFill/>
        </p:spPr>
        <p:txBody>
          <a:bodyPr wrap="none" rtlCol="0">
            <a:spAutoFit/>
          </a:bodyPr>
          <a:lstStyle/>
          <a:p>
            <a:r>
              <a:rPr lang="en-US" b="1" dirty="0" smtClean="0">
                <a:solidFill>
                  <a:srgbClr val="FF0000"/>
                </a:solidFill>
              </a:rPr>
              <a:t>1.5 m</a:t>
            </a:r>
            <a:endParaRPr lang="en-US" b="1" dirty="0">
              <a:solidFill>
                <a:srgbClr val="FF0000"/>
              </a:solidFill>
            </a:endParaRPr>
          </a:p>
        </p:txBody>
      </p:sp>
    </p:spTree>
    <p:extLst>
      <p:ext uri="{BB962C8B-B14F-4D97-AF65-F5344CB8AC3E}">
        <p14:creationId xmlns:p14="http://schemas.microsoft.com/office/powerpoint/2010/main" val="20886260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050"/>
          <p:cNvSpPr>
            <a:spLocks noChangeArrowheads="1"/>
          </p:cNvSpPr>
          <p:nvPr/>
        </p:nvSpPr>
        <p:spPr bwMode="auto">
          <a:xfrm>
            <a:off x="781551" y="1081859"/>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Rectangle 2051"/>
          <p:cNvSpPr>
            <a:spLocks noChangeArrowheads="1"/>
          </p:cNvSpPr>
          <p:nvPr/>
        </p:nvSpPr>
        <p:spPr bwMode="auto">
          <a:xfrm>
            <a:off x="781551" y="1691459"/>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Rectangle 2052"/>
          <p:cNvSpPr>
            <a:spLocks noChangeArrowheads="1"/>
          </p:cNvSpPr>
          <p:nvPr/>
        </p:nvSpPr>
        <p:spPr bwMode="auto">
          <a:xfrm>
            <a:off x="781551" y="2301059"/>
            <a:ext cx="2379663" cy="609600"/>
          </a:xfrm>
          <a:prstGeom prst="rect">
            <a:avLst/>
          </a:prstGeom>
          <a:noFill/>
          <a:ln w="9525">
            <a:solidFill>
              <a:schemeClr val="tx1"/>
            </a:solidFill>
            <a:miter lim="800000"/>
            <a:headEnd/>
            <a:tailEnd/>
          </a:ln>
          <a:effectLst/>
          <a:extLst/>
        </p:spPr>
        <p:txBody>
          <a:bodyPr wrap="none" anchor="ctr"/>
          <a:lstStyle/>
          <a:p>
            <a:endParaRPr lang="en-US"/>
          </a:p>
        </p:txBody>
      </p:sp>
      <p:sp>
        <p:nvSpPr>
          <p:cNvPr id="6" name="Rectangle 2053"/>
          <p:cNvSpPr>
            <a:spLocks noChangeArrowheads="1"/>
          </p:cNvSpPr>
          <p:nvPr/>
        </p:nvSpPr>
        <p:spPr bwMode="auto">
          <a:xfrm>
            <a:off x="781551" y="2910659"/>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2054"/>
          <p:cNvSpPr>
            <a:spLocks noChangeArrowheads="1"/>
          </p:cNvSpPr>
          <p:nvPr/>
        </p:nvSpPr>
        <p:spPr bwMode="auto">
          <a:xfrm>
            <a:off x="781551" y="3520259"/>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Rectangle 2055"/>
          <p:cNvSpPr>
            <a:spLocks noChangeArrowheads="1"/>
          </p:cNvSpPr>
          <p:nvPr/>
        </p:nvSpPr>
        <p:spPr bwMode="auto">
          <a:xfrm>
            <a:off x="781551" y="4129859"/>
            <a:ext cx="2379663"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2056"/>
          <p:cNvSpPr>
            <a:spLocks/>
          </p:cNvSpPr>
          <p:nvPr/>
        </p:nvSpPr>
        <p:spPr bwMode="auto">
          <a:xfrm>
            <a:off x="1076826" y="1223147"/>
            <a:ext cx="685800" cy="336550"/>
          </a:xfrm>
          <a:custGeom>
            <a:avLst/>
            <a:gdLst>
              <a:gd name="T0" fmla="*/ 456 w 456"/>
              <a:gd name="T1" fmla="*/ 0 h 212"/>
              <a:gd name="T2" fmla="*/ 445 w 456"/>
              <a:gd name="T3" fmla="*/ 44 h 212"/>
              <a:gd name="T4" fmla="*/ 333 w 456"/>
              <a:gd name="T5" fmla="*/ 100 h 212"/>
              <a:gd name="T6" fmla="*/ 233 w 456"/>
              <a:gd name="T7" fmla="*/ 144 h 212"/>
              <a:gd name="T8" fmla="*/ 45 w 456"/>
              <a:gd name="T9" fmla="*/ 200 h 212"/>
              <a:gd name="T10" fmla="*/ 0 w 456"/>
              <a:gd name="T11" fmla="*/ 211 h 212"/>
            </a:gdLst>
            <a:ahLst/>
            <a:cxnLst>
              <a:cxn ang="0">
                <a:pos x="T0" y="T1"/>
              </a:cxn>
              <a:cxn ang="0">
                <a:pos x="T2" y="T3"/>
              </a:cxn>
              <a:cxn ang="0">
                <a:pos x="T4" y="T5"/>
              </a:cxn>
              <a:cxn ang="0">
                <a:pos x="T6" y="T7"/>
              </a:cxn>
              <a:cxn ang="0">
                <a:pos x="T8" y="T9"/>
              </a:cxn>
              <a:cxn ang="0">
                <a:pos x="T10" y="T11"/>
              </a:cxn>
            </a:cxnLst>
            <a:rect l="0" t="0" r="r" b="b"/>
            <a:pathLst>
              <a:path w="456" h="212">
                <a:moveTo>
                  <a:pt x="456" y="0"/>
                </a:moveTo>
                <a:cubicBezTo>
                  <a:pt x="452" y="15"/>
                  <a:pt x="453" y="31"/>
                  <a:pt x="445" y="44"/>
                </a:cubicBezTo>
                <a:cubicBezTo>
                  <a:pt x="409" y="101"/>
                  <a:pt x="394" y="90"/>
                  <a:pt x="333" y="100"/>
                </a:cubicBezTo>
                <a:cubicBezTo>
                  <a:pt x="297" y="112"/>
                  <a:pt x="269" y="132"/>
                  <a:pt x="233" y="144"/>
                </a:cubicBezTo>
                <a:cubicBezTo>
                  <a:pt x="163" y="191"/>
                  <a:pt x="139" y="191"/>
                  <a:pt x="45" y="200"/>
                </a:cubicBezTo>
                <a:cubicBezTo>
                  <a:pt x="8" y="212"/>
                  <a:pt x="23" y="211"/>
                  <a:pt x="0" y="21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Freeform 2057"/>
          <p:cNvSpPr>
            <a:spLocks/>
          </p:cNvSpPr>
          <p:nvPr/>
        </p:nvSpPr>
        <p:spPr bwMode="auto">
          <a:xfrm>
            <a:off x="1848351" y="1234259"/>
            <a:ext cx="914400" cy="365125"/>
          </a:xfrm>
          <a:custGeom>
            <a:avLst/>
            <a:gdLst>
              <a:gd name="T0" fmla="*/ 0 w 600"/>
              <a:gd name="T1" fmla="*/ 0 h 237"/>
              <a:gd name="T2" fmla="*/ 100 w 600"/>
              <a:gd name="T3" fmla="*/ 78 h 237"/>
              <a:gd name="T4" fmla="*/ 178 w 600"/>
              <a:gd name="T5" fmla="*/ 100 h 237"/>
              <a:gd name="T6" fmla="*/ 512 w 600"/>
              <a:gd name="T7" fmla="*/ 200 h 237"/>
              <a:gd name="T8" fmla="*/ 600 w 600"/>
              <a:gd name="T9" fmla="*/ 211 h 237"/>
            </a:gdLst>
            <a:ahLst/>
            <a:cxnLst>
              <a:cxn ang="0">
                <a:pos x="T0" y="T1"/>
              </a:cxn>
              <a:cxn ang="0">
                <a:pos x="T2" y="T3"/>
              </a:cxn>
              <a:cxn ang="0">
                <a:pos x="T4" y="T5"/>
              </a:cxn>
              <a:cxn ang="0">
                <a:pos x="T6" y="T7"/>
              </a:cxn>
              <a:cxn ang="0">
                <a:pos x="T8" y="T9"/>
              </a:cxn>
            </a:cxnLst>
            <a:rect l="0" t="0" r="r" b="b"/>
            <a:pathLst>
              <a:path w="600" h="237">
                <a:moveTo>
                  <a:pt x="0" y="0"/>
                </a:moveTo>
                <a:cubicBezTo>
                  <a:pt x="35" y="23"/>
                  <a:pt x="62" y="61"/>
                  <a:pt x="100" y="78"/>
                </a:cubicBezTo>
                <a:cubicBezTo>
                  <a:pt x="125" y="89"/>
                  <a:pt x="152" y="91"/>
                  <a:pt x="178" y="100"/>
                </a:cubicBezTo>
                <a:cubicBezTo>
                  <a:pt x="267" y="186"/>
                  <a:pt x="395" y="184"/>
                  <a:pt x="512" y="200"/>
                </a:cubicBezTo>
                <a:cubicBezTo>
                  <a:pt x="568" y="237"/>
                  <a:pt x="535" y="211"/>
                  <a:pt x="600" y="21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Freeform 2058"/>
          <p:cNvSpPr>
            <a:spLocks/>
          </p:cNvSpPr>
          <p:nvPr/>
        </p:nvSpPr>
        <p:spPr bwMode="auto">
          <a:xfrm>
            <a:off x="2153151" y="1346972"/>
            <a:ext cx="360363" cy="74612"/>
          </a:xfrm>
          <a:custGeom>
            <a:avLst/>
            <a:gdLst>
              <a:gd name="T0" fmla="*/ 0 w 211"/>
              <a:gd name="T1" fmla="*/ 22 h 22"/>
              <a:gd name="T2" fmla="*/ 211 w 211"/>
              <a:gd name="T3" fmla="*/ 0 h 22"/>
            </a:gdLst>
            <a:ahLst/>
            <a:cxnLst>
              <a:cxn ang="0">
                <a:pos x="T0" y="T1"/>
              </a:cxn>
              <a:cxn ang="0">
                <a:pos x="T2" y="T3"/>
              </a:cxn>
            </a:cxnLst>
            <a:rect l="0" t="0" r="r" b="b"/>
            <a:pathLst>
              <a:path w="211" h="22">
                <a:moveTo>
                  <a:pt x="0" y="22"/>
                </a:moveTo>
                <a:cubicBezTo>
                  <a:pt x="78" y="13"/>
                  <a:pt x="134" y="0"/>
                  <a:pt x="211"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Freeform 2059"/>
          <p:cNvSpPr>
            <a:spLocks/>
          </p:cNvSpPr>
          <p:nvPr/>
        </p:nvSpPr>
        <p:spPr bwMode="auto">
          <a:xfrm>
            <a:off x="2513514" y="1381897"/>
            <a:ext cx="317500" cy="141287"/>
          </a:xfrm>
          <a:custGeom>
            <a:avLst/>
            <a:gdLst>
              <a:gd name="T0" fmla="*/ 0 w 211"/>
              <a:gd name="T1" fmla="*/ 89 h 89"/>
              <a:gd name="T2" fmla="*/ 44 w 211"/>
              <a:gd name="T3" fmla="*/ 78 h 89"/>
              <a:gd name="T4" fmla="*/ 66 w 211"/>
              <a:gd name="T5" fmla="*/ 55 h 89"/>
              <a:gd name="T6" fmla="*/ 211 w 211"/>
              <a:gd name="T7" fmla="*/ 0 h 89"/>
            </a:gdLst>
            <a:ahLst/>
            <a:cxnLst>
              <a:cxn ang="0">
                <a:pos x="T0" y="T1"/>
              </a:cxn>
              <a:cxn ang="0">
                <a:pos x="T2" y="T3"/>
              </a:cxn>
              <a:cxn ang="0">
                <a:pos x="T4" y="T5"/>
              </a:cxn>
              <a:cxn ang="0">
                <a:pos x="T6" y="T7"/>
              </a:cxn>
            </a:cxnLst>
            <a:rect l="0" t="0" r="r" b="b"/>
            <a:pathLst>
              <a:path w="211" h="89">
                <a:moveTo>
                  <a:pt x="0" y="89"/>
                </a:moveTo>
                <a:cubicBezTo>
                  <a:pt x="15" y="85"/>
                  <a:pt x="31" y="85"/>
                  <a:pt x="44" y="78"/>
                </a:cubicBezTo>
                <a:cubicBezTo>
                  <a:pt x="53" y="73"/>
                  <a:pt x="58" y="62"/>
                  <a:pt x="66" y="55"/>
                </a:cubicBezTo>
                <a:cubicBezTo>
                  <a:pt x="103" y="25"/>
                  <a:pt x="163" y="0"/>
                  <a:pt x="211"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Freeform 2060"/>
          <p:cNvSpPr>
            <a:spLocks/>
          </p:cNvSpPr>
          <p:nvPr/>
        </p:nvSpPr>
        <p:spPr bwMode="auto">
          <a:xfrm>
            <a:off x="2523039" y="1575572"/>
            <a:ext cx="90487" cy="352425"/>
          </a:xfrm>
          <a:custGeom>
            <a:avLst/>
            <a:gdLst>
              <a:gd name="T0" fmla="*/ 5 w 60"/>
              <a:gd name="T1" fmla="*/ 0 h 222"/>
              <a:gd name="T2" fmla="*/ 60 w 60"/>
              <a:gd name="T3" fmla="*/ 222 h 222"/>
            </a:gdLst>
            <a:ahLst/>
            <a:cxnLst>
              <a:cxn ang="0">
                <a:pos x="T0" y="T1"/>
              </a:cxn>
              <a:cxn ang="0">
                <a:pos x="T2" y="T3"/>
              </a:cxn>
            </a:cxnLst>
            <a:rect l="0" t="0" r="r" b="b"/>
            <a:pathLst>
              <a:path w="60" h="222">
                <a:moveTo>
                  <a:pt x="5" y="0"/>
                </a:moveTo>
                <a:cubicBezTo>
                  <a:pt x="9" y="48"/>
                  <a:pt x="0" y="192"/>
                  <a:pt x="60" y="22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2061"/>
          <p:cNvSpPr>
            <a:spLocks/>
          </p:cNvSpPr>
          <p:nvPr/>
        </p:nvSpPr>
        <p:spPr bwMode="auto">
          <a:xfrm>
            <a:off x="2272214" y="1539059"/>
            <a:ext cx="109537" cy="619125"/>
          </a:xfrm>
          <a:custGeom>
            <a:avLst/>
            <a:gdLst>
              <a:gd name="T0" fmla="*/ 39 w 50"/>
              <a:gd name="T1" fmla="*/ 0 h 400"/>
              <a:gd name="T2" fmla="*/ 39 w 50"/>
              <a:gd name="T3" fmla="*/ 366 h 400"/>
              <a:gd name="T4" fmla="*/ 50 w 50"/>
              <a:gd name="T5" fmla="*/ 400 h 400"/>
            </a:gdLst>
            <a:ahLst/>
            <a:cxnLst>
              <a:cxn ang="0">
                <a:pos x="T0" y="T1"/>
              </a:cxn>
              <a:cxn ang="0">
                <a:pos x="T2" y="T3"/>
              </a:cxn>
              <a:cxn ang="0">
                <a:pos x="T4" y="T5"/>
              </a:cxn>
            </a:cxnLst>
            <a:rect l="0" t="0" r="r" b="b"/>
            <a:pathLst>
              <a:path w="50" h="400">
                <a:moveTo>
                  <a:pt x="39" y="0"/>
                </a:moveTo>
                <a:cubicBezTo>
                  <a:pt x="0" y="144"/>
                  <a:pt x="19" y="56"/>
                  <a:pt x="39" y="366"/>
                </a:cubicBezTo>
                <a:cubicBezTo>
                  <a:pt x="40" y="378"/>
                  <a:pt x="50" y="400"/>
                  <a:pt x="50" y="40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Freeform 2062"/>
          <p:cNvSpPr>
            <a:spLocks/>
          </p:cNvSpPr>
          <p:nvPr/>
        </p:nvSpPr>
        <p:spPr bwMode="auto">
          <a:xfrm>
            <a:off x="1427664" y="1386659"/>
            <a:ext cx="115887" cy="417513"/>
          </a:xfrm>
          <a:custGeom>
            <a:avLst/>
            <a:gdLst>
              <a:gd name="T0" fmla="*/ 112 w 112"/>
              <a:gd name="T1" fmla="*/ 0 h 233"/>
              <a:gd name="T2" fmla="*/ 89 w 112"/>
              <a:gd name="T3" fmla="*/ 33 h 233"/>
              <a:gd name="T4" fmla="*/ 78 w 112"/>
              <a:gd name="T5" fmla="*/ 67 h 233"/>
              <a:gd name="T6" fmla="*/ 23 w 112"/>
              <a:gd name="T7" fmla="*/ 145 h 233"/>
              <a:gd name="T8" fmla="*/ 0 w 112"/>
              <a:gd name="T9" fmla="*/ 233 h 233"/>
            </a:gdLst>
            <a:ahLst/>
            <a:cxnLst>
              <a:cxn ang="0">
                <a:pos x="T0" y="T1"/>
              </a:cxn>
              <a:cxn ang="0">
                <a:pos x="T2" y="T3"/>
              </a:cxn>
              <a:cxn ang="0">
                <a:pos x="T4" y="T5"/>
              </a:cxn>
              <a:cxn ang="0">
                <a:pos x="T6" y="T7"/>
              </a:cxn>
              <a:cxn ang="0">
                <a:pos x="T8" y="T9"/>
              </a:cxn>
            </a:cxnLst>
            <a:rect l="0" t="0" r="r" b="b"/>
            <a:pathLst>
              <a:path w="112" h="233">
                <a:moveTo>
                  <a:pt x="112" y="0"/>
                </a:moveTo>
                <a:cubicBezTo>
                  <a:pt x="104" y="11"/>
                  <a:pt x="95" y="21"/>
                  <a:pt x="89" y="33"/>
                </a:cubicBezTo>
                <a:cubicBezTo>
                  <a:pt x="84" y="44"/>
                  <a:pt x="84" y="57"/>
                  <a:pt x="78" y="67"/>
                </a:cubicBezTo>
                <a:cubicBezTo>
                  <a:pt x="62" y="94"/>
                  <a:pt x="23" y="145"/>
                  <a:pt x="23" y="145"/>
                </a:cubicBezTo>
                <a:cubicBezTo>
                  <a:pt x="11" y="219"/>
                  <a:pt x="23" y="191"/>
                  <a:pt x="0" y="23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2063"/>
          <p:cNvSpPr>
            <a:spLocks/>
          </p:cNvSpPr>
          <p:nvPr/>
        </p:nvSpPr>
        <p:spPr bwMode="auto">
          <a:xfrm>
            <a:off x="976814" y="1234259"/>
            <a:ext cx="871537" cy="165100"/>
          </a:xfrm>
          <a:custGeom>
            <a:avLst/>
            <a:gdLst>
              <a:gd name="T0" fmla="*/ 478 w 478"/>
              <a:gd name="T1" fmla="*/ 0 h 89"/>
              <a:gd name="T2" fmla="*/ 156 w 478"/>
              <a:gd name="T3" fmla="*/ 44 h 89"/>
              <a:gd name="T4" fmla="*/ 0 w 478"/>
              <a:gd name="T5" fmla="*/ 89 h 89"/>
            </a:gdLst>
            <a:ahLst/>
            <a:cxnLst>
              <a:cxn ang="0">
                <a:pos x="T0" y="T1"/>
              </a:cxn>
              <a:cxn ang="0">
                <a:pos x="T2" y="T3"/>
              </a:cxn>
              <a:cxn ang="0">
                <a:pos x="T4" y="T5"/>
              </a:cxn>
            </a:cxnLst>
            <a:rect l="0" t="0" r="r" b="b"/>
            <a:pathLst>
              <a:path w="478" h="89">
                <a:moveTo>
                  <a:pt x="478" y="0"/>
                </a:moveTo>
                <a:cubicBezTo>
                  <a:pt x="353" y="14"/>
                  <a:pt x="288" y="35"/>
                  <a:pt x="156" y="44"/>
                </a:cubicBezTo>
                <a:cubicBezTo>
                  <a:pt x="106" y="62"/>
                  <a:pt x="54" y="89"/>
                  <a:pt x="0" y="8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2064"/>
          <p:cNvSpPr>
            <a:spLocks/>
          </p:cNvSpPr>
          <p:nvPr/>
        </p:nvSpPr>
        <p:spPr bwMode="auto">
          <a:xfrm>
            <a:off x="1924551" y="1151709"/>
            <a:ext cx="504825" cy="158750"/>
          </a:xfrm>
          <a:custGeom>
            <a:avLst/>
            <a:gdLst>
              <a:gd name="T0" fmla="*/ 0 w 233"/>
              <a:gd name="T1" fmla="*/ 56 h 66"/>
              <a:gd name="T2" fmla="*/ 233 w 233"/>
              <a:gd name="T3" fmla="*/ 0 h 66"/>
            </a:gdLst>
            <a:ahLst/>
            <a:cxnLst>
              <a:cxn ang="0">
                <a:pos x="T0" y="T1"/>
              </a:cxn>
              <a:cxn ang="0">
                <a:pos x="T2" y="T3"/>
              </a:cxn>
            </a:cxnLst>
            <a:rect l="0" t="0" r="r" b="b"/>
            <a:pathLst>
              <a:path w="233" h="66">
                <a:moveTo>
                  <a:pt x="0" y="56"/>
                </a:moveTo>
                <a:cubicBezTo>
                  <a:pt x="63" y="46"/>
                  <a:pt x="233" y="66"/>
                  <a:pt x="233"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Freeform 2065"/>
          <p:cNvSpPr>
            <a:spLocks/>
          </p:cNvSpPr>
          <p:nvPr/>
        </p:nvSpPr>
        <p:spPr bwMode="auto">
          <a:xfrm>
            <a:off x="1178426" y="1462859"/>
            <a:ext cx="288925" cy="519113"/>
          </a:xfrm>
          <a:custGeom>
            <a:avLst/>
            <a:gdLst>
              <a:gd name="T0" fmla="*/ 200 w 200"/>
              <a:gd name="T1" fmla="*/ 0 h 278"/>
              <a:gd name="T2" fmla="*/ 111 w 200"/>
              <a:gd name="T3" fmla="*/ 133 h 278"/>
              <a:gd name="T4" fmla="*/ 44 w 200"/>
              <a:gd name="T5" fmla="*/ 189 h 278"/>
              <a:gd name="T6" fmla="*/ 22 w 200"/>
              <a:gd name="T7" fmla="*/ 255 h 278"/>
              <a:gd name="T8" fmla="*/ 0 w 200"/>
              <a:gd name="T9" fmla="*/ 278 h 278"/>
            </a:gdLst>
            <a:ahLst/>
            <a:cxnLst>
              <a:cxn ang="0">
                <a:pos x="T0" y="T1"/>
              </a:cxn>
              <a:cxn ang="0">
                <a:pos x="T2" y="T3"/>
              </a:cxn>
              <a:cxn ang="0">
                <a:pos x="T4" y="T5"/>
              </a:cxn>
              <a:cxn ang="0">
                <a:pos x="T6" y="T7"/>
              </a:cxn>
              <a:cxn ang="0">
                <a:pos x="T8" y="T9"/>
              </a:cxn>
            </a:cxnLst>
            <a:rect l="0" t="0" r="r" b="b"/>
            <a:pathLst>
              <a:path w="200" h="278">
                <a:moveTo>
                  <a:pt x="200" y="0"/>
                </a:moveTo>
                <a:cubicBezTo>
                  <a:pt x="171" y="58"/>
                  <a:pt x="178" y="111"/>
                  <a:pt x="111" y="133"/>
                </a:cubicBezTo>
                <a:cubicBezTo>
                  <a:pt x="104" y="138"/>
                  <a:pt x="52" y="172"/>
                  <a:pt x="44" y="189"/>
                </a:cubicBezTo>
                <a:cubicBezTo>
                  <a:pt x="34" y="210"/>
                  <a:pt x="38" y="238"/>
                  <a:pt x="22" y="255"/>
                </a:cubicBezTo>
                <a:cubicBezTo>
                  <a:pt x="15" y="263"/>
                  <a:pt x="0" y="278"/>
                  <a:pt x="0" y="27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2066"/>
          <p:cNvSpPr>
            <a:spLocks/>
          </p:cNvSpPr>
          <p:nvPr/>
        </p:nvSpPr>
        <p:spPr bwMode="auto">
          <a:xfrm>
            <a:off x="1772151" y="1081859"/>
            <a:ext cx="144463" cy="2751138"/>
          </a:xfrm>
          <a:custGeom>
            <a:avLst/>
            <a:gdLst>
              <a:gd name="T0" fmla="*/ 30 w 100"/>
              <a:gd name="T1" fmla="*/ 0 h 1589"/>
              <a:gd name="T2" fmla="*/ 86 w 100"/>
              <a:gd name="T3" fmla="*/ 1211 h 1589"/>
              <a:gd name="T4" fmla="*/ 97 w 100"/>
              <a:gd name="T5" fmla="*/ 1589 h 1589"/>
            </a:gdLst>
            <a:ahLst/>
            <a:cxnLst>
              <a:cxn ang="0">
                <a:pos x="T0" y="T1"/>
              </a:cxn>
              <a:cxn ang="0">
                <a:pos x="T2" y="T3"/>
              </a:cxn>
              <a:cxn ang="0">
                <a:pos x="T4" y="T5"/>
              </a:cxn>
            </a:cxnLst>
            <a:rect l="0" t="0" r="r" b="b"/>
            <a:pathLst>
              <a:path w="100" h="1589">
                <a:moveTo>
                  <a:pt x="30" y="0"/>
                </a:moveTo>
                <a:cubicBezTo>
                  <a:pt x="57" y="402"/>
                  <a:pt x="0" y="818"/>
                  <a:pt x="86" y="1211"/>
                </a:cubicBezTo>
                <a:cubicBezTo>
                  <a:pt x="100" y="1478"/>
                  <a:pt x="97" y="1352"/>
                  <a:pt x="97" y="1589"/>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Freeform 2067"/>
          <p:cNvSpPr>
            <a:spLocks/>
          </p:cNvSpPr>
          <p:nvPr/>
        </p:nvSpPr>
        <p:spPr bwMode="auto">
          <a:xfrm>
            <a:off x="1276851" y="1645422"/>
            <a:ext cx="534988" cy="500062"/>
          </a:xfrm>
          <a:custGeom>
            <a:avLst/>
            <a:gdLst>
              <a:gd name="T0" fmla="*/ 356 w 356"/>
              <a:gd name="T1" fmla="*/ 0 h 315"/>
              <a:gd name="T2" fmla="*/ 334 w 356"/>
              <a:gd name="T3" fmla="*/ 23 h 315"/>
              <a:gd name="T4" fmla="*/ 300 w 356"/>
              <a:gd name="T5" fmla="*/ 45 h 315"/>
              <a:gd name="T6" fmla="*/ 200 w 356"/>
              <a:gd name="T7" fmla="*/ 167 h 315"/>
              <a:gd name="T8" fmla="*/ 189 w 356"/>
              <a:gd name="T9" fmla="*/ 200 h 315"/>
              <a:gd name="T10" fmla="*/ 145 w 356"/>
              <a:gd name="T11" fmla="*/ 212 h 315"/>
              <a:gd name="T12" fmla="*/ 45 w 356"/>
              <a:gd name="T13" fmla="*/ 245 h 315"/>
              <a:gd name="T14" fmla="*/ 23 w 356"/>
              <a:gd name="T15" fmla="*/ 278 h 315"/>
              <a:gd name="T16" fmla="*/ 12 w 356"/>
              <a:gd name="T17" fmla="*/ 312 h 315"/>
              <a:gd name="T18" fmla="*/ 0 w 356"/>
              <a:gd name="T19" fmla="*/ 3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315">
                <a:moveTo>
                  <a:pt x="356" y="0"/>
                </a:moveTo>
                <a:cubicBezTo>
                  <a:pt x="349" y="8"/>
                  <a:pt x="342" y="16"/>
                  <a:pt x="334" y="23"/>
                </a:cubicBezTo>
                <a:cubicBezTo>
                  <a:pt x="323" y="31"/>
                  <a:pt x="310" y="36"/>
                  <a:pt x="300" y="45"/>
                </a:cubicBezTo>
                <a:cubicBezTo>
                  <a:pt x="262" y="82"/>
                  <a:pt x="238" y="130"/>
                  <a:pt x="200" y="167"/>
                </a:cubicBezTo>
                <a:cubicBezTo>
                  <a:pt x="196" y="178"/>
                  <a:pt x="198" y="193"/>
                  <a:pt x="189" y="200"/>
                </a:cubicBezTo>
                <a:cubicBezTo>
                  <a:pt x="177" y="210"/>
                  <a:pt x="159" y="206"/>
                  <a:pt x="145" y="212"/>
                </a:cubicBezTo>
                <a:cubicBezTo>
                  <a:pt x="51" y="253"/>
                  <a:pt x="197" y="220"/>
                  <a:pt x="45" y="245"/>
                </a:cubicBezTo>
                <a:cubicBezTo>
                  <a:pt x="38" y="256"/>
                  <a:pt x="29" y="266"/>
                  <a:pt x="23" y="278"/>
                </a:cubicBezTo>
                <a:cubicBezTo>
                  <a:pt x="18" y="289"/>
                  <a:pt x="19" y="302"/>
                  <a:pt x="12" y="312"/>
                </a:cubicBezTo>
                <a:cubicBezTo>
                  <a:pt x="10" y="315"/>
                  <a:pt x="4" y="312"/>
                  <a:pt x="0" y="31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2068"/>
          <p:cNvSpPr>
            <a:spLocks/>
          </p:cNvSpPr>
          <p:nvPr/>
        </p:nvSpPr>
        <p:spPr bwMode="auto">
          <a:xfrm>
            <a:off x="1878514" y="1681934"/>
            <a:ext cx="568325" cy="704850"/>
          </a:xfrm>
          <a:custGeom>
            <a:avLst/>
            <a:gdLst>
              <a:gd name="T0" fmla="*/ 0 w 378"/>
              <a:gd name="T1" fmla="*/ 0 h 444"/>
              <a:gd name="T2" fmla="*/ 45 w 378"/>
              <a:gd name="T3" fmla="*/ 77 h 444"/>
              <a:gd name="T4" fmla="*/ 123 w 378"/>
              <a:gd name="T5" fmla="*/ 233 h 444"/>
              <a:gd name="T6" fmla="*/ 223 w 378"/>
              <a:gd name="T7" fmla="*/ 289 h 444"/>
              <a:gd name="T8" fmla="*/ 234 w 378"/>
              <a:gd name="T9" fmla="*/ 333 h 444"/>
              <a:gd name="T10" fmla="*/ 301 w 378"/>
              <a:gd name="T11" fmla="*/ 355 h 444"/>
              <a:gd name="T12" fmla="*/ 378 w 378"/>
              <a:gd name="T13" fmla="*/ 444 h 444"/>
            </a:gdLst>
            <a:ahLst/>
            <a:cxnLst>
              <a:cxn ang="0">
                <a:pos x="T0" y="T1"/>
              </a:cxn>
              <a:cxn ang="0">
                <a:pos x="T2" y="T3"/>
              </a:cxn>
              <a:cxn ang="0">
                <a:pos x="T4" y="T5"/>
              </a:cxn>
              <a:cxn ang="0">
                <a:pos x="T6" y="T7"/>
              </a:cxn>
              <a:cxn ang="0">
                <a:pos x="T8" y="T9"/>
              </a:cxn>
              <a:cxn ang="0">
                <a:pos x="T10" y="T11"/>
              </a:cxn>
              <a:cxn ang="0">
                <a:pos x="T12" y="T13"/>
              </a:cxn>
            </a:cxnLst>
            <a:rect l="0" t="0" r="r" b="b"/>
            <a:pathLst>
              <a:path w="378" h="444">
                <a:moveTo>
                  <a:pt x="0" y="0"/>
                </a:moveTo>
                <a:cubicBezTo>
                  <a:pt x="14" y="26"/>
                  <a:pt x="38" y="48"/>
                  <a:pt x="45" y="77"/>
                </a:cubicBezTo>
                <a:cubicBezTo>
                  <a:pt x="69" y="180"/>
                  <a:pt x="23" y="201"/>
                  <a:pt x="123" y="233"/>
                </a:cubicBezTo>
                <a:cubicBezTo>
                  <a:pt x="159" y="257"/>
                  <a:pt x="193" y="258"/>
                  <a:pt x="223" y="289"/>
                </a:cubicBezTo>
                <a:cubicBezTo>
                  <a:pt x="227" y="304"/>
                  <a:pt x="222" y="323"/>
                  <a:pt x="234" y="333"/>
                </a:cubicBezTo>
                <a:cubicBezTo>
                  <a:pt x="252" y="348"/>
                  <a:pt x="301" y="355"/>
                  <a:pt x="301" y="355"/>
                </a:cubicBezTo>
                <a:cubicBezTo>
                  <a:pt x="313" y="373"/>
                  <a:pt x="360" y="444"/>
                  <a:pt x="378" y="4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Freeform 2069"/>
          <p:cNvSpPr>
            <a:spLocks/>
          </p:cNvSpPr>
          <p:nvPr/>
        </p:nvSpPr>
        <p:spPr bwMode="auto">
          <a:xfrm>
            <a:off x="1378451" y="2016897"/>
            <a:ext cx="466725" cy="515937"/>
          </a:xfrm>
          <a:custGeom>
            <a:avLst/>
            <a:gdLst>
              <a:gd name="T0" fmla="*/ 311 w 311"/>
              <a:gd name="T1" fmla="*/ 0 h 325"/>
              <a:gd name="T2" fmla="*/ 278 w 311"/>
              <a:gd name="T3" fmla="*/ 78 h 325"/>
              <a:gd name="T4" fmla="*/ 233 w 311"/>
              <a:gd name="T5" fmla="*/ 100 h 325"/>
              <a:gd name="T6" fmla="*/ 200 w 311"/>
              <a:gd name="T7" fmla="*/ 133 h 325"/>
              <a:gd name="T8" fmla="*/ 111 w 311"/>
              <a:gd name="T9" fmla="*/ 322 h 325"/>
              <a:gd name="T10" fmla="*/ 0 w 311"/>
              <a:gd name="T11" fmla="*/ 322 h 325"/>
            </a:gdLst>
            <a:ahLst/>
            <a:cxnLst>
              <a:cxn ang="0">
                <a:pos x="T0" y="T1"/>
              </a:cxn>
              <a:cxn ang="0">
                <a:pos x="T2" y="T3"/>
              </a:cxn>
              <a:cxn ang="0">
                <a:pos x="T4" y="T5"/>
              </a:cxn>
              <a:cxn ang="0">
                <a:pos x="T6" y="T7"/>
              </a:cxn>
              <a:cxn ang="0">
                <a:pos x="T8" y="T9"/>
              </a:cxn>
              <a:cxn ang="0">
                <a:pos x="T10" y="T11"/>
              </a:cxn>
            </a:cxnLst>
            <a:rect l="0" t="0" r="r" b="b"/>
            <a:pathLst>
              <a:path w="311" h="325">
                <a:moveTo>
                  <a:pt x="311" y="0"/>
                </a:moveTo>
                <a:cubicBezTo>
                  <a:pt x="300" y="26"/>
                  <a:pt x="295" y="56"/>
                  <a:pt x="278" y="78"/>
                </a:cubicBezTo>
                <a:cubicBezTo>
                  <a:pt x="268" y="91"/>
                  <a:pt x="247" y="90"/>
                  <a:pt x="233" y="100"/>
                </a:cubicBezTo>
                <a:cubicBezTo>
                  <a:pt x="220" y="109"/>
                  <a:pt x="211" y="122"/>
                  <a:pt x="200" y="133"/>
                </a:cubicBezTo>
                <a:cubicBezTo>
                  <a:pt x="192" y="172"/>
                  <a:pt x="179" y="317"/>
                  <a:pt x="111" y="322"/>
                </a:cubicBezTo>
                <a:cubicBezTo>
                  <a:pt x="74" y="325"/>
                  <a:pt x="37" y="322"/>
                  <a:pt x="0" y="32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2070"/>
          <p:cNvSpPr>
            <a:spLocks/>
          </p:cNvSpPr>
          <p:nvPr/>
        </p:nvSpPr>
        <p:spPr bwMode="auto">
          <a:xfrm>
            <a:off x="1848351" y="2301059"/>
            <a:ext cx="498475" cy="438150"/>
          </a:xfrm>
          <a:custGeom>
            <a:avLst/>
            <a:gdLst>
              <a:gd name="T0" fmla="*/ 0 w 312"/>
              <a:gd name="T1" fmla="*/ 0 h 233"/>
              <a:gd name="T2" fmla="*/ 278 w 312"/>
              <a:gd name="T3" fmla="*/ 178 h 233"/>
              <a:gd name="T4" fmla="*/ 289 w 312"/>
              <a:gd name="T5" fmla="*/ 211 h 233"/>
              <a:gd name="T6" fmla="*/ 312 w 312"/>
              <a:gd name="T7" fmla="*/ 233 h 233"/>
            </a:gdLst>
            <a:ahLst/>
            <a:cxnLst>
              <a:cxn ang="0">
                <a:pos x="T0" y="T1"/>
              </a:cxn>
              <a:cxn ang="0">
                <a:pos x="T2" y="T3"/>
              </a:cxn>
              <a:cxn ang="0">
                <a:pos x="T4" y="T5"/>
              </a:cxn>
              <a:cxn ang="0">
                <a:pos x="T6" y="T7"/>
              </a:cxn>
            </a:cxnLst>
            <a:rect l="0" t="0" r="r" b="b"/>
            <a:pathLst>
              <a:path w="312" h="233">
                <a:moveTo>
                  <a:pt x="0" y="0"/>
                </a:moveTo>
                <a:cubicBezTo>
                  <a:pt x="63" y="120"/>
                  <a:pt x="153" y="160"/>
                  <a:pt x="278" y="178"/>
                </a:cubicBezTo>
                <a:cubicBezTo>
                  <a:pt x="282" y="189"/>
                  <a:pt x="283" y="201"/>
                  <a:pt x="289" y="211"/>
                </a:cubicBezTo>
                <a:cubicBezTo>
                  <a:pt x="295" y="220"/>
                  <a:pt x="312" y="233"/>
                  <a:pt x="312" y="23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071"/>
          <p:cNvSpPr>
            <a:spLocks/>
          </p:cNvSpPr>
          <p:nvPr/>
        </p:nvSpPr>
        <p:spPr bwMode="auto">
          <a:xfrm>
            <a:off x="1594351" y="2739209"/>
            <a:ext cx="234950" cy="158750"/>
          </a:xfrm>
          <a:custGeom>
            <a:avLst/>
            <a:gdLst>
              <a:gd name="T0" fmla="*/ 156 w 156"/>
              <a:gd name="T1" fmla="*/ 0 h 100"/>
              <a:gd name="T2" fmla="*/ 78 w 156"/>
              <a:gd name="T3" fmla="*/ 22 h 100"/>
              <a:gd name="T4" fmla="*/ 45 w 156"/>
              <a:gd name="T5" fmla="*/ 45 h 100"/>
              <a:gd name="T6" fmla="*/ 12 w 156"/>
              <a:gd name="T7" fmla="*/ 56 h 100"/>
              <a:gd name="T8" fmla="*/ 1 w 156"/>
              <a:gd name="T9" fmla="*/ 100 h 100"/>
            </a:gdLst>
            <a:ahLst/>
            <a:cxnLst>
              <a:cxn ang="0">
                <a:pos x="T0" y="T1"/>
              </a:cxn>
              <a:cxn ang="0">
                <a:pos x="T2" y="T3"/>
              </a:cxn>
              <a:cxn ang="0">
                <a:pos x="T4" y="T5"/>
              </a:cxn>
              <a:cxn ang="0">
                <a:pos x="T6" y="T7"/>
              </a:cxn>
              <a:cxn ang="0">
                <a:pos x="T8" y="T9"/>
              </a:cxn>
            </a:cxnLst>
            <a:rect l="0" t="0" r="r" b="b"/>
            <a:pathLst>
              <a:path w="156" h="100">
                <a:moveTo>
                  <a:pt x="156" y="0"/>
                </a:moveTo>
                <a:cubicBezTo>
                  <a:pt x="130" y="7"/>
                  <a:pt x="103" y="12"/>
                  <a:pt x="78" y="22"/>
                </a:cubicBezTo>
                <a:cubicBezTo>
                  <a:pt x="66" y="27"/>
                  <a:pt x="57" y="39"/>
                  <a:pt x="45" y="45"/>
                </a:cubicBezTo>
                <a:cubicBezTo>
                  <a:pt x="35" y="50"/>
                  <a:pt x="23" y="52"/>
                  <a:pt x="12" y="56"/>
                </a:cubicBezTo>
                <a:cubicBezTo>
                  <a:pt x="0" y="92"/>
                  <a:pt x="1" y="77"/>
                  <a:pt x="1" y="10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Freeform 2072"/>
          <p:cNvSpPr>
            <a:spLocks/>
          </p:cNvSpPr>
          <p:nvPr/>
        </p:nvSpPr>
        <p:spPr bwMode="auto">
          <a:xfrm>
            <a:off x="1878514" y="2915422"/>
            <a:ext cx="284162" cy="247650"/>
          </a:xfrm>
          <a:custGeom>
            <a:avLst/>
            <a:gdLst>
              <a:gd name="T0" fmla="*/ 0 w 189"/>
              <a:gd name="T1" fmla="*/ 0 h 156"/>
              <a:gd name="T2" fmla="*/ 89 w 189"/>
              <a:gd name="T3" fmla="*/ 67 h 156"/>
              <a:gd name="T4" fmla="*/ 112 w 189"/>
              <a:gd name="T5" fmla="*/ 89 h 156"/>
              <a:gd name="T6" fmla="*/ 145 w 189"/>
              <a:gd name="T7" fmla="*/ 100 h 156"/>
              <a:gd name="T8" fmla="*/ 189 w 189"/>
              <a:gd name="T9" fmla="*/ 156 h 156"/>
            </a:gdLst>
            <a:ahLst/>
            <a:cxnLst>
              <a:cxn ang="0">
                <a:pos x="T0" y="T1"/>
              </a:cxn>
              <a:cxn ang="0">
                <a:pos x="T2" y="T3"/>
              </a:cxn>
              <a:cxn ang="0">
                <a:pos x="T4" y="T5"/>
              </a:cxn>
              <a:cxn ang="0">
                <a:pos x="T6" y="T7"/>
              </a:cxn>
              <a:cxn ang="0">
                <a:pos x="T8" y="T9"/>
              </a:cxn>
            </a:cxnLst>
            <a:rect l="0" t="0" r="r" b="b"/>
            <a:pathLst>
              <a:path w="189" h="156">
                <a:moveTo>
                  <a:pt x="0" y="0"/>
                </a:moveTo>
                <a:cubicBezTo>
                  <a:pt x="64" y="64"/>
                  <a:pt x="31" y="48"/>
                  <a:pt x="89" y="67"/>
                </a:cubicBezTo>
                <a:cubicBezTo>
                  <a:pt x="97" y="74"/>
                  <a:pt x="103" y="84"/>
                  <a:pt x="112" y="89"/>
                </a:cubicBezTo>
                <a:cubicBezTo>
                  <a:pt x="122" y="95"/>
                  <a:pt x="136" y="92"/>
                  <a:pt x="145" y="100"/>
                </a:cubicBezTo>
                <a:cubicBezTo>
                  <a:pt x="163" y="115"/>
                  <a:pt x="172" y="139"/>
                  <a:pt x="189" y="15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Freeform 2073"/>
          <p:cNvSpPr>
            <a:spLocks/>
          </p:cNvSpPr>
          <p:nvPr/>
        </p:nvSpPr>
        <p:spPr bwMode="auto">
          <a:xfrm>
            <a:off x="1653089" y="3091634"/>
            <a:ext cx="192087" cy="195263"/>
          </a:xfrm>
          <a:custGeom>
            <a:avLst/>
            <a:gdLst>
              <a:gd name="T0" fmla="*/ 128 w 128"/>
              <a:gd name="T1" fmla="*/ 0 h 123"/>
              <a:gd name="T2" fmla="*/ 28 w 128"/>
              <a:gd name="T3" fmla="*/ 56 h 123"/>
              <a:gd name="T4" fmla="*/ 6 w 128"/>
              <a:gd name="T5" fmla="*/ 123 h 123"/>
            </a:gdLst>
            <a:ahLst/>
            <a:cxnLst>
              <a:cxn ang="0">
                <a:pos x="T0" y="T1"/>
              </a:cxn>
              <a:cxn ang="0">
                <a:pos x="T2" y="T3"/>
              </a:cxn>
              <a:cxn ang="0">
                <a:pos x="T4" y="T5"/>
              </a:cxn>
            </a:cxnLst>
            <a:rect l="0" t="0" r="r" b="b"/>
            <a:pathLst>
              <a:path w="128" h="123">
                <a:moveTo>
                  <a:pt x="128" y="0"/>
                </a:moveTo>
                <a:cubicBezTo>
                  <a:pt x="99" y="31"/>
                  <a:pt x="68" y="43"/>
                  <a:pt x="28" y="56"/>
                </a:cubicBezTo>
                <a:cubicBezTo>
                  <a:pt x="0" y="98"/>
                  <a:pt x="6" y="76"/>
                  <a:pt x="6" y="1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Freeform 2074"/>
          <p:cNvSpPr>
            <a:spLocks/>
          </p:cNvSpPr>
          <p:nvPr/>
        </p:nvSpPr>
        <p:spPr bwMode="auto">
          <a:xfrm>
            <a:off x="1945189" y="3391672"/>
            <a:ext cx="101600" cy="123825"/>
          </a:xfrm>
          <a:custGeom>
            <a:avLst/>
            <a:gdLst>
              <a:gd name="T0" fmla="*/ 0 w 67"/>
              <a:gd name="T1" fmla="*/ 0 h 78"/>
              <a:gd name="T2" fmla="*/ 56 w 67"/>
              <a:gd name="T3" fmla="*/ 45 h 78"/>
              <a:gd name="T4" fmla="*/ 67 w 67"/>
              <a:gd name="T5" fmla="*/ 78 h 78"/>
            </a:gdLst>
            <a:ahLst/>
            <a:cxnLst>
              <a:cxn ang="0">
                <a:pos x="T0" y="T1"/>
              </a:cxn>
              <a:cxn ang="0">
                <a:pos x="T2" y="T3"/>
              </a:cxn>
              <a:cxn ang="0">
                <a:pos x="T4" y="T5"/>
              </a:cxn>
            </a:cxnLst>
            <a:rect l="0" t="0" r="r" b="b"/>
            <a:pathLst>
              <a:path w="67" h="78">
                <a:moveTo>
                  <a:pt x="0" y="0"/>
                </a:moveTo>
                <a:cubicBezTo>
                  <a:pt x="17" y="17"/>
                  <a:pt x="41" y="26"/>
                  <a:pt x="56" y="45"/>
                </a:cubicBezTo>
                <a:cubicBezTo>
                  <a:pt x="63" y="54"/>
                  <a:pt x="67" y="78"/>
                  <a:pt x="67" y="7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Freeform 2075"/>
          <p:cNvSpPr>
            <a:spLocks/>
          </p:cNvSpPr>
          <p:nvPr/>
        </p:nvSpPr>
        <p:spPr bwMode="auto">
          <a:xfrm>
            <a:off x="1734051" y="3391672"/>
            <a:ext cx="179388" cy="212725"/>
          </a:xfrm>
          <a:custGeom>
            <a:avLst/>
            <a:gdLst>
              <a:gd name="T0" fmla="*/ 119 w 119"/>
              <a:gd name="T1" fmla="*/ 0 h 134"/>
              <a:gd name="T2" fmla="*/ 8 w 119"/>
              <a:gd name="T3" fmla="*/ 56 h 134"/>
              <a:gd name="T4" fmla="*/ 8 w 119"/>
              <a:gd name="T5" fmla="*/ 134 h 134"/>
            </a:gdLst>
            <a:ahLst/>
            <a:cxnLst>
              <a:cxn ang="0">
                <a:pos x="T0" y="T1"/>
              </a:cxn>
              <a:cxn ang="0">
                <a:pos x="T2" y="T3"/>
              </a:cxn>
              <a:cxn ang="0">
                <a:pos x="T4" y="T5"/>
              </a:cxn>
            </a:cxnLst>
            <a:rect l="0" t="0" r="r" b="b"/>
            <a:pathLst>
              <a:path w="119" h="134">
                <a:moveTo>
                  <a:pt x="119" y="0"/>
                </a:moveTo>
                <a:cubicBezTo>
                  <a:pt x="100" y="6"/>
                  <a:pt x="14" y="38"/>
                  <a:pt x="8" y="56"/>
                </a:cubicBezTo>
                <a:cubicBezTo>
                  <a:pt x="0" y="81"/>
                  <a:pt x="8" y="108"/>
                  <a:pt x="8" y="13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Rectangle 2082"/>
          <p:cNvSpPr>
            <a:spLocks noChangeArrowheads="1"/>
          </p:cNvSpPr>
          <p:nvPr/>
        </p:nvSpPr>
        <p:spPr bwMode="auto">
          <a:xfrm>
            <a:off x="781551" y="4891859"/>
            <a:ext cx="2379663" cy="1524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Box 29"/>
          <p:cNvSpPr txBox="1"/>
          <p:nvPr/>
        </p:nvSpPr>
        <p:spPr>
          <a:xfrm>
            <a:off x="2455606" y="304800"/>
            <a:ext cx="3637086" cy="584775"/>
          </a:xfrm>
          <a:prstGeom prst="rect">
            <a:avLst/>
          </a:prstGeom>
          <a:noFill/>
        </p:spPr>
        <p:txBody>
          <a:bodyPr wrap="none" rtlCol="0">
            <a:spAutoFit/>
          </a:bodyPr>
          <a:lstStyle/>
          <a:p>
            <a:r>
              <a:rPr lang="en-US" sz="3200" b="1" dirty="0" smtClean="0"/>
              <a:t>Root Length Volume</a:t>
            </a:r>
            <a:endParaRPr lang="en-US" sz="3200" b="1" dirty="0"/>
          </a:p>
        </p:txBody>
      </p:sp>
      <p:sp>
        <p:nvSpPr>
          <p:cNvPr id="31" name="TextBox 30"/>
          <p:cNvSpPr txBox="1"/>
          <p:nvPr/>
        </p:nvSpPr>
        <p:spPr>
          <a:xfrm>
            <a:off x="3470674" y="1217872"/>
            <a:ext cx="2515047" cy="369332"/>
          </a:xfrm>
          <a:prstGeom prst="rect">
            <a:avLst/>
          </a:prstGeom>
          <a:noFill/>
        </p:spPr>
        <p:txBody>
          <a:bodyPr wrap="none" rtlCol="0">
            <a:spAutoFit/>
          </a:bodyPr>
          <a:lstStyle/>
          <a:p>
            <a:r>
              <a:rPr lang="en-US" dirty="0" smtClean="0"/>
              <a:t>RLV = 5 cm root/cm</a:t>
            </a:r>
            <a:r>
              <a:rPr lang="en-US" baseline="30000" dirty="0" smtClean="0"/>
              <a:t>3</a:t>
            </a:r>
            <a:r>
              <a:rPr lang="en-US" dirty="0" smtClean="0"/>
              <a:t> soil</a:t>
            </a:r>
            <a:endParaRPr lang="en-US" dirty="0"/>
          </a:p>
        </p:txBody>
      </p:sp>
      <p:sp>
        <p:nvSpPr>
          <p:cNvPr id="33" name="TextBox 32"/>
          <p:cNvSpPr txBox="1"/>
          <p:nvPr/>
        </p:nvSpPr>
        <p:spPr>
          <a:xfrm>
            <a:off x="3502629" y="1797306"/>
            <a:ext cx="2462149" cy="369332"/>
          </a:xfrm>
          <a:prstGeom prst="rect">
            <a:avLst/>
          </a:prstGeom>
          <a:noFill/>
        </p:spPr>
        <p:txBody>
          <a:bodyPr wrap="none" rtlCol="0">
            <a:spAutoFit/>
          </a:bodyPr>
          <a:lstStyle/>
          <a:p>
            <a:r>
              <a:rPr lang="en-US" dirty="0" smtClean="0"/>
              <a:t>RLV = 4 cm root/cm</a:t>
            </a:r>
            <a:r>
              <a:rPr lang="en-US" baseline="30000" dirty="0" smtClean="0"/>
              <a:t>3</a:t>
            </a:r>
            <a:r>
              <a:rPr lang="en-US" dirty="0" smtClean="0"/>
              <a:t> soil</a:t>
            </a:r>
            <a:endParaRPr lang="en-US" dirty="0"/>
          </a:p>
        </p:txBody>
      </p:sp>
      <p:sp>
        <p:nvSpPr>
          <p:cNvPr id="34" name="TextBox 33"/>
          <p:cNvSpPr txBox="1"/>
          <p:nvPr/>
        </p:nvSpPr>
        <p:spPr>
          <a:xfrm>
            <a:off x="3470674" y="2386784"/>
            <a:ext cx="2462149" cy="369332"/>
          </a:xfrm>
          <a:prstGeom prst="rect">
            <a:avLst/>
          </a:prstGeom>
          <a:noFill/>
        </p:spPr>
        <p:txBody>
          <a:bodyPr wrap="none" rtlCol="0">
            <a:spAutoFit/>
          </a:bodyPr>
          <a:lstStyle/>
          <a:p>
            <a:r>
              <a:rPr lang="en-US" dirty="0" smtClean="0"/>
              <a:t>RLV = 3 cm root/cm</a:t>
            </a:r>
            <a:r>
              <a:rPr lang="en-US" baseline="30000" dirty="0" smtClean="0"/>
              <a:t>3</a:t>
            </a:r>
            <a:r>
              <a:rPr lang="en-US" dirty="0" smtClean="0"/>
              <a:t> soil</a:t>
            </a:r>
            <a:endParaRPr lang="en-US" dirty="0"/>
          </a:p>
        </p:txBody>
      </p:sp>
      <p:sp>
        <p:nvSpPr>
          <p:cNvPr id="35" name="TextBox 34"/>
          <p:cNvSpPr txBox="1"/>
          <p:nvPr/>
        </p:nvSpPr>
        <p:spPr>
          <a:xfrm>
            <a:off x="3473132" y="2978406"/>
            <a:ext cx="2462149" cy="369332"/>
          </a:xfrm>
          <a:prstGeom prst="rect">
            <a:avLst/>
          </a:prstGeom>
          <a:noFill/>
        </p:spPr>
        <p:txBody>
          <a:bodyPr wrap="none" rtlCol="0">
            <a:spAutoFit/>
          </a:bodyPr>
          <a:lstStyle/>
          <a:p>
            <a:r>
              <a:rPr lang="en-US" dirty="0" smtClean="0"/>
              <a:t>RLV = 2 cm root/cm</a:t>
            </a:r>
            <a:r>
              <a:rPr lang="en-US" baseline="30000" dirty="0" smtClean="0"/>
              <a:t>3</a:t>
            </a:r>
            <a:r>
              <a:rPr lang="en-US" dirty="0" smtClean="0"/>
              <a:t> soil</a:t>
            </a:r>
            <a:endParaRPr lang="en-US" dirty="0"/>
          </a:p>
        </p:txBody>
      </p:sp>
      <p:sp>
        <p:nvSpPr>
          <p:cNvPr id="36" name="TextBox 35"/>
          <p:cNvSpPr txBox="1"/>
          <p:nvPr/>
        </p:nvSpPr>
        <p:spPr>
          <a:xfrm>
            <a:off x="3482964" y="3604397"/>
            <a:ext cx="2462149" cy="369332"/>
          </a:xfrm>
          <a:prstGeom prst="rect">
            <a:avLst/>
          </a:prstGeom>
          <a:noFill/>
        </p:spPr>
        <p:txBody>
          <a:bodyPr wrap="none" rtlCol="0">
            <a:spAutoFit/>
          </a:bodyPr>
          <a:lstStyle/>
          <a:p>
            <a:r>
              <a:rPr lang="en-US" dirty="0" smtClean="0"/>
              <a:t>RLV = 1 cm root/cm</a:t>
            </a:r>
            <a:r>
              <a:rPr lang="en-US" baseline="30000" dirty="0" smtClean="0"/>
              <a:t>3</a:t>
            </a:r>
            <a:r>
              <a:rPr lang="en-US" dirty="0" smtClean="0"/>
              <a:t> soil</a:t>
            </a:r>
            <a:endParaRPr lang="en-US" dirty="0"/>
          </a:p>
        </p:txBody>
      </p:sp>
      <p:sp>
        <p:nvSpPr>
          <p:cNvPr id="37" name="TextBox 36"/>
          <p:cNvSpPr txBox="1"/>
          <p:nvPr/>
        </p:nvSpPr>
        <p:spPr>
          <a:xfrm>
            <a:off x="3497564" y="4326193"/>
            <a:ext cx="860620" cy="369332"/>
          </a:xfrm>
          <a:prstGeom prst="rect">
            <a:avLst/>
          </a:prstGeom>
          <a:noFill/>
        </p:spPr>
        <p:txBody>
          <a:bodyPr wrap="none" rtlCol="0">
            <a:spAutoFit/>
          </a:bodyPr>
          <a:lstStyle/>
          <a:p>
            <a:r>
              <a:rPr lang="en-US" dirty="0" smtClean="0"/>
              <a:t>RLV = 0</a:t>
            </a:r>
            <a:endParaRPr lang="en-US" dirty="0"/>
          </a:p>
        </p:txBody>
      </p:sp>
      <p:cxnSp>
        <p:nvCxnSpPr>
          <p:cNvPr id="39" name="Straight Arrow Connector 38"/>
          <p:cNvCxnSpPr/>
          <p:nvPr/>
        </p:nvCxnSpPr>
        <p:spPr>
          <a:xfrm>
            <a:off x="535745" y="1092356"/>
            <a:ext cx="0" cy="3048000"/>
          </a:xfrm>
          <a:prstGeom prst="straightConnector1">
            <a:avLst/>
          </a:prstGeom>
          <a:ln w="25400">
            <a:solidFill>
              <a:srgbClr val="FF0000"/>
            </a:solidFill>
            <a:headEnd type="arrow" w="lg" len="lg"/>
            <a:tailEnd type="arrow" w="lg" len="lg"/>
          </a:ln>
        </p:spPr>
        <p:style>
          <a:lnRef idx="1">
            <a:schemeClr val="accent2"/>
          </a:lnRef>
          <a:fillRef idx="0">
            <a:schemeClr val="accent2"/>
          </a:fillRef>
          <a:effectRef idx="0">
            <a:schemeClr val="accent2"/>
          </a:effectRef>
          <a:fontRef idx="minor">
            <a:schemeClr val="tx1"/>
          </a:fontRef>
        </p:style>
      </p:cxnSp>
      <p:sp>
        <p:nvSpPr>
          <p:cNvPr id="40" name="TextBox 39"/>
          <p:cNvSpPr txBox="1"/>
          <p:nvPr/>
        </p:nvSpPr>
        <p:spPr>
          <a:xfrm rot="16200000">
            <a:off x="-125884" y="2473220"/>
            <a:ext cx="713657" cy="369332"/>
          </a:xfrm>
          <a:prstGeom prst="rect">
            <a:avLst/>
          </a:prstGeom>
          <a:noFill/>
        </p:spPr>
        <p:txBody>
          <a:bodyPr wrap="none" rtlCol="0">
            <a:spAutoFit/>
          </a:bodyPr>
          <a:lstStyle/>
          <a:p>
            <a:r>
              <a:rPr lang="en-US" b="1" dirty="0" smtClean="0">
                <a:solidFill>
                  <a:srgbClr val="FF0000"/>
                </a:solidFill>
              </a:rPr>
              <a:t>1.5 m</a:t>
            </a:r>
            <a:endParaRPr lang="en-US" b="1" dirty="0">
              <a:solidFill>
                <a:srgbClr val="FF0000"/>
              </a:solidFill>
            </a:endParaRPr>
          </a:p>
        </p:txBody>
      </p:sp>
      <p:pic>
        <p:nvPicPr>
          <p:cNvPr id="399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44" y="5257800"/>
            <a:ext cx="8637587"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 name="TextBox 31"/>
          <p:cNvSpPr txBox="1"/>
          <p:nvPr/>
        </p:nvSpPr>
        <p:spPr>
          <a:xfrm>
            <a:off x="407640" y="6277282"/>
            <a:ext cx="1975990" cy="369332"/>
          </a:xfrm>
          <a:prstGeom prst="rect">
            <a:avLst/>
          </a:prstGeom>
          <a:noFill/>
        </p:spPr>
        <p:txBody>
          <a:bodyPr wrap="none" rtlCol="0">
            <a:spAutoFit/>
          </a:bodyPr>
          <a:lstStyle/>
          <a:p>
            <a:r>
              <a:rPr lang="en-US" b="1" i="1" dirty="0" smtClean="0"/>
              <a:t>2.7 Miles of Roots!</a:t>
            </a:r>
            <a:endParaRPr lang="en-US" b="1" i="1" dirty="0"/>
          </a:p>
        </p:txBody>
      </p:sp>
    </p:spTree>
    <p:extLst>
      <p:ext uri="{BB962C8B-B14F-4D97-AF65-F5344CB8AC3E}">
        <p14:creationId xmlns:p14="http://schemas.microsoft.com/office/powerpoint/2010/main" val="40124926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8026" y="1066800"/>
            <a:ext cx="6096000" cy="5164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57200" y="6358042"/>
            <a:ext cx="5834867" cy="307777"/>
          </a:xfrm>
          <a:prstGeom prst="rect">
            <a:avLst/>
          </a:prstGeom>
          <a:noFill/>
        </p:spPr>
        <p:txBody>
          <a:bodyPr wrap="none" rtlCol="0">
            <a:spAutoFit/>
          </a:bodyPr>
          <a:lstStyle/>
          <a:p>
            <a:r>
              <a:rPr lang="en-US" sz="1400" b="1" i="1" dirty="0" smtClean="0"/>
              <a:t>Source: An Introduction to Crop Physiology by </a:t>
            </a:r>
            <a:r>
              <a:rPr lang="en-US" sz="1400" b="1" i="1" dirty="0" err="1" smtClean="0"/>
              <a:t>Milthorpe</a:t>
            </a:r>
            <a:r>
              <a:rPr lang="en-US" sz="1400" b="1" i="1" dirty="0" smtClean="0"/>
              <a:t> and </a:t>
            </a:r>
            <a:r>
              <a:rPr lang="en-US" sz="1400" b="1" i="1" dirty="0" err="1" smtClean="0"/>
              <a:t>Moorby</a:t>
            </a:r>
            <a:r>
              <a:rPr lang="en-US" sz="1400" b="1" i="1" dirty="0" smtClean="0"/>
              <a:t>. 1979.</a:t>
            </a:r>
            <a:endParaRPr lang="en-US" sz="1400" b="1" i="1" dirty="0"/>
          </a:p>
        </p:txBody>
      </p:sp>
      <p:sp>
        <p:nvSpPr>
          <p:cNvPr id="3" name="TextBox 2"/>
          <p:cNvSpPr txBox="1"/>
          <p:nvPr/>
        </p:nvSpPr>
        <p:spPr>
          <a:xfrm>
            <a:off x="1432484" y="247966"/>
            <a:ext cx="5983497" cy="584775"/>
          </a:xfrm>
          <a:prstGeom prst="rect">
            <a:avLst/>
          </a:prstGeom>
          <a:noFill/>
        </p:spPr>
        <p:txBody>
          <a:bodyPr wrap="none" rtlCol="0">
            <a:spAutoFit/>
          </a:bodyPr>
          <a:lstStyle/>
          <a:p>
            <a:r>
              <a:rPr lang="en-US" sz="3200" b="1" dirty="0" smtClean="0"/>
              <a:t>Twelve Miles of Roots Per m</a:t>
            </a:r>
            <a:r>
              <a:rPr lang="en-US" sz="3200" b="1" baseline="30000" dirty="0" smtClean="0"/>
              <a:t>2</a:t>
            </a:r>
            <a:r>
              <a:rPr lang="en-US" sz="3200" b="1" dirty="0" smtClean="0"/>
              <a:t> Soil!</a:t>
            </a:r>
            <a:endParaRPr lang="en-US" sz="3200" b="1" dirty="0"/>
          </a:p>
        </p:txBody>
      </p:sp>
      <p:cxnSp>
        <p:nvCxnSpPr>
          <p:cNvPr id="5" name="Straight Connector 4"/>
          <p:cNvCxnSpPr/>
          <p:nvPr/>
        </p:nvCxnSpPr>
        <p:spPr>
          <a:xfrm flipH="1">
            <a:off x="5715000" y="2895600"/>
            <a:ext cx="1447800" cy="0"/>
          </a:xfrm>
          <a:prstGeom prst="line">
            <a:avLst/>
          </a:prstGeom>
          <a:ln w="254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9026250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50"/>
          <p:cNvSpPr>
            <a:spLocks noChangeArrowheads="1"/>
          </p:cNvSpPr>
          <p:nvPr/>
        </p:nvSpPr>
        <p:spPr bwMode="auto">
          <a:xfrm>
            <a:off x="723624" y="1459896"/>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 name="Rectangle 2051"/>
          <p:cNvSpPr>
            <a:spLocks noChangeArrowheads="1"/>
          </p:cNvSpPr>
          <p:nvPr/>
        </p:nvSpPr>
        <p:spPr bwMode="auto">
          <a:xfrm>
            <a:off x="723624" y="2069496"/>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 name="Rectangle 2052"/>
          <p:cNvSpPr>
            <a:spLocks noChangeArrowheads="1"/>
          </p:cNvSpPr>
          <p:nvPr/>
        </p:nvSpPr>
        <p:spPr bwMode="auto">
          <a:xfrm>
            <a:off x="723624" y="2679096"/>
            <a:ext cx="2379663" cy="609600"/>
          </a:xfrm>
          <a:prstGeom prst="rect">
            <a:avLst/>
          </a:prstGeom>
          <a:noFill/>
          <a:ln w="9525">
            <a:solidFill>
              <a:schemeClr val="tx1"/>
            </a:solidFill>
            <a:miter lim="800000"/>
            <a:headEnd/>
            <a:tailEnd/>
          </a:ln>
          <a:effectLst/>
          <a:extLst/>
        </p:spPr>
        <p:txBody>
          <a:bodyPr wrap="none" anchor="ctr"/>
          <a:lstStyle/>
          <a:p>
            <a:endParaRPr lang="en-US"/>
          </a:p>
        </p:txBody>
      </p:sp>
      <p:sp>
        <p:nvSpPr>
          <p:cNvPr id="5" name="Rectangle 2053"/>
          <p:cNvSpPr>
            <a:spLocks noChangeArrowheads="1"/>
          </p:cNvSpPr>
          <p:nvPr/>
        </p:nvSpPr>
        <p:spPr bwMode="auto">
          <a:xfrm>
            <a:off x="723624" y="3288696"/>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 name="Rectangle 2054"/>
          <p:cNvSpPr>
            <a:spLocks noChangeArrowheads="1"/>
          </p:cNvSpPr>
          <p:nvPr/>
        </p:nvSpPr>
        <p:spPr bwMode="auto">
          <a:xfrm>
            <a:off x="723624" y="3898296"/>
            <a:ext cx="2379663" cy="60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Rectangle 2055"/>
          <p:cNvSpPr>
            <a:spLocks noChangeArrowheads="1"/>
          </p:cNvSpPr>
          <p:nvPr/>
        </p:nvSpPr>
        <p:spPr bwMode="auto">
          <a:xfrm>
            <a:off x="723624" y="4507896"/>
            <a:ext cx="2379663" cy="762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 name="Freeform 2056"/>
          <p:cNvSpPr>
            <a:spLocks/>
          </p:cNvSpPr>
          <p:nvPr/>
        </p:nvSpPr>
        <p:spPr bwMode="auto">
          <a:xfrm>
            <a:off x="1018899" y="1601184"/>
            <a:ext cx="685800" cy="336550"/>
          </a:xfrm>
          <a:custGeom>
            <a:avLst/>
            <a:gdLst>
              <a:gd name="T0" fmla="*/ 456 w 456"/>
              <a:gd name="T1" fmla="*/ 0 h 212"/>
              <a:gd name="T2" fmla="*/ 445 w 456"/>
              <a:gd name="T3" fmla="*/ 44 h 212"/>
              <a:gd name="T4" fmla="*/ 333 w 456"/>
              <a:gd name="T5" fmla="*/ 100 h 212"/>
              <a:gd name="T6" fmla="*/ 233 w 456"/>
              <a:gd name="T7" fmla="*/ 144 h 212"/>
              <a:gd name="T8" fmla="*/ 45 w 456"/>
              <a:gd name="T9" fmla="*/ 200 h 212"/>
              <a:gd name="T10" fmla="*/ 0 w 456"/>
              <a:gd name="T11" fmla="*/ 211 h 212"/>
            </a:gdLst>
            <a:ahLst/>
            <a:cxnLst>
              <a:cxn ang="0">
                <a:pos x="T0" y="T1"/>
              </a:cxn>
              <a:cxn ang="0">
                <a:pos x="T2" y="T3"/>
              </a:cxn>
              <a:cxn ang="0">
                <a:pos x="T4" y="T5"/>
              </a:cxn>
              <a:cxn ang="0">
                <a:pos x="T6" y="T7"/>
              </a:cxn>
              <a:cxn ang="0">
                <a:pos x="T8" y="T9"/>
              </a:cxn>
              <a:cxn ang="0">
                <a:pos x="T10" y="T11"/>
              </a:cxn>
            </a:cxnLst>
            <a:rect l="0" t="0" r="r" b="b"/>
            <a:pathLst>
              <a:path w="456" h="212">
                <a:moveTo>
                  <a:pt x="456" y="0"/>
                </a:moveTo>
                <a:cubicBezTo>
                  <a:pt x="452" y="15"/>
                  <a:pt x="453" y="31"/>
                  <a:pt x="445" y="44"/>
                </a:cubicBezTo>
                <a:cubicBezTo>
                  <a:pt x="409" y="101"/>
                  <a:pt x="394" y="90"/>
                  <a:pt x="333" y="100"/>
                </a:cubicBezTo>
                <a:cubicBezTo>
                  <a:pt x="297" y="112"/>
                  <a:pt x="269" y="132"/>
                  <a:pt x="233" y="144"/>
                </a:cubicBezTo>
                <a:cubicBezTo>
                  <a:pt x="163" y="191"/>
                  <a:pt x="139" y="191"/>
                  <a:pt x="45" y="200"/>
                </a:cubicBezTo>
                <a:cubicBezTo>
                  <a:pt x="8" y="212"/>
                  <a:pt x="23" y="211"/>
                  <a:pt x="0" y="21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Freeform 2057"/>
          <p:cNvSpPr>
            <a:spLocks/>
          </p:cNvSpPr>
          <p:nvPr/>
        </p:nvSpPr>
        <p:spPr bwMode="auto">
          <a:xfrm>
            <a:off x="1790424" y="1612296"/>
            <a:ext cx="914400" cy="365125"/>
          </a:xfrm>
          <a:custGeom>
            <a:avLst/>
            <a:gdLst>
              <a:gd name="T0" fmla="*/ 0 w 600"/>
              <a:gd name="T1" fmla="*/ 0 h 237"/>
              <a:gd name="T2" fmla="*/ 100 w 600"/>
              <a:gd name="T3" fmla="*/ 78 h 237"/>
              <a:gd name="T4" fmla="*/ 178 w 600"/>
              <a:gd name="T5" fmla="*/ 100 h 237"/>
              <a:gd name="T6" fmla="*/ 512 w 600"/>
              <a:gd name="T7" fmla="*/ 200 h 237"/>
              <a:gd name="T8" fmla="*/ 600 w 600"/>
              <a:gd name="T9" fmla="*/ 211 h 237"/>
            </a:gdLst>
            <a:ahLst/>
            <a:cxnLst>
              <a:cxn ang="0">
                <a:pos x="T0" y="T1"/>
              </a:cxn>
              <a:cxn ang="0">
                <a:pos x="T2" y="T3"/>
              </a:cxn>
              <a:cxn ang="0">
                <a:pos x="T4" y="T5"/>
              </a:cxn>
              <a:cxn ang="0">
                <a:pos x="T6" y="T7"/>
              </a:cxn>
              <a:cxn ang="0">
                <a:pos x="T8" y="T9"/>
              </a:cxn>
            </a:cxnLst>
            <a:rect l="0" t="0" r="r" b="b"/>
            <a:pathLst>
              <a:path w="600" h="237">
                <a:moveTo>
                  <a:pt x="0" y="0"/>
                </a:moveTo>
                <a:cubicBezTo>
                  <a:pt x="35" y="23"/>
                  <a:pt x="62" y="61"/>
                  <a:pt x="100" y="78"/>
                </a:cubicBezTo>
                <a:cubicBezTo>
                  <a:pt x="125" y="89"/>
                  <a:pt x="152" y="91"/>
                  <a:pt x="178" y="100"/>
                </a:cubicBezTo>
                <a:cubicBezTo>
                  <a:pt x="267" y="186"/>
                  <a:pt x="395" y="184"/>
                  <a:pt x="512" y="200"/>
                </a:cubicBezTo>
                <a:cubicBezTo>
                  <a:pt x="568" y="237"/>
                  <a:pt x="535" y="211"/>
                  <a:pt x="600" y="211"/>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Freeform 2058"/>
          <p:cNvSpPr>
            <a:spLocks/>
          </p:cNvSpPr>
          <p:nvPr/>
        </p:nvSpPr>
        <p:spPr bwMode="auto">
          <a:xfrm>
            <a:off x="2095224" y="1725009"/>
            <a:ext cx="360363" cy="74612"/>
          </a:xfrm>
          <a:custGeom>
            <a:avLst/>
            <a:gdLst>
              <a:gd name="T0" fmla="*/ 0 w 211"/>
              <a:gd name="T1" fmla="*/ 22 h 22"/>
              <a:gd name="T2" fmla="*/ 211 w 211"/>
              <a:gd name="T3" fmla="*/ 0 h 22"/>
            </a:gdLst>
            <a:ahLst/>
            <a:cxnLst>
              <a:cxn ang="0">
                <a:pos x="T0" y="T1"/>
              </a:cxn>
              <a:cxn ang="0">
                <a:pos x="T2" y="T3"/>
              </a:cxn>
            </a:cxnLst>
            <a:rect l="0" t="0" r="r" b="b"/>
            <a:pathLst>
              <a:path w="211" h="22">
                <a:moveTo>
                  <a:pt x="0" y="22"/>
                </a:moveTo>
                <a:cubicBezTo>
                  <a:pt x="78" y="13"/>
                  <a:pt x="134" y="0"/>
                  <a:pt x="211"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Freeform 2059"/>
          <p:cNvSpPr>
            <a:spLocks/>
          </p:cNvSpPr>
          <p:nvPr/>
        </p:nvSpPr>
        <p:spPr bwMode="auto">
          <a:xfrm>
            <a:off x="2455587" y="1759934"/>
            <a:ext cx="317500" cy="141287"/>
          </a:xfrm>
          <a:custGeom>
            <a:avLst/>
            <a:gdLst>
              <a:gd name="T0" fmla="*/ 0 w 211"/>
              <a:gd name="T1" fmla="*/ 89 h 89"/>
              <a:gd name="T2" fmla="*/ 44 w 211"/>
              <a:gd name="T3" fmla="*/ 78 h 89"/>
              <a:gd name="T4" fmla="*/ 66 w 211"/>
              <a:gd name="T5" fmla="*/ 55 h 89"/>
              <a:gd name="T6" fmla="*/ 211 w 211"/>
              <a:gd name="T7" fmla="*/ 0 h 89"/>
            </a:gdLst>
            <a:ahLst/>
            <a:cxnLst>
              <a:cxn ang="0">
                <a:pos x="T0" y="T1"/>
              </a:cxn>
              <a:cxn ang="0">
                <a:pos x="T2" y="T3"/>
              </a:cxn>
              <a:cxn ang="0">
                <a:pos x="T4" y="T5"/>
              </a:cxn>
              <a:cxn ang="0">
                <a:pos x="T6" y="T7"/>
              </a:cxn>
            </a:cxnLst>
            <a:rect l="0" t="0" r="r" b="b"/>
            <a:pathLst>
              <a:path w="211" h="89">
                <a:moveTo>
                  <a:pt x="0" y="89"/>
                </a:moveTo>
                <a:cubicBezTo>
                  <a:pt x="15" y="85"/>
                  <a:pt x="31" y="85"/>
                  <a:pt x="44" y="78"/>
                </a:cubicBezTo>
                <a:cubicBezTo>
                  <a:pt x="53" y="73"/>
                  <a:pt x="58" y="62"/>
                  <a:pt x="66" y="55"/>
                </a:cubicBezTo>
                <a:cubicBezTo>
                  <a:pt x="103" y="25"/>
                  <a:pt x="163" y="0"/>
                  <a:pt x="211"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Freeform 2060"/>
          <p:cNvSpPr>
            <a:spLocks/>
          </p:cNvSpPr>
          <p:nvPr/>
        </p:nvSpPr>
        <p:spPr bwMode="auto">
          <a:xfrm>
            <a:off x="2465112" y="1953609"/>
            <a:ext cx="90487" cy="352425"/>
          </a:xfrm>
          <a:custGeom>
            <a:avLst/>
            <a:gdLst>
              <a:gd name="T0" fmla="*/ 5 w 60"/>
              <a:gd name="T1" fmla="*/ 0 h 222"/>
              <a:gd name="T2" fmla="*/ 60 w 60"/>
              <a:gd name="T3" fmla="*/ 222 h 222"/>
            </a:gdLst>
            <a:ahLst/>
            <a:cxnLst>
              <a:cxn ang="0">
                <a:pos x="T0" y="T1"/>
              </a:cxn>
              <a:cxn ang="0">
                <a:pos x="T2" y="T3"/>
              </a:cxn>
            </a:cxnLst>
            <a:rect l="0" t="0" r="r" b="b"/>
            <a:pathLst>
              <a:path w="60" h="222">
                <a:moveTo>
                  <a:pt x="5" y="0"/>
                </a:moveTo>
                <a:cubicBezTo>
                  <a:pt x="9" y="48"/>
                  <a:pt x="0" y="192"/>
                  <a:pt x="60" y="22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Freeform 2061"/>
          <p:cNvSpPr>
            <a:spLocks/>
          </p:cNvSpPr>
          <p:nvPr/>
        </p:nvSpPr>
        <p:spPr bwMode="auto">
          <a:xfrm>
            <a:off x="2214287" y="1917096"/>
            <a:ext cx="109537" cy="619125"/>
          </a:xfrm>
          <a:custGeom>
            <a:avLst/>
            <a:gdLst>
              <a:gd name="T0" fmla="*/ 39 w 50"/>
              <a:gd name="T1" fmla="*/ 0 h 400"/>
              <a:gd name="T2" fmla="*/ 39 w 50"/>
              <a:gd name="T3" fmla="*/ 366 h 400"/>
              <a:gd name="T4" fmla="*/ 50 w 50"/>
              <a:gd name="T5" fmla="*/ 400 h 400"/>
            </a:gdLst>
            <a:ahLst/>
            <a:cxnLst>
              <a:cxn ang="0">
                <a:pos x="T0" y="T1"/>
              </a:cxn>
              <a:cxn ang="0">
                <a:pos x="T2" y="T3"/>
              </a:cxn>
              <a:cxn ang="0">
                <a:pos x="T4" y="T5"/>
              </a:cxn>
            </a:cxnLst>
            <a:rect l="0" t="0" r="r" b="b"/>
            <a:pathLst>
              <a:path w="50" h="400">
                <a:moveTo>
                  <a:pt x="39" y="0"/>
                </a:moveTo>
                <a:cubicBezTo>
                  <a:pt x="0" y="144"/>
                  <a:pt x="19" y="56"/>
                  <a:pt x="39" y="366"/>
                </a:cubicBezTo>
                <a:cubicBezTo>
                  <a:pt x="40" y="378"/>
                  <a:pt x="50" y="400"/>
                  <a:pt x="50" y="40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Freeform 2062"/>
          <p:cNvSpPr>
            <a:spLocks/>
          </p:cNvSpPr>
          <p:nvPr/>
        </p:nvSpPr>
        <p:spPr bwMode="auto">
          <a:xfrm>
            <a:off x="1369737" y="1764696"/>
            <a:ext cx="115887" cy="417513"/>
          </a:xfrm>
          <a:custGeom>
            <a:avLst/>
            <a:gdLst>
              <a:gd name="T0" fmla="*/ 112 w 112"/>
              <a:gd name="T1" fmla="*/ 0 h 233"/>
              <a:gd name="T2" fmla="*/ 89 w 112"/>
              <a:gd name="T3" fmla="*/ 33 h 233"/>
              <a:gd name="T4" fmla="*/ 78 w 112"/>
              <a:gd name="T5" fmla="*/ 67 h 233"/>
              <a:gd name="T6" fmla="*/ 23 w 112"/>
              <a:gd name="T7" fmla="*/ 145 h 233"/>
              <a:gd name="T8" fmla="*/ 0 w 112"/>
              <a:gd name="T9" fmla="*/ 233 h 233"/>
            </a:gdLst>
            <a:ahLst/>
            <a:cxnLst>
              <a:cxn ang="0">
                <a:pos x="T0" y="T1"/>
              </a:cxn>
              <a:cxn ang="0">
                <a:pos x="T2" y="T3"/>
              </a:cxn>
              <a:cxn ang="0">
                <a:pos x="T4" y="T5"/>
              </a:cxn>
              <a:cxn ang="0">
                <a:pos x="T6" y="T7"/>
              </a:cxn>
              <a:cxn ang="0">
                <a:pos x="T8" y="T9"/>
              </a:cxn>
            </a:cxnLst>
            <a:rect l="0" t="0" r="r" b="b"/>
            <a:pathLst>
              <a:path w="112" h="233">
                <a:moveTo>
                  <a:pt x="112" y="0"/>
                </a:moveTo>
                <a:cubicBezTo>
                  <a:pt x="104" y="11"/>
                  <a:pt x="95" y="21"/>
                  <a:pt x="89" y="33"/>
                </a:cubicBezTo>
                <a:cubicBezTo>
                  <a:pt x="84" y="44"/>
                  <a:pt x="84" y="57"/>
                  <a:pt x="78" y="67"/>
                </a:cubicBezTo>
                <a:cubicBezTo>
                  <a:pt x="62" y="94"/>
                  <a:pt x="23" y="145"/>
                  <a:pt x="23" y="145"/>
                </a:cubicBezTo>
                <a:cubicBezTo>
                  <a:pt x="11" y="219"/>
                  <a:pt x="23" y="191"/>
                  <a:pt x="0" y="23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Freeform 2063"/>
          <p:cNvSpPr>
            <a:spLocks/>
          </p:cNvSpPr>
          <p:nvPr/>
        </p:nvSpPr>
        <p:spPr bwMode="auto">
          <a:xfrm>
            <a:off x="918887" y="1612296"/>
            <a:ext cx="871537" cy="165100"/>
          </a:xfrm>
          <a:custGeom>
            <a:avLst/>
            <a:gdLst>
              <a:gd name="T0" fmla="*/ 478 w 478"/>
              <a:gd name="T1" fmla="*/ 0 h 89"/>
              <a:gd name="T2" fmla="*/ 156 w 478"/>
              <a:gd name="T3" fmla="*/ 44 h 89"/>
              <a:gd name="T4" fmla="*/ 0 w 478"/>
              <a:gd name="T5" fmla="*/ 89 h 89"/>
            </a:gdLst>
            <a:ahLst/>
            <a:cxnLst>
              <a:cxn ang="0">
                <a:pos x="T0" y="T1"/>
              </a:cxn>
              <a:cxn ang="0">
                <a:pos x="T2" y="T3"/>
              </a:cxn>
              <a:cxn ang="0">
                <a:pos x="T4" y="T5"/>
              </a:cxn>
            </a:cxnLst>
            <a:rect l="0" t="0" r="r" b="b"/>
            <a:pathLst>
              <a:path w="478" h="89">
                <a:moveTo>
                  <a:pt x="478" y="0"/>
                </a:moveTo>
                <a:cubicBezTo>
                  <a:pt x="353" y="14"/>
                  <a:pt x="288" y="35"/>
                  <a:pt x="156" y="44"/>
                </a:cubicBezTo>
                <a:cubicBezTo>
                  <a:pt x="106" y="62"/>
                  <a:pt x="54" y="89"/>
                  <a:pt x="0" y="89"/>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Freeform 2064"/>
          <p:cNvSpPr>
            <a:spLocks/>
          </p:cNvSpPr>
          <p:nvPr/>
        </p:nvSpPr>
        <p:spPr bwMode="auto">
          <a:xfrm>
            <a:off x="1866624" y="1529746"/>
            <a:ext cx="504825" cy="158750"/>
          </a:xfrm>
          <a:custGeom>
            <a:avLst/>
            <a:gdLst>
              <a:gd name="T0" fmla="*/ 0 w 233"/>
              <a:gd name="T1" fmla="*/ 56 h 66"/>
              <a:gd name="T2" fmla="*/ 233 w 233"/>
              <a:gd name="T3" fmla="*/ 0 h 66"/>
            </a:gdLst>
            <a:ahLst/>
            <a:cxnLst>
              <a:cxn ang="0">
                <a:pos x="T0" y="T1"/>
              </a:cxn>
              <a:cxn ang="0">
                <a:pos x="T2" y="T3"/>
              </a:cxn>
            </a:cxnLst>
            <a:rect l="0" t="0" r="r" b="b"/>
            <a:pathLst>
              <a:path w="233" h="66">
                <a:moveTo>
                  <a:pt x="0" y="56"/>
                </a:moveTo>
                <a:cubicBezTo>
                  <a:pt x="63" y="46"/>
                  <a:pt x="233" y="66"/>
                  <a:pt x="233" y="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Freeform 2065"/>
          <p:cNvSpPr>
            <a:spLocks/>
          </p:cNvSpPr>
          <p:nvPr/>
        </p:nvSpPr>
        <p:spPr bwMode="auto">
          <a:xfrm>
            <a:off x="1120499" y="1840896"/>
            <a:ext cx="288925" cy="519113"/>
          </a:xfrm>
          <a:custGeom>
            <a:avLst/>
            <a:gdLst>
              <a:gd name="T0" fmla="*/ 200 w 200"/>
              <a:gd name="T1" fmla="*/ 0 h 278"/>
              <a:gd name="T2" fmla="*/ 111 w 200"/>
              <a:gd name="T3" fmla="*/ 133 h 278"/>
              <a:gd name="T4" fmla="*/ 44 w 200"/>
              <a:gd name="T5" fmla="*/ 189 h 278"/>
              <a:gd name="T6" fmla="*/ 22 w 200"/>
              <a:gd name="T7" fmla="*/ 255 h 278"/>
              <a:gd name="T8" fmla="*/ 0 w 200"/>
              <a:gd name="T9" fmla="*/ 278 h 278"/>
            </a:gdLst>
            <a:ahLst/>
            <a:cxnLst>
              <a:cxn ang="0">
                <a:pos x="T0" y="T1"/>
              </a:cxn>
              <a:cxn ang="0">
                <a:pos x="T2" y="T3"/>
              </a:cxn>
              <a:cxn ang="0">
                <a:pos x="T4" y="T5"/>
              </a:cxn>
              <a:cxn ang="0">
                <a:pos x="T6" y="T7"/>
              </a:cxn>
              <a:cxn ang="0">
                <a:pos x="T8" y="T9"/>
              </a:cxn>
            </a:cxnLst>
            <a:rect l="0" t="0" r="r" b="b"/>
            <a:pathLst>
              <a:path w="200" h="278">
                <a:moveTo>
                  <a:pt x="200" y="0"/>
                </a:moveTo>
                <a:cubicBezTo>
                  <a:pt x="171" y="58"/>
                  <a:pt x="178" y="111"/>
                  <a:pt x="111" y="133"/>
                </a:cubicBezTo>
                <a:cubicBezTo>
                  <a:pt x="104" y="138"/>
                  <a:pt x="52" y="172"/>
                  <a:pt x="44" y="189"/>
                </a:cubicBezTo>
                <a:cubicBezTo>
                  <a:pt x="34" y="210"/>
                  <a:pt x="38" y="238"/>
                  <a:pt x="22" y="255"/>
                </a:cubicBezTo>
                <a:cubicBezTo>
                  <a:pt x="15" y="263"/>
                  <a:pt x="0" y="278"/>
                  <a:pt x="0" y="27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Freeform 2066"/>
          <p:cNvSpPr>
            <a:spLocks/>
          </p:cNvSpPr>
          <p:nvPr/>
        </p:nvSpPr>
        <p:spPr bwMode="auto">
          <a:xfrm>
            <a:off x="1714224" y="1459896"/>
            <a:ext cx="144463" cy="2751138"/>
          </a:xfrm>
          <a:custGeom>
            <a:avLst/>
            <a:gdLst>
              <a:gd name="T0" fmla="*/ 30 w 100"/>
              <a:gd name="T1" fmla="*/ 0 h 1589"/>
              <a:gd name="T2" fmla="*/ 86 w 100"/>
              <a:gd name="T3" fmla="*/ 1211 h 1589"/>
              <a:gd name="T4" fmla="*/ 97 w 100"/>
              <a:gd name="T5" fmla="*/ 1589 h 1589"/>
            </a:gdLst>
            <a:ahLst/>
            <a:cxnLst>
              <a:cxn ang="0">
                <a:pos x="T0" y="T1"/>
              </a:cxn>
              <a:cxn ang="0">
                <a:pos x="T2" y="T3"/>
              </a:cxn>
              <a:cxn ang="0">
                <a:pos x="T4" y="T5"/>
              </a:cxn>
            </a:cxnLst>
            <a:rect l="0" t="0" r="r" b="b"/>
            <a:pathLst>
              <a:path w="100" h="1589">
                <a:moveTo>
                  <a:pt x="30" y="0"/>
                </a:moveTo>
                <a:cubicBezTo>
                  <a:pt x="57" y="402"/>
                  <a:pt x="0" y="818"/>
                  <a:pt x="86" y="1211"/>
                </a:cubicBezTo>
                <a:cubicBezTo>
                  <a:pt x="100" y="1478"/>
                  <a:pt x="97" y="1352"/>
                  <a:pt x="97" y="1589"/>
                </a:cubicBezTo>
              </a:path>
            </a:pathLst>
          </a:cu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Freeform 2067"/>
          <p:cNvSpPr>
            <a:spLocks/>
          </p:cNvSpPr>
          <p:nvPr/>
        </p:nvSpPr>
        <p:spPr bwMode="auto">
          <a:xfrm>
            <a:off x="1218924" y="2023459"/>
            <a:ext cx="534988" cy="500062"/>
          </a:xfrm>
          <a:custGeom>
            <a:avLst/>
            <a:gdLst>
              <a:gd name="T0" fmla="*/ 356 w 356"/>
              <a:gd name="T1" fmla="*/ 0 h 315"/>
              <a:gd name="T2" fmla="*/ 334 w 356"/>
              <a:gd name="T3" fmla="*/ 23 h 315"/>
              <a:gd name="T4" fmla="*/ 300 w 356"/>
              <a:gd name="T5" fmla="*/ 45 h 315"/>
              <a:gd name="T6" fmla="*/ 200 w 356"/>
              <a:gd name="T7" fmla="*/ 167 h 315"/>
              <a:gd name="T8" fmla="*/ 189 w 356"/>
              <a:gd name="T9" fmla="*/ 200 h 315"/>
              <a:gd name="T10" fmla="*/ 145 w 356"/>
              <a:gd name="T11" fmla="*/ 212 h 315"/>
              <a:gd name="T12" fmla="*/ 45 w 356"/>
              <a:gd name="T13" fmla="*/ 245 h 315"/>
              <a:gd name="T14" fmla="*/ 23 w 356"/>
              <a:gd name="T15" fmla="*/ 278 h 315"/>
              <a:gd name="T16" fmla="*/ 12 w 356"/>
              <a:gd name="T17" fmla="*/ 312 h 315"/>
              <a:gd name="T18" fmla="*/ 0 w 356"/>
              <a:gd name="T19" fmla="*/ 312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6" h="315">
                <a:moveTo>
                  <a:pt x="356" y="0"/>
                </a:moveTo>
                <a:cubicBezTo>
                  <a:pt x="349" y="8"/>
                  <a:pt x="342" y="16"/>
                  <a:pt x="334" y="23"/>
                </a:cubicBezTo>
                <a:cubicBezTo>
                  <a:pt x="323" y="31"/>
                  <a:pt x="310" y="36"/>
                  <a:pt x="300" y="45"/>
                </a:cubicBezTo>
                <a:cubicBezTo>
                  <a:pt x="262" y="82"/>
                  <a:pt x="238" y="130"/>
                  <a:pt x="200" y="167"/>
                </a:cubicBezTo>
                <a:cubicBezTo>
                  <a:pt x="196" y="178"/>
                  <a:pt x="198" y="193"/>
                  <a:pt x="189" y="200"/>
                </a:cubicBezTo>
                <a:cubicBezTo>
                  <a:pt x="177" y="210"/>
                  <a:pt x="159" y="206"/>
                  <a:pt x="145" y="212"/>
                </a:cubicBezTo>
                <a:cubicBezTo>
                  <a:pt x="51" y="253"/>
                  <a:pt x="197" y="220"/>
                  <a:pt x="45" y="245"/>
                </a:cubicBezTo>
                <a:cubicBezTo>
                  <a:pt x="38" y="256"/>
                  <a:pt x="29" y="266"/>
                  <a:pt x="23" y="278"/>
                </a:cubicBezTo>
                <a:cubicBezTo>
                  <a:pt x="18" y="289"/>
                  <a:pt x="19" y="302"/>
                  <a:pt x="12" y="312"/>
                </a:cubicBezTo>
                <a:cubicBezTo>
                  <a:pt x="10" y="315"/>
                  <a:pt x="4" y="312"/>
                  <a:pt x="0" y="31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Freeform 2068"/>
          <p:cNvSpPr>
            <a:spLocks/>
          </p:cNvSpPr>
          <p:nvPr/>
        </p:nvSpPr>
        <p:spPr bwMode="auto">
          <a:xfrm>
            <a:off x="1820587" y="2059971"/>
            <a:ext cx="568325" cy="704850"/>
          </a:xfrm>
          <a:custGeom>
            <a:avLst/>
            <a:gdLst>
              <a:gd name="T0" fmla="*/ 0 w 378"/>
              <a:gd name="T1" fmla="*/ 0 h 444"/>
              <a:gd name="T2" fmla="*/ 45 w 378"/>
              <a:gd name="T3" fmla="*/ 77 h 444"/>
              <a:gd name="T4" fmla="*/ 123 w 378"/>
              <a:gd name="T5" fmla="*/ 233 h 444"/>
              <a:gd name="T6" fmla="*/ 223 w 378"/>
              <a:gd name="T7" fmla="*/ 289 h 444"/>
              <a:gd name="T8" fmla="*/ 234 w 378"/>
              <a:gd name="T9" fmla="*/ 333 h 444"/>
              <a:gd name="T10" fmla="*/ 301 w 378"/>
              <a:gd name="T11" fmla="*/ 355 h 444"/>
              <a:gd name="T12" fmla="*/ 378 w 378"/>
              <a:gd name="T13" fmla="*/ 444 h 444"/>
            </a:gdLst>
            <a:ahLst/>
            <a:cxnLst>
              <a:cxn ang="0">
                <a:pos x="T0" y="T1"/>
              </a:cxn>
              <a:cxn ang="0">
                <a:pos x="T2" y="T3"/>
              </a:cxn>
              <a:cxn ang="0">
                <a:pos x="T4" y="T5"/>
              </a:cxn>
              <a:cxn ang="0">
                <a:pos x="T6" y="T7"/>
              </a:cxn>
              <a:cxn ang="0">
                <a:pos x="T8" y="T9"/>
              </a:cxn>
              <a:cxn ang="0">
                <a:pos x="T10" y="T11"/>
              </a:cxn>
              <a:cxn ang="0">
                <a:pos x="T12" y="T13"/>
              </a:cxn>
            </a:cxnLst>
            <a:rect l="0" t="0" r="r" b="b"/>
            <a:pathLst>
              <a:path w="378" h="444">
                <a:moveTo>
                  <a:pt x="0" y="0"/>
                </a:moveTo>
                <a:cubicBezTo>
                  <a:pt x="14" y="26"/>
                  <a:pt x="38" y="48"/>
                  <a:pt x="45" y="77"/>
                </a:cubicBezTo>
                <a:cubicBezTo>
                  <a:pt x="69" y="180"/>
                  <a:pt x="23" y="201"/>
                  <a:pt x="123" y="233"/>
                </a:cubicBezTo>
                <a:cubicBezTo>
                  <a:pt x="159" y="257"/>
                  <a:pt x="193" y="258"/>
                  <a:pt x="223" y="289"/>
                </a:cubicBezTo>
                <a:cubicBezTo>
                  <a:pt x="227" y="304"/>
                  <a:pt x="222" y="323"/>
                  <a:pt x="234" y="333"/>
                </a:cubicBezTo>
                <a:cubicBezTo>
                  <a:pt x="252" y="348"/>
                  <a:pt x="301" y="355"/>
                  <a:pt x="301" y="355"/>
                </a:cubicBezTo>
                <a:cubicBezTo>
                  <a:pt x="313" y="373"/>
                  <a:pt x="360" y="444"/>
                  <a:pt x="378" y="44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Freeform 2069"/>
          <p:cNvSpPr>
            <a:spLocks/>
          </p:cNvSpPr>
          <p:nvPr/>
        </p:nvSpPr>
        <p:spPr bwMode="auto">
          <a:xfrm>
            <a:off x="1320524" y="2394934"/>
            <a:ext cx="466725" cy="515937"/>
          </a:xfrm>
          <a:custGeom>
            <a:avLst/>
            <a:gdLst>
              <a:gd name="T0" fmla="*/ 311 w 311"/>
              <a:gd name="T1" fmla="*/ 0 h 325"/>
              <a:gd name="T2" fmla="*/ 278 w 311"/>
              <a:gd name="T3" fmla="*/ 78 h 325"/>
              <a:gd name="T4" fmla="*/ 233 w 311"/>
              <a:gd name="T5" fmla="*/ 100 h 325"/>
              <a:gd name="T6" fmla="*/ 200 w 311"/>
              <a:gd name="T7" fmla="*/ 133 h 325"/>
              <a:gd name="T8" fmla="*/ 111 w 311"/>
              <a:gd name="T9" fmla="*/ 322 h 325"/>
              <a:gd name="T10" fmla="*/ 0 w 311"/>
              <a:gd name="T11" fmla="*/ 322 h 325"/>
            </a:gdLst>
            <a:ahLst/>
            <a:cxnLst>
              <a:cxn ang="0">
                <a:pos x="T0" y="T1"/>
              </a:cxn>
              <a:cxn ang="0">
                <a:pos x="T2" y="T3"/>
              </a:cxn>
              <a:cxn ang="0">
                <a:pos x="T4" y="T5"/>
              </a:cxn>
              <a:cxn ang="0">
                <a:pos x="T6" y="T7"/>
              </a:cxn>
              <a:cxn ang="0">
                <a:pos x="T8" y="T9"/>
              </a:cxn>
              <a:cxn ang="0">
                <a:pos x="T10" y="T11"/>
              </a:cxn>
            </a:cxnLst>
            <a:rect l="0" t="0" r="r" b="b"/>
            <a:pathLst>
              <a:path w="311" h="325">
                <a:moveTo>
                  <a:pt x="311" y="0"/>
                </a:moveTo>
                <a:cubicBezTo>
                  <a:pt x="300" y="26"/>
                  <a:pt x="295" y="56"/>
                  <a:pt x="278" y="78"/>
                </a:cubicBezTo>
                <a:cubicBezTo>
                  <a:pt x="268" y="91"/>
                  <a:pt x="247" y="90"/>
                  <a:pt x="233" y="100"/>
                </a:cubicBezTo>
                <a:cubicBezTo>
                  <a:pt x="220" y="109"/>
                  <a:pt x="211" y="122"/>
                  <a:pt x="200" y="133"/>
                </a:cubicBezTo>
                <a:cubicBezTo>
                  <a:pt x="192" y="172"/>
                  <a:pt x="179" y="317"/>
                  <a:pt x="111" y="322"/>
                </a:cubicBezTo>
                <a:cubicBezTo>
                  <a:pt x="74" y="325"/>
                  <a:pt x="37" y="322"/>
                  <a:pt x="0" y="322"/>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Freeform 2070"/>
          <p:cNvSpPr>
            <a:spLocks/>
          </p:cNvSpPr>
          <p:nvPr/>
        </p:nvSpPr>
        <p:spPr bwMode="auto">
          <a:xfrm>
            <a:off x="1790424" y="2679096"/>
            <a:ext cx="498475" cy="438150"/>
          </a:xfrm>
          <a:custGeom>
            <a:avLst/>
            <a:gdLst>
              <a:gd name="T0" fmla="*/ 0 w 312"/>
              <a:gd name="T1" fmla="*/ 0 h 233"/>
              <a:gd name="T2" fmla="*/ 278 w 312"/>
              <a:gd name="T3" fmla="*/ 178 h 233"/>
              <a:gd name="T4" fmla="*/ 289 w 312"/>
              <a:gd name="T5" fmla="*/ 211 h 233"/>
              <a:gd name="T6" fmla="*/ 312 w 312"/>
              <a:gd name="T7" fmla="*/ 233 h 233"/>
            </a:gdLst>
            <a:ahLst/>
            <a:cxnLst>
              <a:cxn ang="0">
                <a:pos x="T0" y="T1"/>
              </a:cxn>
              <a:cxn ang="0">
                <a:pos x="T2" y="T3"/>
              </a:cxn>
              <a:cxn ang="0">
                <a:pos x="T4" y="T5"/>
              </a:cxn>
              <a:cxn ang="0">
                <a:pos x="T6" y="T7"/>
              </a:cxn>
            </a:cxnLst>
            <a:rect l="0" t="0" r="r" b="b"/>
            <a:pathLst>
              <a:path w="312" h="233">
                <a:moveTo>
                  <a:pt x="0" y="0"/>
                </a:moveTo>
                <a:cubicBezTo>
                  <a:pt x="63" y="120"/>
                  <a:pt x="153" y="160"/>
                  <a:pt x="278" y="178"/>
                </a:cubicBezTo>
                <a:cubicBezTo>
                  <a:pt x="282" y="189"/>
                  <a:pt x="283" y="201"/>
                  <a:pt x="289" y="211"/>
                </a:cubicBezTo>
                <a:cubicBezTo>
                  <a:pt x="295" y="220"/>
                  <a:pt x="312" y="233"/>
                  <a:pt x="312" y="23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Freeform 2071"/>
          <p:cNvSpPr>
            <a:spLocks/>
          </p:cNvSpPr>
          <p:nvPr/>
        </p:nvSpPr>
        <p:spPr bwMode="auto">
          <a:xfrm>
            <a:off x="1536424" y="3117246"/>
            <a:ext cx="234950" cy="158750"/>
          </a:xfrm>
          <a:custGeom>
            <a:avLst/>
            <a:gdLst>
              <a:gd name="T0" fmla="*/ 156 w 156"/>
              <a:gd name="T1" fmla="*/ 0 h 100"/>
              <a:gd name="T2" fmla="*/ 78 w 156"/>
              <a:gd name="T3" fmla="*/ 22 h 100"/>
              <a:gd name="T4" fmla="*/ 45 w 156"/>
              <a:gd name="T5" fmla="*/ 45 h 100"/>
              <a:gd name="T6" fmla="*/ 12 w 156"/>
              <a:gd name="T7" fmla="*/ 56 h 100"/>
              <a:gd name="T8" fmla="*/ 1 w 156"/>
              <a:gd name="T9" fmla="*/ 100 h 100"/>
            </a:gdLst>
            <a:ahLst/>
            <a:cxnLst>
              <a:cxn ang="0">
                <a:pos x="T0" y="T1"/>
              </a:cxn>
              <a:cxn ang="0">
                <a:pos x="T2" y="T3"/>
              </a:cxn>
              <a:cxn ang="0">
                <a:pos x="T4" y="T5"/>
              </a:cxn>
              <a:cxn ang="0">
                <a:pos x="T6" y="T7"/>
              </a:cxn>
              <a:cxn ang="0">
                <a:pos x="T8" y="T9"/>
              </a:cxn>
            </a:cxnLst>
            <a:rect l="0" t="0" r="r" b="b"/>
            <a:pathLst>
              <a:path w="156" h="100">
                <a:moveTo>
                  <a:pt x="156" y="0"/>
                </a:moveTo>
                <a:cubicBezTo>
                  <a:pt x="130" y="7"/>
                  <a:pt x="103" y="12"/>
                  <a:pt x="78" y="22"/>
                </a:cubicBezTo>
                <a:cubicBezTo>
                  <a:pt x="66" y="27"/>
                  <a:pt x="57" y="39"/>
                  <a:pt x="45" y="45"/>
                </a:cubicBezTo>
                <a:cubicBezTo>
                  <a:pt x="35" y="50"/>
                  <a:pt x="23" y="52"/>
                  <a:pt x="12" y="56"/>
                </a:cubicBezTo>
                <a:cubicBezTo>
                  <a:pt x="0" y="92"/>
                  <a:pt x="1" y="77"/>
                  <a:pt x="1" y="10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Freeform 2072"/>
          <p:cNvSpPr>
            <a:spLocks/>
          </p:cNvSpPr>
          <p:nvPr/>
        </p:nvSpPr>
        <p:spPr bwMode="auto">
          <a:xfrm>
            <a:off x="1820587" y="3293459"/>
            <a:ext cx="284162" cy="247650"/>
          </a:xfrm>
          <a:custGeom>
            <a:avLst/>
            <a:gdLst>
              <a:gd name="T0" fmla="*/ 0 w 189"/>
              <a:gd name="T1" fmla="*/ 0 h 156"/>
              <a:gd name="T2" fmla="*/ 89 w 189"/>
              <a:gd name="T3" fmla="*/ 67 h 156"/>
              <a:gd name="T4" fmla="*/ 112 w 189"/>
              <a:gd name="T5" fmla="*/ 89 h 156"/>
              <a:gd name="T6" fmla="*/ 145 w 189"/>
              <a:gd name="T7" fmla="*/ 100 h 156"/>
              <a:gd name="T8" fmla="*/ 189 w 189"/>
              <a:gd name="T9" fmla="*/ 156 h 156"/>
            </a:gdLst>
            <a:ahLst/>
            <a:cxnLst>
              <a:cxn ang="0">
                <a:pos x="T0" y="T1"/>
              </a:cxn>
              <a:cxn ang="0">
                <a:pos x="T2" y="T3"/>
              </a:cxn>
              <a:cxn ang="0">
                <a:pos x="T4" y="T5"/>
              </a:cxn>
              <a:cxn ang="0">
                <a:pos x="T6" y="T7"/>
              </a:cxn>
              <a:cxn ang="0">
                <a:pos x="T8" y="T9"/>
              </a:cxn>
            </a:cxnLst>
            <a:rect l="0" t="0" r="r" b="b"/>
            <a:pathLst>
              <a:path w="189" h="156">
                <a:moveTo>
                  <a:pt x="0" y="0"/>
                </a:moveTo>
                <a:cubicBezTo>
                  <a:pt x="64" y="64"/>
                  <a:pt x="31" y="48"/>
                  <a:pt x="89" y="67"/>
                </a:cubicBezTo>
                <a:cubicBezTo>
                  <a:pt x="97" y="74"/>
                  <a:pt x="103" y="84"/>
                  <a:pt x="112" y="89"/>
                </a:cubicBezTo>
                <a:cubicBezTo>
                  <a:pt x="122" y="95"/>
                  <a:pt x="136" y="92"/>
                  <a:pt x="145" y="100"/>
                </a:cubicBezTo>
                <a:cubicBezTo>
                  <a:pt x="163" y="115"/>
                  <a:pt x="172" y="139"/>
                  <a:pt x="189" y="156"/>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Freeform 2073"/>
          <p:cNvSpPr>
            <a:spLocks/>
          </p:cNvSpPr>
          <p:nvPr/>
        </p:nvSpPr>
        <p:spPr bwMode="auto">
          <a:xfrm>
            <a:off x="1595162" y="3469671"/>
            <a:ext cx="192087" cy="195263"/>
          </a:xfrm>
          <a:custGeom>
            <a:avLst/>
            <a:gdLst>
              <a:gd name="T0" fmla="*/ 128 w 128"/>
              <a:gd name="T1" fmla="*/ 0 h 123"/>
              <a:gd name="T2" fmla="*/ 28 w 128"/>
              <a:gd name="T3" fmla="*/ 56 h 123"/>
              <a:gd name="T4" fmla="*/ 6 w 128"/>
              <a:gd name="T5" fmla="*/ 123 h 123"/>
            </a:gdLst>
            <a:ahLst/>
            <a:cxnLst>
              <a:cxn ang="0">
                <a:pos x="T0" y="T1"/>
              </a:cxn>
              <a:cxn ang="0">
                <a:pos x="T2" y="T3"/>
              </a:cxn>
              <a:cxn ang="0">
                <a:pos x="T4" y="T5"/>
              </a:cxn>
            </a:cxnLst>
            <a:rect l="0" t="0" r="r" b="b"/>
            <a:pathLst>
              <a:path w="128" h="123">
                <a:moveTo>
                  <a:pt x="128" y="0"/>
                </a:moveTo>
                <a:cubicBezTo>
                  <a:pt x="99" y="31"/>
                  <a:pt x="68" y="43"/>
                  <a:pt x="28" y="56"/>
                </a:cubicBezTo>
                <a:cubicBezTo>
                  <a:pt x="0" y="98"/>
                  <a:pt x="6" y="76"/>
                  <a:pt x="6" y="123"/>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Freeform 2074"/>
          <p:cNvSpPr>
            <a:spLocks/>
          </p:cNvSpPr>
          <p:nvPr/>
        </p:nvSpPr>
        <p:spPr bwMode="auto">
          <a:xfrm>
            <a:off x="1887262" y="3769709"/>
            <a:ext cx="101600" cy="123825"/>
          </a:xfrm>
          <a:custGeom>
            <a:avLst/>
            <a:gdLst>
              <a:gd name="T0" fmla="*/ 0 w 67"/>
              <a:gd name="T1" fmla="*/ 0 h 78"/>
              <a:gd name="T2" fmla="*/ 56 w 67"/>
              <a:gd name="T3" fmla="*/ 45 h 78"/>
              <a:gd name="T4" fmla="*/ 67 w 67"/>
              <a:gd name="T5" fmla="*/ 78 h 78"/>
            </a:gdLst>
            <a:ahLst/>
            <a:cxnLst>
              <a:cxn ang="0">
                <a:pos x="T0" y="T1"/>
              </a:cxn>
              <a:cxn ang="0">
                <a:pos x="T2" y="T3"/>
              </a:cxn>
              <a:cxn ang="0">
                <a:pos x="T4" y="T5"/>
              </a:cxn>
            </a:cxnLst>
            <a:rect l="0" t="0" r="r" b="b"/>
            <a:pathLst>
              <a:path w="67" h="78">
                <a:moveTo>
                  <a:pt x="0" y="0"/>
                </a:moveTo>
                <a:cubicBezTo>
                  <a:pt x="17" y="17"/>
                  <a:pt x="41" y="26"/>
                  <a:pt x="56" y="45"/>
                </a:cubicBezTo>
                <a:cubicBezTo>
                  <a:pt x="63" y="54"/>
                  <a:pt x="67" y="78"/>
                  <a:pt x="67" y="78"/>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Freeform 2075"/>
          <p:cNvSpPr>
            <a:spLocks/>
          </p:cNvSpPr>
          <p:nvPr/>
        </p:nvSpPr>
        <p:spPr bwMode="auto">
          <a:xfrm>
            <a:off x="1676124" y="3769709"/>
            <a:ext cx="179388" cy="212725"/>
          </a:xfrm>
          <a:custGeom>
            <a:avLst/>
            <a:gdLst>
              <a:gd name="T0" fmla="*/ 119 w 119"/>
              <a:gd name="T1" fmla="*/ 0 h 134"/>
              <a:gd name="T2" fmla="*/ 8 w 119"/>
              <a:gd name="T3" fmla="*/ 56 h 134"/>
              <a:gd name="T4" fmla="*/ 8 w 119"/>
              <a:gd name="T5" fmla="*/ 134 h 134"/>
            </a:gdLst>
            <a:ahLst/>
            <a:cxnLst>
              <a:cxn ang="0">
                <a:pos x="T0" y="T1"/>
              </a:cxn>
              <a:cxn ang="0">
                <a:pos x="T2" y="T3"/>
              </a:cxn>
              <a:cxn ang="0">
                <a:pos x="T4" y="T5"/>
              </a:cxn>
            </a:cxnLst>
            <a:rect l="0" t="0" r="r" b="b"/>
            <a:pathLst>
              <a:path w="119" h="134">
                <a:moveTo>
                  <a:pt x="119" y="0"/>
                </a:moveTo>
                <a:cubicBezTo>
                  <a:pt x="100" y="6"/>
                  <a:pt x="14" y="38"/>
                  <a:pt x="8" y="56"/>
                </a:cubicBezTo>
                <a:cubicBezTo>
                  <a:pt x="0" y="81"/>
                  <a:pt x="8" y="108"/>
                  <a:pt x="8" y="134"/>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Rectangle 2082"/>
          <p:cNvSpPr>
            <a:spLocks noChangeArrowheads="1"/>
          </p:cNvSpPr>
          <p:nvPr/>
        </p:nvSpPr>
        <p:spPr bwMode="auto">
          <a:xfrm>
            <a:off x="723624" y="5269896"/>
            <a:ext cx="2379663" cy="152400"/>
          </a:xfrm>
          <a:prstGeom prst="rect">
            <a:avLst/>
          </a:prstGeom>
          <a:solidFill>
            <a:srgbClr val="C0C0C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TextBox 28"/>
          <p:cNvSpPr txBox="1"/>
          <p:nvPr/>
        </p:nvSpPr>
        <p:spPr>
          <a:xfrm>
            <a:off x="3412747" y="1595909"/>
            <a:ext cx="2515047" cy="369332"/>
          </a:xfrm>
          <a:prstGeom prst="rect">
            <a:avLst/>
          </a:prstGeom>
          <a:noFill/>
        </p:spPr>
        <p:txBody>
          <a:bodyPr wrap="none" rtlCol="0">
            <a:spAutoFit/>
          </a:bodyPr>
          <a:lstStyle/>
          <a:p>
            <a:r>
              <a:rPr lang="en-US" dirty="0" smtClean="0"/>
              <a:t>RLV = 5 cm root/cm</a:t>
            </a:r>
            <a:r>
              <a:rPr lang="en-US" baseline="30000" dirty="0" smtClean="0"/>
              <a:t>3</a:t>
            </a:r>
            <a:r>
              <a:rPr lang="en-US" dirty="0" smtClean="0"/>
              <a:t> soil</a:t>
            </a:r>
            <a:endParaRPr lang="en-US" dirty="0"/>
          </a:p>
        </p:txBody>
      </p:sp>
      <p:sp>
        <p:nvSpPr>
          <p:cNvPr id="30" name="TextBox 29"/>
          <p:cNvSpPr txBox="1"/>
          <p:nvPr/>
        </p:nvSpPr>
        <p:spPr>
          <a:xfrm>
            <a:off x="3444702" y="2175343"/>
            <a:ext cx="2462149" cy="369332"/>
          </a:xfrm>
          <a:prstGeom prst="rect">
            <a:avLst/>
          </a:prstGeom>
          <a:noFill/>
        </p:spPr>
        <p:txBody>
          <a:bodyPr wrap="none" rtlCol="0">
            <a:spAutoFit/>
          </a:bodyPr>
          <a:lstStyle/>
          <a:p>
            <a:r>
              <a:rPr lang="en-US" dirty="0" smtClean="0"/>
              <a:t>RLV = 4 cm root/cm</a:t>
            </a:r>
            <a:r>
              <a:rPr lang="en-US" baseline="30000" dirty="0" smtClean="0"/>
              <a:t>3</a:t>
            </a:r>
            <a:r>
              <a:rPr lang="en-US" dirty="0" smtClean="0"/>
              <a:t> soil</a:t>
            </a:r>
            <a:endParaRPr lang="en-US" dirty="0"/>
          </a:p>
        </p:txBody>
      </p:sp>
      <p:sp>
        <p:nvSpPr>
          <p:cNvPr id="31" name="TextBox 30"/>
          <p:cNvSpPr txBox="1"/>
          <p:nvPr/>
        </p:nvSpPr>
        <p:spPr>
          <a:xfrm>
            <a:off x="3412747" y="2764821"/>
            <a:ext cx="2462149" cy="369332"/>
          </a:xfrm>
          <a:prstGeom prst="rect">
            <a:avLst/>
          </a:prstGeom>
          <a:noFill/>
        </p:spPr>
        <p:txBody>
          <a:bodyPr wrap="none" rtlCol="0">
            <a:spAutoFit/>
          </a:bodyPr>
          <a:lstStyle/>
          <a:p>
            <a:r>
              <a:rPr lang="en-US" dirty="0" smtClean="0"/>
              <a:t>RLV = 3 cm root/cm</a:t>
            </a:r>
            <a:r>
              <a:rPr lang="en-US" baseline="30000" dirty="0" smtClean="0"/>
              <a:t>3</a:t>
            </a:r>
            <a:r>
              <a:rPr lang="en-US" dirty="0" smtClean="0"/>
              <a:t> soil</a:t>
            </a:r>
            <a:endParaRPr lang="en-US" dirty="0"/>
          </a:p>
        </p:txBody>
      </p:sp>
      <p:sp>
        <p:nvSpPr>
          <p:cNvPr id="32" name="TextBox 31"/>
          <p:cNvSpPr txBox="1"/>
          <p:nvPr/>
        </p:nvSpPr>
        <p:spPr>
          <a:xfrm>
            <a:off x="3415205" y="3356443"/>
            <a:ext cx="2462149" cy="369332"/>
          </a:xfrm>
          <a:prstGeom prst="rect">
            <a:avLst/>
          </a:prstGeom>
          <a:noFill/>
        </p:spPr>
        <p:txBody>
          <a:bodyPr wrap="none" rtlCol="0">
            <a:spAutoFit/>
          </a:bodyPr>
          <a:lstStyle/>
          <a:p>
            <a:r>
              <a:rPr lang="en-US" dirty="0" smtClean="0"/>
              <a:t>RLV = 2 cm root/cm</a:t>
            </a:r>
            <a:r>
              <a:rPr lang="en-US" baseline="30000" dirty="0" smtClean="0"/>
              <a:t>3</a:t>
            </a:r>
            <a:r>
              <a:rPr lang="en-US" dirty="0" smtClean="0"/>
              <a:t> soil</a:t>
            </a:r>
            <a:endParaRPr lang="en-US" dirty="0"/>
          </a:p>
        </p:txBody>
      </p:sp>
      <p:sp>
        <p:nvSpPr>
          <p:cNvPr id="33" name="TextBox 32"/>
          <p:cNvSpPr txBox="1"/>
          <p:nvPr/>
        </p:nvSpPr>
        <p:spPr>
          <a:xfrm>
            <a:off x="3425037" y="3982434"/>
            <a:ext cx="2462149" cy="369332"/>
          </a:xfrm>
          <a:prstGeom prst="rect">
            <a:avLst/>
          </a:prstGeom>
          <a:noFill/>
        </p:spPr>
        <p:txBody>
          <a:bodyPr wrap="none" rtlCol="0">
            <a:spAutoFit/>
          </a:bodyPr>
          <a:lstStyle/>
          <a:p>
            <a:r>
              <a:rPr lang="en-US" dirty="0" smtClean="0"/>
              <a:t>RLV = 1 cm root/cm</a:t>
            </a:r>
            <a:r>
              <a:rPr lang="en-US" baseline="30000" dirty="0" smtClean="0"/>
              <a:t>3</a:t>
            </a:r>
            <a:r>
              <a:rPr lang="en-US" dirty="0" smtClean="0"/>
              <a:t> soil</a:t>
            </a:r>
            <a:endParaRPr lang="en-US" dirty="0"/>
          </a:p>
        </p:txBody>
      </p:sp>
      <p:sp>
        <p:nvSpPr>
          <p:cNvPr id="34" name="TextBox 33"/>
          <p:cNvSpPr txBox="1"/>
          <p:nvPr/>
        </p:nvSpPr>
        <p:spPr>
          <a:xfrm>
            <a:off x="3439637" y="4704230"/>
            <a:ext cx="860620" cy="369332"/>
          </a:xfrm>
          <a:prstGeom prst="rect">
            <a:avLst/>
          </a:prstGeom>
          <a:noFill/>
        </p:spPr>
        <p:txBody>
          <a:bodyPr wrap="none" rtlCol="0">
            <a:spAutoFit/>
          </a:bodyPr>
          <a:lstStyle/>
          <a:p>
            <a:r>
              <a:rPr lang="en-US" dirty="0" smtClean="0"/>
              <a:t>RLV = 0</a:t>
            </a:r>
            <a:endParaRPr lang="en-US" dirty="0"/>
          </a:p>
        </p:txBody>
      </p:sp>
      <p:cxnSp>
        <p:nvCxnSpPr>
          <p:cNvPr id="35" name="Straight Arrow Connector 34"/>
          <p:cNvCxnSpPr/>
          <p:nvPr/>
        </p:nvCxnSpPr>
        <p:spPr>
          <a:xfrm>
            <a:off x="477818" y="1470393"/>
            <a:ext cx="0" cy="3048000"/>
          </a:xfrm>
          <a:prstGeom prst="straightConnector1">
            <a:avLst/>
          </a:prstGeom>
          <a:ln w="25400">
            <a:solidFill>
              <a:srgbClr val="FF0000"/>
            </a:solidFill>
            <a:headEnd type="arrow" w="lg" len="lg"/>
            <a:tailEnd type="arrow" w="lg" len="lg"/>
          </a:ln>
        </p:spPr>
        <p:style>
          <a:lnRef idx="1">
            <a:schemeClr val="accent2"/>
          </a:lnRef>
          <a:fillRef idx="0">
            <a:schemeClr val="accent2"/>
          </a:fillRef>
          <a:effectRef idx="0">
            <a:schemeClr val="accent2"/>
          </a:effectRef>
          <a:fontRef idx="minor">
            <a:schemeClr val="tx1"/>
          </a:fontRef>
        </p:style>
      </p:cxnSp>
      <p:sp>
        <p:nvSpPr>
          <p:cNvPr id="36" name="TextBox 35"/>
          <p:cNvSpPr txBox="1"/>
          <p:nvPr/>
        </p:nvSpPr>
        <p:spPr>
          <a:xfrm>
            <a:off x="3300944" y="5237630"/>
            <a:ext cx="2780698" cy="369332"/>
          </a:xfrm>
          <a:prstGeom prst="rect">
            <a:avLst/>
          </a:prstGeom>
          <a:noFill/>
        </p:spPr>
        <p:txBody>
          <a:bodyPr wrap="none" rtlCol="0">
            <a:spAutoFit/>
          </a:bodyPr>
          <a:lstStyle/>
          <a:p>
            <a:r>
              <a:rPr lang="en-US" b="1" i="1" dirty="0" smtClean="0"/>
              <a:t>Total RLV = 5+4+3+2+1 = 15</a:t>
            </a:r>
            <a:endParaRPr lang="en-US" b="1" i="1" dirty="0"/>
          </a:p>
        </p:txBody>
      </p:sp>
      <p:sp>
        <p:nvSpPr>
          <p:cNvPr id="37" name="TextBox 36"/>
          <p:cNvSpPr txBox="1"/>
          <p:nvPr/>
        </p:nvSpPr>
        <p:spPr>
          <a:xfrm>
            <a:off x="6172200" y="1126472"/>
            <a:ext cx="2613601" cy="369332"/>
          </a:xfrm>
          <a:prstGeom prst="rect">
            <a:avLst/>
          </a:prstGeom>
          <a:noFill/>
        </p:spPr>
        <p:txBody>
          <a:bodyPr wrap="none" rtlCol="0">
            <a:spAutoFit/>
          </a:bodyPr>
          <a:lstStyle/>
          <a:p>
            <a:r>
              <a:rPr lang="en-US" b="1" dirty="0" smtClean="0"/>
              <a:t>Proportion of ET Demand</a:t>
            </a:r>
            <a:endParaRPr lang="en-US" b="1" dirty="0"/>
          </a:p>
        </p:txBody>
      </p:sp>
      <p:sp>
        <p:nvSpPr>
          <p:cNvPr id="38" name="TextBox 37"/>
          <p:cNvSpPr txBox="1"/>
          <p:nvPr/>
        </p:nvSpPr>
        <p:spPr>
          <a:xfrm>
            <a:off x="6477000" y="1611868"/>
            <a:ext cx="1255472" cy="369332"/>
          </a:xfrm>
          <a:prstGeom prst="rect">
            <a:avLst/>
          </a:prstGeom>
          <a:noFill/>
        </p:spPr>
        <p:txBody>
          <a:bodyPr wrap="none" rtlCol="0">
            <a:spAutoFit/>
          </a:bodyPr>
          <a:lstStyle/>
          <a:p>
            <a:r>
              <a:rPr lang="en-US" dirty="0" smtClean="0"/>
              <a:t>5/15 = 0.33</a:t>
            </a:r>
            <a:endParaRPr lang="en-US" dirty="0"/>
          </a:p>
        </p:txBody>
      </p:sp>
      <p:sp>
        <p:nvSpPr>
          <p:cNvPr id="39" name="TextBox 38"/>
          <p:cNvSpPr txBox="1"/>
          <p:nvPr/>
        </p:nvSpPr>
        <p:spPr>
          <a:xfrm>
            <a:off x="6469626" y="2160652"/>
            <a:ext cx="1255472" cy="369332"/>
          </a:xfrm>
          <a:prstGeom prst="rect">
            <a:avLst/>
          </a:prstGeom>
          <a:noFill/>
        </p:spPr>
        <p:txBody>
          <a:bodyPr wrap="none" rtlCol="0">
            <a:spAutoFit/>
          </a:bodyPr>
          <a:lstStyle/>
          <a:p>
            <a:r>
              <a:rPr lang="en-US" dirty="0"/>
              <a:t>4</a:t>
            </a:r>
            <a:r>
              <a:rPr lang="en-US" dirty="0" smtClean="0"/>
              <a:t>/15 = 0.27</a:t>
            </a:r>
            <a:endParaRPr lang="en-US" dirty="0"/>
          </a:p>
        </p:txBody>
      </p:sp>
      <p:sp>
        <p:nvSpPr>
          <p:cNvPr id="40" name="TextBox 39"/>
          <p:cNvSpPr txBox="1"/>
          <p:nvPr/>
        </p:nvSpPr>
        <p:spPr>
          <a:xfrm>
            <a:off x="6467168" y="2726205"/>
            <a:ext cx="1255472" cy="369332"/>
          </a:xfrm>
          <a:prstGeom prst="rect">
            <a:avLst/>
          </a:prstGeom>
          <a:noFill/>
        </p:spPr>
        <p:txBody>
          <a:bodyPr wrap="none" rtlCol="0">
            <a:spAutoFit/>
          </a:bodyPr>
          <a:lstStyle/>
          <a:p>
            <a:r>
              <a:rPr lang="en-US" dirty="0" smtClean="0"/>
              <a:t>3/15 = 0.20</a:t>
            </a:r>
            <a:endParaRPr lang="en-US" dirty="0"/>
          </a:p>
        </p:txBody>
      </p:sp>
      <p:sp>
        <p:nvSpPr>
          <p:cNvPr id="42" name="TextBox 41"/>
          <p:cNvSpPr txBox="1"/>
          <p:nvPr/>
        </p:nvSpPr>
        <p:spPr>
          <a:xfrm rot="16200000">
            <a:off x="-125883" y="2851259"/>
            <a:ext cx="713657" cy="369332"/>
          </a:xfrm>
          <a:prstGeom prst="rect">
            <a:avLst/>
          </a:prstGeom>
          <a:noFill/>
        </p:spPr>
        <p:txBody>
          <a:bodyPr wrap="none" rtlCol="0">
            <a:spAutoFit/>
          </a:bodyPr>
          <a:lstStyle/>
          <a:p>
            <a:r>
              <a:rPr lang="en-US" b="1" dirty="0" smtClean="0">
                <a:solidFill>
                  <a:srgbClr val="FF0000"/>
                </a:solidFill>
              </a:rPr>
              <a:t>1.5 m</a:t>
            </a:r>
            <a:endParaRPr lang="en-US" b="1" dirty="0">
              <a:solidFill>
                <a:srgbClr val="FF0000"/>
              </a:solidFill>
            </a:endParaRPr>
          </a:p>
        </p:txBody>
      </p:sp>
      <p:sp>
        <p:nvSpPr>
          <p:cNvPr id="43" name="TextBox 42"/>
          <p:cNvSpPr txBox="1"/>
          <p:nvPr/>
        </p:nvSpPr>
        <p:spPr>
          <a:xfrm>
            <a:off x="6467168" y="3275996"/>
            <a:ext cx="1255472" cy="369332"/>
          </a:xfrm>
          <a:prstGeom prst="rect">
            <a:avLst/>
          </a:prstGeom>
          <a:noFill/>
        </p:spPr>
        <p:txBody>
          <a:bodyPr wrap="none" rtlCol="0">
            <a:spAutoFit/>
          </a:bodyPr>
          <a:lstStyle/>
          <a:p>
            <a:r>
              <a:rPr lang="en-US" dirty="0" smtClean="0"/>
              <a:t>2/15 = 0.13</a:t>
            </a:r>
            <a:endParaRPr lang="en-US" dirty="0"/>
          </a:p>
        </p:txBody>
      </p:sp>
      <p:sp>
        <p:nvSpPr>
          <p:cNvPr id="44" name="TextBox 43"/>
          <p:cNvSpPr txBox="1"/>
          <p:nvPr/>
        </p:nvSpPr>
        <p:spPr>
          <a:xfrm>
            <a:off x="6477000" y="3982434"/>
            <a:ext cx="1372492" cy="369332"/>
          </a:xfrm>
          <a:prstGeom prst="rect">
            <a:avLst/>
          </a:prstGeom>
          <a:noFill/>
        </p:spPr>
        <p:txBody>
          <a:bodyPr wrap="none" rtlCol="0">
            <a:spAutoFit/>
          </a:bodyPr>
          <a:lstStyle/>
          <a:p>
            <a:r>
              <a:rPr lang="en-US" dirty="0" smtClean="0"/>
              <a:t>1/15 = 0.067</a:t>
            </a:r>
            <a:endParaRPr lang="en-US" dirty="0"/>
          </a:p>
        </p:txBody>
      </p:sp>
      <p:sp>
        <p:nvSpPr>
          <p:cNvPr id="45" name="TextBox 44"/>
          <p:cNvSpPr txBox="1"/>
          <p:nvPr/>
        </p:nvSpPr>
        <p:spPr>
          <a:xfrm>
            <a:off x="723624" y="228600"/>
            <a:ext cx="7468648" cy="523220"/>
          </a:xfrm>
          <a:prstGeom prst="rect">
            <a:avLst/>
          </a:prstGeom>
          <a:noFill/>
        </p:spPr>
        <p:txBody>
          <a:bodyPr wrap="none" rtlCol="0">
            <a:spAutoFit/>
          </a:bodyPr>
          <a:lstStyle/>
          <a:p>
            <a:r>
              <a:rPr lang="en-US" sz="2800" b="1" dirty="0" smtClean="0"/>
              <a:t>Proportion of Water Uptake From Each Soil Layer</a:t>
            </a:r>
            <a:endParaRPr lang="en-US" sz="2800" b="1" dirty="0"/>
          </a:p>
        </p:txBody>
      </p:sp>
      <p:cxnSp>
        <p:nvCxnSpPr>
          <p:cNvPr id="55" name="Straight Connector 54"/>
          <p:cNvCxnSpPr/>
          <p:nvPr/>
        </p:nvCxnSpPr>
        <p:spPr>
          <a:xfrm flipV="1">
            <a:off x="5906851" y="2100452"/>
            <a:ext cx="265349" cy="3137179"/>
          </a:xfrm>
          <a:prstGeom prst="line">
            <a:avLst/>
          </a:prstGeom>
          <a:ln w="25400">
            <a:solidFill>
              <a:srgbClr val="FF0000"/>
            </a:solidFill>
          </a:ln>
        </p:spPr>
        <p:style>
          <a:lnRef idx="1">
            <a:schemeClr val="accent2"/>
          </a:lnRef>
          <a:fillRef idx="0">
            <a:schemeClr val="accent2"/>
          </a:fillRef>
          <a:effectRef idx="0">
            <a:schemeClr val="accent2"/>
          </a:effectRef>
          <a:fontRef idx="minor">
            <a:schemeClr val="tx1"/>
          </a:fontRef>
        </p:style>
      </p:cxnSp>
      <p:sp>
        <p:nvSpPr>
          <p:cNvPr id="58" name="Freeform 57"/>
          <p:cNvSpPr/>
          <p:nvPr/>
        </p:nvSpPr>
        <p:spPr>
          <a:xfrm>
            <a:off x="6184490" y="1936955"/>
            <a:ext cx="668594" cy="206477"/>
          </a:xfrm>
          <a:custGeom>
            <a:avLst/>
            <a:gdLst>
              <a:gd name="connsiteX0" fmla="*/ 0 w 668594"/>
              <a:gd name="connsiteY0" fmla="*/ 186813 h 206477"/>
              <a:gd name="connsiteX1" fmla="*/ 98323 w 668594"/>
              <a:gd name="connsiteY1" fmla="*/ 196645 h 206477"/>
              <a:gd name="connsiteX2" fmla="*/ 137652 w 668594"/>
              <a:gd name="connsiteY2" fmla="*/ 206477 h 206477"/>
              <a:gd name="connsiteX3" fmla="*/ 334297 w 668594"/>
              <a:gd name="connsiteY3" fmla="*/ 196645 h 206477"/>
              <a:gd name="connsiteX4" fmla="*/ 481781 w 668594"/>
              <a:gd name="connsiteY4" fmla="*/ 167148 h 206477"/>
              <a:gd name="connsiteX5" fmla="*/ 511278 w 668594"/>
              <a:gd name="connsiteY5" fmla="*/ 157316 h 206477"/>
              <a:gd name="connsiteX6" fmla="*/ 540775 w 668594"/>
              <a:gd name="connsiteY6" fmla="*/ 147484 h 206477"/>
              <a:gd name="connsiteX7" fmla="*/ 560439 w 668594"/>
              <a:gd name="connsiteY7" fmla="*/ 117987 h 206477"/>
              <a:gd name="connsiteX8" fmla="*/ 570271 w 668594"/>
              <a:gd name="connsiteY8" fmla="*/ 88490 h 206477"/>
              <a:gd name="connsiteX9" fmla="*/ 599768 w 668594"/>
              <a:gd name="connsiteY9" fmla="*/ 68826 h 206477"/>
              <a:gd name="connsiteX10" fmla="*/ 619433 w 668594"/>
              <a:gd name="connsiteY10" fmla="*/ 39329 h 206477"/>
              <a:gd name="connsiteX11" fmla="*/ 648929 w 668594"/>
              <a:gd name="connsiteY11" fmla="*/ 29497 h 206477"/>
              <a:gd name="connsiteX12" fmla="*/ 668594 w 668594"/>
              <a:gd name="connsiteY12" fmla="*/ 0 h 206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68594" h="206477">
                <a:moveTo>
                  <a:pt x="0" y="186813"/>
                </a:moveTo>
                <a:cubicBezTo>
                  <a:pt x="32774" y="190090"/>
                  <a:pt x="65716" y="191987"/>
                  <a:pt x="98323" y="196645"/>
                </a:cubicBezTo>
                <a:cubicBezTo>
                  <a:pt x="111700" y="198556"/>
                  <a:pt x="124139" y="206477"/>
                  <a:pt x="137652" y="206477"/>
                </a:cubicBezTo>
                <a:cubicBezTo>
                  <a:pt x="203282" y="206477"/>
                  <a:pt x="268749" y="199922"/>
                  <a:pt x="334297" y="196645"/>
                </a:cubicBezTo>
                <a:cubicBezTo>
                  <a:pt x="443392" y="184524"/>
                  <a:pt x="394630" y="196198"/>
                  <a:pt x="481781" y="167148"/>
                </a:cubicBezTo>
                <a:lnTo>
                  <a:pt x="511278" y="157316"/>
                </a:lnTo>
                <a:lnTo>
                  <a:pt x="540775" y="147484"/>
                </a:lnTo>
                <a:cubicBezTo>
                  <a:pt x="547330" y="137652"/>
                  <a:pt x="555154" y="128556"/>
                  <a:pt x="560439" y="117987"/>
                </a:cubicBezTo>
                <a:cubicBezTo>
                  <a:pt x="565074" y="108717"/>
                  <a:pt x="563797" y="96583"/>
                  <a:pt x="570271" y="88490"/>
                </a:cubicBezTo>
                <a:cubicBezTo>
                  <a:pt x="577653" y="79263"/>
                  <a:pt x="589936" y="75381"/>
                  <a:pt x="599768" y="68826"/>
                </a:cubicBezTo>
                <a:cubicBezTo>
                  <a:pt x="606323" y="58994"/>
                  <a:pt x="610205" y="46711"/>
                  <a:pt x="619433" y="39329"/>
                </a:cubicBezTo>
                <a:cubicBezTo>
                  <a:pt x="627526" y="32855"/>
                  <a:pt x="640836" y="35971"/>
                  <a:pt x="648929" y="29497"/>
                </a:cubicBezTo>
                <a:cubicBezTo>
                  <a:pt x="658157" y="22115"/>
                  <a:pt x="668594" y="0"/>
                  <a:pt x="668594" y="0"/>
                </a:cubicBezTo>
              </a:path>
            </a:pathLst>
          </a:custGeom>
          <a:noFill/>
          <a:ln>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4139381" y="1425677"/>
            <a:ext cx="2408903" cy="246115"/>
          </a:xfrm>
          <a:custGeom>
            <a:avLst/>
            <a:gdLst>
              <a:gd name="connsiteX0" fmla="*/ 0 w 2408903"/>
              <a:gd name="connsiteY0" fmla="*/ 235975 h 246115"/>
              <a:gd name="connsiteX1" fmla="*/ 39329 w 2408903"/>
              <a:gd name="connsiteY1" fmla="*/ 186813 h 246115"/>
              <a:gd name="connsiteX2" fmla="*/ 78658 w 2408903"/>
              <a:gd name="connsiteY2" fmla="*/ 167149 h 246115"/>
              <a:gd name="connsiteX3" fmla="*/ 108154 w 2408903"/>
              <a:gd name="connsiteY3" fmla="*/ 147484 h 246115"/>
              <a:gd name="connsiteX4" fmla="*/ 167148 w 2408903"/>
              <a:gd name="connsiteY4" fmla="*/ 117988 h 246115"/>
              <a:gd name="connsiteX5" fmla="*/ 226142 w 2408903"/>
              <a:gd name="connsiteY5" fmla="*/ 78658 h 246115"/>
              <a:gd name="connsiteX6" fmla="*/ 255638 w 2408903"/>
              <a:gd name="connsiteY6" fmla="*/ 58994 h 246115"/>
              <a:gd name="connsiteX7" fmla="*/ 334296 w 2408903"/>
              <a:gd name="connsiteY7" fmla="*/ 39329 h 246115"/>
              <a:gd name="connsiteX8" fmla="*/ 373625 w 2408903"/>
              <a:gd name="connsiteY8" fmla="*/ 29497 h 246115"/>
              <a:gd name="connsiteX9" fmla="*/ 412954 w 2408903"/>
              <a:gd name="connsiteY9" fmla="*/ 19665 h 246115"/>
              <a:gd name="connsiteX10" fmla="*/ 609600 w 2408903"/>
              <a:gd name="connsiteY10" fmla="*/ 0 h 246115"/>
              <a:gd name="connsiteX11" fmla="*/ 1592825 w 2408903"/>
              <a:gd name="connsiteY11" fmla="*/ 9833 h 246115"/>
              <a:gd name="connsiteX12" fmla="*/ 1651819 w 2408903"/>
              <a:gd name="connsiteY12" fmla="*/ 19665 h 246115"/>
              <a:gd name="connsiteX13" fmla="*/ 1799303 w 2408903"/>
              <a:gd name="connsiteY13" fmla="*/ 29497 h 246115"/>
              <a:gd name="connsiteX14" fmla="*/ 1838632 w 2408903"/>
              <a:gd name="connsiteY14" fmla="*/ 39329 h 246115"/>
              <a:gd name="connsiteX15" fmla="*/ 2005780 w 2408903"/>
              <a:gd name="connsiteY15" fmla="*/ 68826 h 246115"/>
              <a:gd name="connsiteX16" fmla="*/ 2045109 w 2408903"/>
              <a:gd name="connsiteY16" fmla="*/ 88491 h 246115"/>
              <a:gd name="connsiteX17" fmla="*/ 2094271 w 2408903"/>
              <a:gd name="connsiteY17" fmla="*/ 108155 h 246115"/>
              <a:gd name="connsiteX18" fmla="*/ 2133600 w 2408903"/>
              <a:gd name="connsiteY18" fmla="*/ 137652 h 246115"/>
              <a:gd name="connsiteX19" fmla="*/ 2202425 w 2408903"/>
              <a:gd name="connsiteY19" fmla="*/ 157317 h 246115"/>
              <a:gd name="connsiteX20" fmla="*/ 2231922 w 2408903"/>
              <a:gd name="connsiteY20" fmla="*/ 176981 h 246115"/>
              <a:gd name="connsiteX21" fmla="*/ 2261419 w 2408903"/>
              <a:gd name="connsiteY21" fmla="*/ 186813 h 246115"/>
              <a:gd name="connsiteX22" fmla="*/ 2369574 w 2408903"/>
              <a:gd name="connsiteY22" fmla="*/ 216310 h 246115"/>
              <a:gd name="connsiteX23" fmla="*/ 2408903 w 2408903"/>
              <a:gd name="connsiteY23" fmla="*/ 245807 h 246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08903" h="246115">
                <a:moveTo>
                  <a:pt x="0" y="235975"/>
                </a:moveTo>
                <a:cubicBezTo>
                  <a:pt x="13110" y="219588"/>
                  <a:pt x="23536" y="200632"/>
                  <a:pt x="39329" y="186813"/>
                </a:cubicBezTo>
                <a:cubicBezTo>
                  <a:pt x="50359" y="177161"/>
                  <a:pt x="65932" y="174421"/>
                  <a:pt x="78658" y="167149"/>
                </a:cubicBezTo>
                <a:cubicBezTo>
                  <a:pt x="88918" y="161286"/>
                  <a:pt x="97585" y="152769"/>
                  <a:pt x="108154" y="147484"/>
                </a:cubicBezTo>
                <a:cubicBezTo>
                  <a:pt x="189581" y="106770"/>
                  <a:pt x="82600" y="174352"/>
                  <a:pt x="167148" y="117988"/>
                </a:cubicBezTo>
                <a:cubicBezTo>
                  <a:pt x="201712" y="66143"/>
                  <a:pt x="166884" y="104055"/>
                  <a:pt x="226142" y="78658"/>
                </a:cubicBezTo>
                <a:cubicBezTo>
                  <a:pt x="237003" y="74003"/>
                  <a:pt x="244533" y="63032"/>
                  <a:pt x="255638" y="58994"/>
                </a:cubicBezTo>
                <a:cubicBezTo>
                  <a:pt x="281037" y="49758"/>
                  <a:pt x="308077" y="45884"/>
                  <a:pt x="334296" y="39329"/>
                </a:cubicBezTo>
                <a:lnTo>
                  <a:pt x="373625" y="29497"/>
                </a:lnTo>
                <a:cubicBezTo>
                  <a:pt x="386735" y="26220"/>
                  <a:pt x="399508" y="21010"/>
                  <a:pt x="412954" y="19665"/>
                </a:cubicBezTo>
                <a:lnTo>
                  <a:pt x="609600" y="0"/>
                </a:lnTo>
                <a:lnTo>
                  <a:pt x="1592825" y="9833"/>
                </a:lnTo>
                <a:cubicBezTo>
                  <a:pt x="1612757" y="10209"/>
                  <a:pt x="1631973" y="17775"/>
                  <a:pt x="1651819" y="19665"/>
                </a:cubicBezTo>
                <a:cubicBezTo>
                  <a:pt x="1700868" y="24336"/>
                  <a:pt x="1750142" y="26220"/>
                  <a:pt x="1799303" y="29497"/>
                </a:cubicBezTo>
                <a:cubicBezTo>
                  <a:pt x="1812413" y="32774"/>
                  <a:pt x="1825237" y="37543"/>
                  <a:pt x="1838632" y="39329"/>
                </a:cubicBezTo>
                <a:cubicBezTo>
                  <a:pt x="1908231" y="48609"/>
                  <a:pt x="1946341" y="39106"/>
                  <a:pt x="2005780" y="68826"/>
                </a:cubicBezTo>
                <a:cubicBezTo>
                  <a:pt x="2018890" y="75381"/>
                  <a:pt x="2031715" y="82538"/>
                  <a:pt x="2045109" y="88491"/>
                </a:cubicBezTo>
                <a:cubicBezTo>
                  <a:pt x="2061237" y="95659"/>
                  <a:pt x="2078842" y="99584"/>
                  <a:pt x="2094271" y="108155"/>
                </a:cubicBezTo>
                <a:cubicBezTo>
                  <a:pt x="2108596" y="116113"/>
                  <a:pt x="2119372" y="129522"/>
                  <a:pt x="2133600" y="137652"/>
                </a:cubicBezTo>
                <a:cubicBezTo>
                  <a:pt x="2144569" y="143920"/>
                  <a:pt x="2193914" y="155189"/>
                  <a:pt x="2202425" y="157317"/>
                </a:cubicBezTo>
                <a:cubicBezTo>
                  <a:pt x="2212257" y="163872"/>
                  <a:pt x="2221353" y="171696"/>
                  <a:pt x="2231922" y="176981"/>
                </a:cubicBezTo>
                <a:cubicBezTo>
                  <a:pt x="2241192" y="181616"/>
                  <a:pt x="2251420" y="184086"/>
                  <a:pt x="2261419" y="186813"/>
                </a:cubicBezTo>
                <a:cubicBezTo>
                  <a:pt x="2383399" y="220081"/>
                  <a:pt x="2301680" y="193679"/>
                  <a:pt x="2369574" y="216310"/>
                </a:cubicBezTo>
                <a:cubicBezTo>
                  <a:pt x="2392874" y="251261"/>
                  <a:pt x="2377421" y="245807"/>
                  <a:pt x="2408903" y="245807"/>
                </a:cubicBezTo>
              </a:path>
            </a:pathLst>
          </a:custGeom>
          <a:noFill/>
          <a:ln>
            <a:solidFill>
              <a:srgbClr val="FF000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435001" y="5955267"/>
            <a:ext cx="8404199" cy="830997"/>
          </a:xfrm>
          <a:prstGeom prst="rect">
            <a:avLst/>
          </a:prstGeom>
          <a:noFill/>
        </p:spPr>
        <p:txBody>
          <a:bodyPr wrap="square" rtlCol="0">
            <a:spAutoFit/>
          </a:bodyPr>
          <a:lstStyle/>
          <a:p>
            <a:r>
              <a:rPr lang="en-US" sz="2400" b="1" i="1" dirty="0" smtClean="0"/>
              <a:t>Simple approach is to use weighted average of RLV to compute water uptake from soil layer</a:t>
            </a:r>
            <a:endParaRPr lang="en-US" sz="2400" b="1" i="1" dirty="0"/>
          </a:p>
        </p:txBody>
      </p:sp>
    </p:spTree>
    <p:extLst>
      <p:ext uri="{BB962C8B-B14F-4D97-AF65-F5344CB8AC3E}">
        <p14:creationId xmlns:p14="http://schemas.microsoft.com/office/powerpoint/2010/main" val="123257438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202" name="Group 2"/>
          <p:cNvGrpSpPr>
            <a:grpSpLocks/>
          </p:cNvGrpSpPr>
          <p:nvPr/>
        </p:nvGrpSpPr>
        <p:grpSpPr bwMode="auto">
          <a:xfrm>
            <a:off x="712788" y="1066800"/>
            <a:ext cx="7202470" cy="5334000"/>
            <a:chOff x="505" y="672"/>
            <a:chExt cx="5104" cy="3360"/>
          </a:xfrm>
        </p:grpSpPr>
        <p:grpSp>
          <p:nvGrpSpPr>
            <p:cNvPr id="51203" name="Group 3"/>
            <p:cNvGrpSpPr>
              <a:grpSpLocks/>
            </p:cNvGrpSpPr>
            <p:nvPr/>
          </p:nvGrpSpPr>
          <p:grpSpPr bwMode="auto">
            <a:xfrm>
              <a:off x="2175" y="1516"/>
              <a:ext cx="843" cy="1263"/>
              <a:chOff x="2175" y="1516"/>
              <a:chExt cx="843" cy="1263"/>
            </a:xfrm>
          </p:grpSpPr>
          <p:sp>
            <p:nvSpPr>
              <p:cNvPr id="51204" name="Freeform 4"/>
              <p:cNvSpPr>
                <a:spLocks/>
              </p:cNvSpPr>
              <p:nvPr/>
            </p:nvSpPr>
            <p:spPr bwMode="auto">
              <a:xfrm>
                <a:off x="2653" y="1516"/>
                <a:ext cx="64" cy="1199"/>
              </a:xfrm>
              <a:custGeom>
                <a:avLst/>
                <a:gdLst>
                  <a:gd name="T0" fmla="*/ 25 w 64"/>
                  <a:gd name="T1" fmla="*/ 0 h 1199"/>
                  <a:gd name="T2" fmla="*/ 27 w 64"/>
                  <a:gd name="T3" fmla="*/ 62 h 1199"/>
                  <a:gd name="T4" fmla="*/ 27 w 64"/>
                  <a:gd name="T5" fmla="*/ 102 h 1199"/>
                  <a:gd name="T6" fmla="*/ 27 w 64"/>
                  <a:gd name="T7" fmla="*/ 140 h 1199"/>
                  <a:gd name="T8" fmla="*/ 27 w 64"/>
                  <a:gd name="T9" fmla="*/ 180 h 1199"/>
                  <a:gd name="T10" fmla="*/ 27 w 64"/>
                  <a:gd name="T11" fmla="*/ 220 h 1199"/>
                  <a:gd name="T12" fmla="*/ 27 w 64"/>
                  <a:gd name="T13" fmla="*/ 258 h 1199"/>
                  <a:gd name="T14" fmla="*/ 18 w 64"/>
                  <a:gd name="T15" fmla="*/ 298 h 1199"/>
                  <a:gd name="T16" fmla="*/ 9 w 64"/>
                  <a:gd name="T17" fmla="*/ 336 h 1199"/>
                  <a:gd name="T18" fmla="*/ 0 w 64"/>
                  <a:gd name="T19" fmla="*/ 376 h 1199"/>
                  <a:gd name="T20" fmla="*/ 0 w 64"/>
                  <a:gd name="T21" fmla="*/ 415 h 1199"/>
                  <a:gd name="T22" fmla="*/ 0 w 64"/>
                  <a:gd name="T23" fmla="*/ 454 h 1199"/>
                  <a:gd name="T24" fmla="*/ 0 w 64"/>
                  <a:gd name="T25" fmla="*/ 493 h 1199"/>
                  <a:gd name="T26" fmla="*/ 0 w 64"/>
                  <a:gd name="T27" fmla="*/ 531 h 1199"/>
                  <a:gd name="T28" fmla="*/ 9 w 64"/>
                  <a:gd name="T29" fmla="*/ 571 h 1199"/>
                  <a:gd name="T30" fmla="*/ 18 w 64"/>
                  <a:gd name="T31" fmla="*/ 611 h 1199"/>
                  <a:gd name="T32" fmla="*/ 44 w 64"/>
                  <a:gd name="T33" fmla="*/ 649 h 1199"/>
                  <a:gd name="T34" fmla="*/ 63 w 64"/>
                  <a:gd name="T35" fmla="*/ 689 h 1199"/>
                  <a:gd name="T36" fmla="*/ 63 w 64"/>
                  <a:gd name="T37" fmla="*/ 727 h 1199"/>
                  <a:gd name="T38" fmla="*/ 63 w 64"/>
                  <a:gd name="T39" fmla="*/ 767 h 1199"/>
                  <a:gd name="T40" fmla="*/ 63 w 64"/>
                  <a:gd name="T41" fmla="*/ 806 h 1199"/>
                  <a:gd name="T42" fmla="*/ 63 w 64"/>
                  <a:gd name="T43" fmla="*/ 845 h 1199"/>
                  <a:gd name="T44" fmla="*/ 63 w 64"/>
                  <a:gd name="T45" fmla="*/ 884 h 1199"/>
                  <a:gd name="T46" fmla="*/ 63 w 64"/>
                  <a:gd name="T47" fmla="*/ 922 h 1199"/>
                  <a:gd name="T48" fmla="*/ 63 w 64"/>
                  <a:gd name="T49" fmla="*/ 962 h 1199"/>
                  <a:gd name="T50" fmla="*/ 53 w 64"/>
                  <a:gd name="T51" fmla="*/ 1002 h 1199"/>
                  <a:gd name="T52" fmla="*/ 53 w 64"/>
                  <a:gd name="T53" fmla="*/ 1040 h 1199"/>
                  <a:gd name="T54" fmla="*/ 44 w 64"/>
                  <a:gd name="T55" fmla="*/ 1080 h 1199"/>
                  <a:gd name="T56" fmla="*/ 44 w 64"/>
                  <a:gd name="T57" fmla="*/ 1118 h 1199"/>
                  <a:gd name="T58" fmla="*/ 44 w 64"/>
                  <a:gd name="T59" fmla="*/ 1158 h 1199"/>
                  <a:gd name="T60" fmla="*/ 44 w 64"/>
                  <a:gd name="T61" fmla="*/ 1198 h 1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64" h="1199">
                    <a:moveTo>
                      <a:pt x="25" y="0"/>
                    </a:moveTo>
                    <a:lnTo>
                      <a:pt x="27" y="62"/>
                    </a:lnTo>
                    <a:lnTo>
                      <a:pt x="27" y="102"/>
                    </a:lnTo>
                    <a:lnTo>
                      <a:pt x="27" y="140"/>
                    </a:lnTo>
                    <a:lnTo>
                      <a:pt x="27" y="180"/>
                    </a:lnTo>
                    <a:lnTo>
                      <a:pt x="27" y="220"/>
                    </a:lnTo>
                    <a:lnTo>
                      <a:pt x="27" y="258"/>
                    </a:lnTo>
                    <a:lnTo>
                      <a:pt x="18" y="298"/>
                    </a:lnTo>
                    <a:lnTo>
                      <a:pt x="9" y="336"/>
                    </a:lnTo>
                    <a:lnTo>
                      <a:pt x="0" y="376"/>
                    </a:lnTo>
                    <a:lnTo>
                      <a:pt x="0" y="415"/>
                    </a:lnTo>
                    <a:lnTo>
                      <a:pt x="0" y="454"/>
                    </a:lnTo>
                    <a:lnTo>
                      <a:pt x="0" y="493"/>
                    </a:lnTo>
                    <a:lnTo>
                      <a:pt x="0" y="531"/>
                    </a:lnTo>
                    <a:lnTo>
                      <a:pt x="9" y="571"/>
                    </a:lnTo>
                    <a:lnTo>
                      <a:pt x="18" y="611"/>
                    </a:lnTo>
                    <a:lnTo>
                      <a:pt x="44" y="649"/>
                    </a:lnTo>
                    <a:lnTo>
                      <a:pt x="63" y="689"/>
                    </a:lnTo>
                    <a:lnTo>
                      <a:pt x="63" y="727"/>
                    </a:lnTo>
                    <a:lnTo>
                      <a:pt x="63" y="767"/>
                    </a:lnTo>
                    <a:lnTo>
                      <a:pt x="63" y="806"/>
                    </a:lnTo>
                    <a:lnTo>
                      <a:pt x="63" y="845"/>
                    </a:lnTo>
                    <a:lnTo>
                      <a:pt x="63" y="884"/>
                    </a:lnTo>
                    <a:lnTo>
                      <a:pt x="63" y="922"/>
                    </a:lnTo>
                    <a:lnTo>
                      <a:pt x="63" y="962"/>
                    </a:lnTo>
                    <a:lnTo>
                      <a:pt x="53" y="1002"/>
                    </a:lnTo>
                    <a:lnTo>
                      <a:pt x="53" y="1040"/>
                    </a:lnTo>
                    <a:lnTo>
                      <a:pt x="44" y="1080"/>
                    </a:lnTo>
                    <a:lnTo>
                      <a:pt x="44" y="1118"/>
                    </a:lnTo>
                    <a:lnTo>
                      <a:pt x="44" y="1158"/>
                    </a:lnTo>
                    <a:lnTo>
                      <a:pt x="44" y="1198"/>
                    </a:lnTo>
                  </a:path>
                </a:pathLst>
              </a:custGeom>
              <a:noFill/>
              <a:ln w="50799"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5" name="Freeform 5"/>
              <p:cNvSpPr>
                <a:spLocks/>
              </p:cNvSpPr>
              <p:nvPr/>
            </p:nvSpPr>
            <p:spPr bwMode="auto">
              <a:xfrm>
                <a:off x="2175" y="1674"/>
                <a:ext cx="504" cy="259"/>
              </a:xfrm>
              <a:custGeom>
                <a:avLst/>
                <a:gdLst>
                  <a:gd name="T0" fmla="*/ 503 w 504"/>
                  <a:gd name="T1" fmla="*/ 0 h 259"/>
                  <a:gd name="T2" fmla="*/ 460 w 504"/>
                  <a:gd name="T3" fmla="*/ 61 h 259"/>
                  <a:gd name="T4" fmla="*/ 434 w 504"/>
                  <a:gd name="T5" fmla="*/ 86 h 259"/>
                  <a:gd name="T6" fmla="*/ 407 w 504"/>
                  <a:gd name="T7" fmla="*/ 113 h 259"/>
                  <a:gd name="T8" fmla="*/ 381 w 504"/>
                  <a:gd name="T9" fmla="*/ 113 h 259"/>
                  <a:gd name="T10" fmla="*/ 354 w 504"/>
                  <a:gd name="T11" fmla="*/ 126 h 259"/>
                  <a:gd name="T12" fmla="*/ 327 w 504"/>
                  <a:gd name="T13" fmla="*/ 139 h 259"/>
                  <a:gd name="T14" fmla="*/ 292 w 504"/>
                  <a:gd name="T15" fmla="*/ 139 h 259"/>
                  <a:gd name="T16" fmla="*/ 256 w 504"/>
                  <a:gd name="T17" fmla="*/ 153 h 259"/>
                  <a:gd name="T18" fmla="*/ 230 w 504"/>
                  <a:gd name="T19" fmla="*/ 178 h 259"/>
                  <a:gd name="T20" fmla="*/ 203 w 504"/>
                  <a:gd name="T21" fmla="*/ 191 h 259"/>
                  <a:gd name="T22" fmla="*/ 177 w 504"/>
                  <a:gd name="T23" fmla="*/ 204 h 259"/>
                  <a:gd name="T24" fmla="*/ 150 w 504"/>
                  <a:gd name="T25" fmla="*/ 218 h 259"/>
                  <a:gd name="T26" fmla="*/ 115 w 504"/>
                  <a:gd name="T27" fmla="*/ 231 h 259"/>
                  <a:gd name="T28" fmla="*/ 79 w 504"/>
                  <a:gd name="T29" fmla="*/ 231 h 259"/>
                  <a:gd name="T30" fmla="*/ 52 w 504"/>
                  <a:gd name="T31" fmla="*/ 231 h 259"/>
                  <a:gd name="T32" fmla="*/ 27 w 504"/>
                  <a:gd name="T33" fmla="*/ 244 h 259"/>
                  <a:gd name="T34" fmla="*/ 0 w 504"/>
                  <a:gd name="T35" fmla="*/ 258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04" h="259">
                    <a:moveTo>
                      <a:pt x="503" y="0"/>
                    </a:moveTo>
                    <a:lnTo>
                      <a:pt x="460" y="61"/>
                    </a:lnTo>
                    <a:lnTo>
                      <a:pt x="434" y="86"/>
                    </a:lnTo>
                    <a:lnTo>
                      <a:pt x="407" y="113"/>
                    </a:lnTo>
                    <a:lnTo>
                      <a:pt x="381" y="113"/>
                    </a:lnTo>
                    <a:lnTo>
                      <a:pt x="354" y="126"/>
                    </a:lnTo>
                    <a:lnTo>
                      <a:pt x="327" y="139"/>
                    </a:lnTo>
                    <a:lnTo>
                      <a:pt x="292" y="139"/>
                    </a:lnTo>
                    <a:lnTo>
                      <a:pt x="256" y="153"/>
                    </a:lnTo>
                    <a:lnTo>
                      <a:pt x="230" y="178"/>
                    </a:lnTo>
                    <a:lnTo>
                      <a:pt x="203" y="191"/>
                    </a:lnTo>
                    <a:lnTo>
                      <a:pt x="177" y="204"/>
                    </a:lnTo>
                    <a:lnTo>
                      <a:pt x="150" y="218"/>
                    </a:lnTo>
                    <a:lnTo>
                      <a:pt x="115" y="231"/>
                    </a:lnTo>
                    <a:lnTo>
                      <a:pt x="79" y="231"/>
                    </a:lnTo>
                    <a:lnTo>
                      <a:pt x="52" y="231"/>
                    </a:lnTo>
                    <a:lnTo>
                      <a:pt x="27" y="244"/>
                    </a:lnTo>
                    <a:lnTo>
                      <a:pt x="0" y="258"/>
                    </a:lnTo>
                  </a:path>
                </a:pathLst>
              </a:custGeom>
              <a:noFill/>
              <a:ln w="50799"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6" name="Freeform 6"/>
              <p:cNvSpPr>
                <a:spLocks/>
              </p:cNvSpPr>
              <p:nvPr/>
            </p:nvSpPr>
            <p:spPr bwMode="auto">
              <a:xfrm>
                <a:off x="2290" y="1835"/>
                <a:ext cx="389" cy="358"/>
              </a:xfrm>
              <a:custGeom>
                <a:avLst/>
                <a:gdLst>
                  <a:gd name="T0" fmla="*/ 388 w 389"/>
                  <a:gd name="T1" fmla="*/ 0 h 358"/>
                  <a:gd name="T2" fmla="*/ 345 w 389"/>
                  <a:gd name="T3" fmla="*/ 18 h 358"/>
                  <a:gd name="T4" fmla="*/ 319 w 389"/>
                  <a:gd name="T5" fmla="*/ 44 h 358"/>
                  <a:gd name="T6" fmla="*/ 283 w 389"/>
                  <a:gd name="T7" fmla="*/ 57 h 358"/>
                  <a:gd name="T8" fmla="*/ 257 w 389"/>
                  <a:gd name="T9" fmla="*/ 84 h 358"/>
                  <a:gd name="T10" fmla="*/ 230 w 389"/>
                  <a:gd name="T11" fmla="*/ 109 h 358"/>
                  <a:gd name="T12" fmla="*/ 203 w 389"/>
                  <a:gd name="T13" fmla="*/ 135 h 358"/>
                  <a:gd name="T14" fmla="*/ 177 w 389"/>
                  <a:gd name="T15" fmla="*/ 161 h 358"/>
                  <a:gd name="T16" fmla="*/ 150 w 389"/>
                  <a:gd name="T17" fmla="*/ 199 h 358"/>
                  <a:gd name="T18" fmla="*/ 124 w 389"/>
                  <a:gd name="T19" fmla="*/ 213 h 358"/>
                  <a:gd name="T20" fmla="*/ 97 w 389"/>
                  <a:gd name="T21" fmla="*/ 252 h 358"/>
                  <a:gd name="T22" fmla="*/ 69 w 389"/>
                  <a:gd name="T23" fmla="*/ 252 h 358"/>
                  <a:gd name="T24" fmla="*/ 34 w 389"/>
                  <a:gd name="T25" fmla="*/ 292 h 358"/>
                  <a:gd name="T26" fmla="*/ 7 w 389"/>
                  <a:gd name="T27" fmla="*/ 317 h 358"/>
                  <a:gd name="T28" fmla="*/ 0 w 389"/>
                  <a:gd name="T29" fmla="*/ 357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9" h="358">
                    <a:moveTo>
                      <a:pt x="388" y="0"/>
                    </a:moveTo>
                    <a:lnTo>
                      <a:pt x="345" y="18"/>
                    </a:lnTo>
                    <a:lnTo>
                      <a:pt x="319" y="44"/>
                    </a:lnTo>
                    <a:lnTo>
                      <a:pt x="283" y="57"/>
                    </a:lnTo>
                    <a:lnTo>
                      <a:pt x="257" y="84"/>
                    </a:lnTo>
                    <a:lnTo>
                      <a:pt x="230" y="109"/>
                    </a:lnTo>
                    <a:lnTo>
                      <a:pt x="203" y="135"/>
                    </a:lnTo>
                    <a:lnTo>
                      <a:pt x="177" y="161"/>
                    </a:lnTo>
                    <a:lnTo>
                      <a:pt x="150" y="199"/>
                    </a:lnTo>
                    <a:lnTo>
                      <a:pt x="124" y="213"/>
                    </a:lnTo>
                    <a:lnTo>
                      <a:pt x="97" y="252"/>
                    </a:lnTo>
                    <a:lnTo>
                      <a:pt x="69" y="252"/>
                    </a:lnTo>
                    <a:lnTo>
                      <a:pt x="34" y="292"/>
                    </a:lnTo>
                    <a:lnTo>
                      <a:pt x="7" y="317"/>
                    </a:lnTo>
                    <a:lnTo>
                      <a:pt x="0" y="357"/>
                    </a:lnTo>
                  </a:path>
                </a:pathLst>
              </a:custGeom>
              <a:noFill/>
              <a:ln w="50799"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7" name="Freeform 7"/>
              <p:cNvSpPr>
                <a:spLocks/>
              </p:cNvSpPr>
              <p:nvPr/>
            </p:nvSpPr>
            <p:spPr bwMode="auto">
              <a:xfrm>
                <a:off x="2432" y="2072"/>
                <a:ext cx="194" cy="186"/>
              </a:xfrm>
              <a:custGeom>
                <a:avLst/>
                <a:gdLst>
                  <a:gd name="T0" fmla="*/ 193 w 194"/>
                  <a:gd name="T1" fmla="*/ 0 h 186"/>
                  <a:gd name="T2" fmla="*/ 187 w 194"/>
                  <a:gd name="T3" fmla="*/ 55 h 186"/>
                  <a:gd name="T4" fmla="*/ 160 w 194"/>
                  <a:gd name="T5" fmla="*/ 80 h 186"/>
                  <a:gd name="T6" fmla="*/ 133 w 194"/>
                  <a:gd name="T7" fmla="*/ 93 h 186"/>
                  <a:gd name="T8" fmla="*/ 107 w 194"/>
                  <a:gd name="T9" fmla="*/ 133 h 186"/>
                  <a:gd name="T10" fmla="*/ 80 w 194"/>
                  <a:gd name="T11" fmla="*/ 146 h 186"/>
                  <a:gd name="T12" fmla="*/ 54 w 194"/>
                  <a:gd name="T13" fmla="*/ 158 h 186"/>
                  <a:gd name="T14" fmla="*/ 27 w 194"/>
                  <a:gd name="T15" fmla="*/ 171 h 186"/>
                  <a:gd name="T16" fmla="*/ 0 w 194"/>
                  <a:gd name="T17" fmla="*/ 18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186">
                    <a:moveTo>
                      <a:pt x="193" y="0"/>
                    </a:moveTo>
                    <a:lnTo>
                      <a:pt x="187" y="55"/>
                    </a:lnTo>
                    <a:lnTo>
                      <a:pt x="160" y="80"/>
                    </a:lnTo>
                    <a:lnTo>
                      <a:pt x="133" y="93"/>
                    </a:lnTo>
                    <a:lnTo>
                      <a:pt x="107" y="133"/>
                    </a:lnTo>
                    <a:lnTo>
                      <a:pt x="80" y="146"/>
                    </a:lnTo>
                    <a:lnTo>
                      <a:pt x="54" y="158"/>
                    </a:lnTo>
                    <a:lnTo>
                      <a:pt x="27" y="171"/>
                    </a:lnTo>
                    <a:lnTo>
                      <a:pt x="0" y="185"/>
                    </a:lnTo>
                  </a:path>
                </a:pathLst>
              </a:custGeom>
              <a:noFill/>
              <a:ln w="50799"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8" name="Freeform 8"/>
              <p:cNvSpPr>
                <a:spLocks/>
              </p:cNvSpPr>
              <p:nvPr/>
            </p:nvSpPr>
            <p:spPr bwMode="auto">
              <a:xfrm>
                <a:off x="2477" y="2232"/>
                <a:ext cx="256" cy="208"/>
              </a:xfrm>
              <a:custGeom>
                <a:avLst/>
                <a:gdLst>
                  <a:gd name="T0" fmla="*/ 255 w 256"/>
                  <a:gd name="T1" fmla="*/ 0 h 208"/>
                  <a:gd name="T2" fmla="*/ 220 w 256"/>
                  <a:gd name="T3" fmla="*/ 24 h 208"/>
                  <a:gd name="T4" fmla="*/ 167 w 256"/>
                  <a:gd name="T5" fmla="*/ 38 h 208"/>
                  <a:gd name="T6" fmla="*/ 132 w 256"/>
                  <a:gd name="T7" fmla="*/ 64 h 208"/>
                  <a:gd name="T8" fmla="*/ 105 w 256"/>
                  <a:gd name="T9" fmla="*/ 91 h 208"/>
                  <a:gd name="T10" fmla="*/ 79 w 256"/>
                  <a:gd name="T11" fmla="*/ 102 h 208"/>
                  <a:gd name="T12" fmla="*/ 52 w 256"/>
                  <a:gd name="T13" fmla="*/ 142 h 208"/>
                  <a:gd name="T14" fmla="*/ 25 w 256"/>
                  <a:gd name="T15" fmla="*/ 168 h 208"/>
                  <a:gd name="T16" fmla="*/ 0 w 256"/>
                  <a:gd name="T17" fmla="*/ 207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6" h="208">
                    <a:moveTo>
                      <a:pt x="255" y="0"/>
                    </a:moveTo>
                    <a:lnTo>
                      <a:pt x="220" y="24"/>
                    </a:lnTo>
                    <a:lnTo>
                      <a:pt x="167" y="38"/>
                    </a:lnTo>
                    <a:lnTo>
                      <a:pt x="132" y="64"/>
                    </a:lnTo>
                    <a:lnTo>
                      <a:pt x="105" y="91"/>
                    </a:lnTo>
                    <a:lnTo>
                      <a:pt x="79" y="102"/>
                    </a:lnTo>
                    <a:lnTo>
                      <a:pt x="52" y="142"/>
                    </a:lnTo>
                    <a:lnTo>
                      <a:pt x="25" y="168"/>
                    </a:lnTo>
                    <a:lnTo>
                      <a:pt x="0" y="207"/>
                    </a:lnTo>
                  </a:path>
                </a:pathLst>
              </a:custGeom>
              <a:noFill/>
              <a:ln w="50799"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09" name="Freeform 9"/>
              <p:cNvSpPr>
                <a:spLocks/>
              </p:cNvSpPr>
              <p:nvPr/>
            </p:nvSpPr>
            <p:spPr bwMode="auto">
              <a:xfrm>
                <a:off x="2521" y="2470"/>
                <a:ext cx="212" cy="164"/>
              </a:xfrm>
              <a:custGeom>
                <a:avLst/>
                <a:gdLst>
                  <a:gd name="T0" fmla="*/ 211 w 212"/>
                  <a:gd name="T1" fmla="*/ 0 h 164"/>
                  <a:gd name="T2" fmla="*/ 176 w 212"/>
                  <a:gd name="T3" fmla="*/ 8 h 164"/>
                  <a:gd name="T4" fmla="*/ 150 w 212"/>
                  <a:gd name="T5" fmla="*/ 21 h 164"/>
                  <a:gd name="T6" fmla="*/ 123 w 212"/>
                  <a:gd name="T7" fmla="*/ 47 h 164"/>
                  <a:gd name="T8" fmla="*/ 97 w 212"/>
                  <a:gd name="T9" fmla="*/ 72 h 164"/>
                  <a:gd name="T10" fmla="*/ 79 w 212"/>
                  <a:gd name="T11" fmla="*/ 111 h 164"/>
                  <a:gd name="T12" fmla="*/ 52 w 212"/>
                  <a:gd name="T13" fmla="*/ 149 h 164"/>
                  <a:gd name="T14" fmla="*/ 26 w 212"/>
                  <a:gd name="T15" fmla="*/ 163 h 164"/>
                  <a:gd name="T16" fmla="*/ 0 w 212"/>
                  <a:gd name="T17" fmla="*/ 163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2" h="164">
                    <a:moveTo>
                      <a:pt x="211" y="0"/>
                    </a:moveTo>
                    <a:lnTo>
                      <a:pt x="176" y="8"/>
                    </a:lnTo>
                    <a:lnTo>
                      <a:pt x="150" y="21"/>
                    </a:lnTo>
                    <a:lnTo>
                      <a:pt x="123" y="47"/>
                    </a:lnTo>
                    <a:lnTo>
                      <a:pt x="97" y="72"/>
                    </a:lnTo>
                    <a:lnTo>
                      <a:pt x="79" y="111"/>
                    </a:lnTo>
                    <a:lnTo>
                      <a:pt x="52" y="149"/>
                    </a:lnTo>
                    <a:lnTo>
                      <a:pt x="26" y="163"/>
                    </a:lnTo>
                    <a:lnTo>
                      <a:pt x="0" y="163"/>
                    </a:lnTo>
                  </a:path>
                </a:pathLst>
              </a:custGeom>
              <a:noFill/>
              <a:ln w="50799"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0" name="Freeform 10"/>
              <p:cNvSpPr>
                <a:spLocks/>
              </p:cNvSpPr>
              <p:nvPr/>
            </p:nvSpPr>
            <p:spPr bwMode="auto">
              <a:xfrm>
                <a:off x="2610" y="2629"/>
                <a:ext cx="71" cy="150"/>
              </a:xfrm>
              <a:custGeom>
                <a:avLst/>
                <a:gdLst>
                  <a:gd name="T0" fmla="*/ 67 w 71"/>
                  <a:gd name="T1" fmla="*/ 0 h 150"/>
                  <a:gd name="T2" fmla="*/ 70 w 71"/>
                  <a:gd name="T3" fmla="*/ 57 h 150"/>
                  <a:gd name="T4" fmla="*/ 43 w 71"/>
                  <a:gd name="T5" fmla="*/ 96 h 150"/>
                  <a:gd name="T6" fmla="*/ 25 w 71"/>
                  <a:gd name="T7" fmla="*/ 135 h 150"/>
                  <a:gd name="T8" fmla="*/ 0 w 71"/>
                  <a:gd name="T9" fmla="*/ 149 h 150"/>
                </a:gdLst>
                <a:ahLst/>
                <a:cxnLst>
                  <a:cxn ang="0">
                    <a:pos x="T0" y="T1"/>
                  </a:cxn>
                  <a:cxn ang="0">
                    <a:pos x="T2" y="T3"/>
                  </a:cxn>
                  <a:cxn ang="0">
                    <a:pos x="T4" y="T5"/>
                  </a:cxn>
                  <a:cxn ang="0">
                    <a:pos x="T6" y="T7"/>
                  </a:cxn>
                  <a:cxn ang="0">
                    <a:pos x="T8" y="T9"/>
                  </a:cxn>
                </a:cxnLst>
                <a:rect l="0" t="0" r="r" b="b"/>
                <a:pathLst>
                  <a:path w="71" h="150">
                    <a:moveTo>
                      <a:pt x="67" y="0"/>
                    </a:moveTo>
                    <a:lnTo>
                      <a:pt x="70" y="57"/>
                    </a:lnTo>
                    <a:lnTo>
                      <a:pt x="43" y="96"/>
                    </a:lnTo>
                    <a:lnTo>
                      <a:pt x="25" y="135"/>
                    </a:lnTo>
                    <a:lnTo>
                      <a:pt x="0" y="149"/>
                    </a:lnTo>
                  </a:path>
                </a:pathLst>
              </a:custGeom>
              <a:noFill/>
              <a:ln w="50799"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1" name="Freeform 11"/>
              <p:cNvSpPr>
                <a:spLocks/>
              </p:cNvSpPr>
              <p:nvPr/>
            </p:nvSpPr>
            <p:spPr bwMode="auto">
              <a:xfrm>
                <a:off x="2678" y="1674"/>
                <a:ext cx="340" cy="154"/>
              </a:xfrm>
              <a:custGeom>
                <a:avLst/>
                <a:gdLst>
                  <a:gd name="T0" fmla="*/ 0 w 340"/>
                  <a:gd name="T1" fmla="*/ 0 h 154"/>
                  <a:gd name="T2" fmla="*/ 46 w 340"/>
                  <a:gd name="T3" fmla="*/ 34 h 154"/>
                  <a:gd name="T4" fmla="*/ 73 w 340"/>
                  <a:gd name="T5" fmla="*/ 61 h 154"/>
                  <a:gd name="T6" fmla="*/ 108 w 340"/>
                  <a:gd name="T7" fmla="*/ 61 h 154"/>
                  <a:gd name="T8" fmla="*/ 170 w 340"/>
                  <a:gd name="T9" fmla="*/ 99 h 154"/>
                  <a:gd name="T10" fmla="*/ 197 w 340"/>
                  <a:gd name="T11" fmla="*/ 126 h 154"/>
                  <a:gd name="T12" fmla="*/ 222 w 340"/>
                  <a:gd name="T13" fmla="*/ 126 h 154"/>
                  <a:gd name="T14" fmla="*/ 250 w 340"/>
                  <a:gd name="T15" fmla="*/ 139 h 154"/>
                  <a:gd name="T16" fmla="*/ 302 w 340"/>
                  <a:gd name="T17" fmla="*/ 153 h 154"/>
                  <a:gd name="T18" fmla="*/ 339 w 340"/>
                  <a:gd name="T19" fmla="*/ 153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154">
                    <a:moveTo>
                      <a:pt x="0" y="0"/>
                    </a:moveTo>
                    <a:lnTo>
                      <a:pt x="46" y="34"/>
                    </a:lnTo>
                    <a:lnTo>
                      <a:pt x="73" y="61"/>
                    </a:lnTo>
                    <a:lnTo>
                      <a:pt x="108" y="61"/>
                    </a:lnTo>
                    <a:lnTo>
                      <a:pt x="170" y="99"/>
                    </a:lnTo>
                    <a:lnTo>
                      <a:pt x="197" y="126"/>
                    </a:lnTo>
                    <a:lnTo>
                      <a:pt x="222" y="126"/>
                    </a:lnTo>
                    <a:lnTo>
                      <a:pt x="250" y="139"/>
                    </a:lnTo>
                    <a:lnTo>
                      <a:pt x="302" y="153"/>
                    </a:lnTo>
                    <a:lnTo>
                      <a:pt x="339" y="153"/>
                    </a:lnTo>
                  </a:path>
                </a:pathLst>
              </a:custGeom>
              <a:noFill/>
              <a:ln w="50799"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2" name="Freeform 12"/>
              <p:cNvSpPr>
                <a:spLocks/>
              </p:cNvSpPr>
              <p:nvPr/>
            </p:nvSpPr>
            <p:spPr bwMode="auto">
              <a:xfrm>
                <a:off x="2678" y="1906"/>
                <a:ext cx="251" cy="143"/>
              </a:xfrm>
              <a:custGeom>
                <a:avLst/>
                <a:gdLst>
                  <a:gd name="T0" fmla="*/ 0 w 251"/>
                  <a:gd name="T1" fmla="*/ 8 h 143"/>
                  <a:gd name="T2" fmla="*/ 37 w 251"/>
                  <a:gd name="T3" fmla="*/ 0 h 143"/>
                  <a:gd name="T4" fmla="*/ 64 w 251"/>
                  <a:gd name="T5" fmla="*/ 26 h 143"/>
                  <a:gd name="T6" fmla="*/ 82 w 251"/>
                  <a:gd name="T7" fmla="*/ 64 h 143"/>
                  <a:gd name="T8" fmla="*/ 117 w 251"/>
                  <a:gd name="T9" fmla="*/ 77 h 143"/>
                  <a:gd name="T10" fmla="*/ 144 w 251"/>
                  <a:gd name="T11" fmla="*/ 104 h 143"/>
                  <a:gd name="T12" fmla="*/ 197 w 251"/>
                  <a:gd name="T13" fmla="*/ 128 h 143"/>
                  <a:gd name="T14" fmla="*/ 222 w 251"/>
                  <a:gd name="T15" fmla="*/ 128 h 143"/>
                  <a:gd name="T16" fmla="*/ 250 w 251"/>
                  <a:gd name="T17" fmla="*/ 142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1" h="143">
                    <a:moveTo>
                      <a:pt x="0" y="8"/>
                    </a:moveTo>
                    <a:lnTo>
                      <a:pt x="37" y="0"/>
                    </a:lnTo>
                    <a:lnTo>
                      <a:pt x="64" y="26"/>
                    </a:lnTo>
                    <a:lnTo>
                      <a:pt x="82" y="64"/>
                    </a:lnTo>
                    <a:lnTo>
                      <a:pt x="117" y="77"/>
                    </a:lnTo>
                    <a:lnTo>
                      <a:pt x="144" y="104"/>
                    </a:lnTo>
                    <a:lnTo>
                      <a:pt x="197" y="128"/>
                    </a:lnTo>
                    <a:lnTo>
                      <a:pt x="222" y="128"/>
                    </a:lnTo>
                    <a:lnTo>
                      <a:pt x="250" y="142"/>
                    </a:lnTo>
                  </a:path>
                </a:pathLst>
              </a:custGeom>
              <a:noFill/>
              <a:ln w="50799"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3" name="Freeform 13"/>
              <p:cNvSpPr>
                <a:spLocks/>
              </p:cNvSpPr>
              <p:nvPr/>
            </p:nvSpPr>
            <p:spPr bwMode="auto">
              <a:xfrm>
                <a:off x="2678" y="2072"/>
                <a:ext cx="199" cy="148"/>
              </a:xfrm>
              <a:custGeom>
                <a:avLst/>
                <a:gdLst>
                  <a:gd name="T0" fmla="*/ 0 w 199"/>
                  <a:gd name="T1" fmla="*/ 0 h 148"/>
                  <a:gd name="T2" fmla="*/ 37 w 199"/>
                  <a:gd name="T3" fmla="*/ 41 h 148"/>
                  <a:gd name="T4" fmla="*/ 64 w 199"/>
                  <a:gd name="T5" fmla="*/ 66 h 148"/>
                  <a:gd name="T6" fmla="*/ 90 w 199"/>
                  <a:gd name="T7" fmla="*/ 93 h 148"/>
                  <a:gd name="T8" fmla="*/ 117 w 199"/>
                  <a:gd name="T9" fmla="*/ 120 h 148"/>
                  <a:gd name="T10" fmla="*/ 144 w 199"/>
                  <a:gd name="T11" fmla="*/ 147 h 148"/>
                  <a:gd name="T12" fmla="*/ 170 w 199"/>
                  <a:gd name="T13" fmla="*/ 147 h 148"/>
                  <a:gd name="T14" fmla="*/ 198 w 199"/>
                  <a:gd name="T15" fmla="*/ 147 h 1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148">
                    <a:moveTo>
                      <a:pt x="0" y="0"/>
                    </a:moveTo>
                    <a:lnTo>
                      <a:pt x="37" y="41"/>
                    </a:lnTo>
                    <a:lnTo>
                      <a:pt x="64" y="66"/>
                    </a:lnTo>
                    <a:lnTo>
                      <a:pt x="90" y="93"/>
                    </a:lnTo>
                    <a:lnTo>
                      <a:pt x="117" y="120"/>
                    </a:lnTo>
                    <a:lnTo>
                      <a:pt x="144" y="147"/>
                    </a:lnTo>
                    <a:lnTo>
                      <a:pt x="170" y="147"/>
                    </a:lnTo>
                    <a:lnTo>
                      <a:pt x="198" y="147"/>
                    </a:lnTo>
                  </a:path>
                </a:pathLst>
              </a:custGeom>
              <a:noFill/>
              <a:ln w="50799"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4" name="Freeform 14"/>
              <p:cNvSpPr>
                <a:spLocks/>
              </p:cNvSpPr>
              <p:nvPr/>
            </p:nvSpPr>
            <p:spPr bwMode="auto">
              <a:xfrm>
                <a:off x="2732" y="2311"/>
                <a:ext cx="188" cy="195"/>
              </a:xfrm>
              <a:custGeom>
                <a:avLst/>
                <a:gdLst>
                  <a:gd name="T0" fmla="*/ 0 w 188"/>
                  <a:gd name="T1" fmla="*/ 0 h 195"/>
                  <a:gd name="T2" fmla="*/ 36 w 188"/>
                  <a:gd name="T3" fmla="*/ 23 h 195"/>
                  <a:gd name="T4" fmla="*/ 54 w 188"/>
                  <a:gd name="T5" fmla="*/ 63 h 195"/>
                  <a:gd name="T6" fmla="*/ 63 w 188"/>
                  <a:gd name="T7" fmla="*/ 102 h 195"/>
                  <a:gd name="T8" fmla="*/ 81 w 188"/>
                  <a:gd name="T9" fmla="*/ 140 h 195"/>
                  <a:gd name="T10" fmla="*/ 107 w 188"/>
                  <a:gd name="T11" fmla="*/ 180 h 195"/>
                  <a:gd name="T12" fmla="*/ 161 w 188"/>
                  <a:gd name="T13" fmla="*/ 194 h 195"/>
                  <a:gd name="T14" fmla="*/ 187 w 188"/>
                  <a:gd name="T15" fmla="*/ 194 h 1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8" h="195">
                    <a:moveTo>
                      <a:pt x="0" y="0"/>
                    </a:moveTo>
                    <a:lnTo>
                      <a:pt x="36" y="23"/>
                    </a:lnTo>
                    <a:lnTo>
                      <a:pt x="54" y="63"/>
                    </a:lnTo>
                    <a:lnTo>
                      <a:pt x="63" y="102"/>
                    </a:lnTo>
                    <a:lnTo>
                      <a:pt x="81" y="140"/>
                    </a:lnTo>
                    <a:lnTo>
                      <a:pt x="107" y="180"/>
                    </a:lnTo>
                    <a:lnTo>
                      <a:pt x="161" y="194"/>
                    </a:lnTo>
                    <a:lnTo>
                      <a:pt x="187" y="194"/>
                    </a:lnTo>
                  </a:path>
                </a:pathLst>
              </a:custGeom>
              <a:noFill/>
              <a:ln w="50799"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5" name="Freeform 15"/>
              <p:cNvSpPr>
                <a:spLocks/>
              </p:cNvSpPr>
              <p:nvPr/>
            </p:nvSpPr>
            <p:spPr bwMode="auto">
              <a:xfrm>
                <a:off x="2732" y="2550"/>
                <a:ext cx="91" cy="177"/>
              </a:xfrm>
              <a:custGeom>
                <a:avLst/>
                <a:gdLst>
                  <a:gd name="T0" fmla="*/ 0 w 91"/>
                  <a:gd name="T1" fmla="*/ 0 h 177"/>
                  <a:gd name="T2" fmla="*/ 19 w 91"/>
                  <a:gd name="T3" fmla="*/ 59 h 177"/>
                  <a:gd name="T4" fmla="*/ 45 w 91"/>
                  <a:gd name="T5" fmla="*/ 71 h 177"/>
                  <a:gd name="T6" fmla="*/ 63 w 91"/>
                  <a:gd name="T7" fmla="*/ 111 h 177"/>
                  <a:gd name="T8" fmla="*/ 90 w 91"/>
                  <a:gd name="T9" fmla="*/ 137 h 177"/>
                  <a:gd name="T10" fmla="*/ 90 w 91"/>
                  <a:gd name="T11" fmla="*/ 176 h 177"/>
                </a:gdLst>
                <a:ahLst/>
                <a:cxnLst>
                  <a:cxn ang="0">
                    <a:pos x="T0" y="T1"/>
                  </a:cxn>
                  <a:cxn ang="0">
                    <a:pos x="T2" y="T3"/>
                  </a:cxn>
                  <a:cxn ang="0">
                    <a:pos x="T4" y="T5"/>
                  </a:cxn>
                  <a:cxn ang="0">
                    <a:pos x="T6" y="T7"/>
                  </a:cxn>
                  <a:cxn ang="0">
                    <a:pos x="T8" y="T9"/>
                  </a:cxn>
                  <a:cxn ang="0">
                    <a:pos x="T10" y="T11"/>
                  </a:cxn>
                </a:cxnLst>
                <a:rect l="0" t="0" r="r" b="b"/>
                <a:pathLst>
                  <a:path w="91" h="177">
                    <a:moveTo>
                      <a:pt x="0" y="0"/>
                    </a:moveTo>
                    <a:lnTo>
                      <a:pt x="19" y="59"/>
                    </a:lnTo>
                    <a:lnTo>
                      <a:pt x="45" y="71"/>
                    </a:lnTo>
                    <a:lnTo>
                      <a:pt x="63" y="111"/>
                    </a:lnTo>
                    <a:lnTo>
                      <a:pt x="90" y="137"/>
                    </a:lnTo>
                    <a:lnTo>
                      <a:pt x="90" y="176"/>
                    </a:lnTo>
                  </a:path>
                </a:pathLst>
              </a:custGeom>
              <a:noFill/>
              <a:ln w="50799"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51216" name="Line 16"/>
            <p:cNvSpPr>
              <a:spLocks noChangeShapeType="1"/>
            </p:cNvSpPr>
            <p:nvPr/>
          </p:nvSpPr>
          <p:spPr bwMode="auto">
            <a:xfrm>
              <a:off x="1597" y="1516"/>
              <a:ext cx="2216" cy="0"/>
            </a:xfrm>
            <a:prstGeom prst="line">
              <a:avLst/>
            </a:prstGeom>
            <a:noFill/>
            <a:ln w="76199">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7" name="Line 17"/>
            <p:cNvSpPr>
              <a:spLocks noChangeShapeType="1"/>
            </p:cNvSpPr>
            <p:nvPr/>
          </p:nvSpPr>
          <p:spPr bwMode="auto">
            <a:xfrm>
              <a:off x="1597" y="2859"/>
              <a:ext cx="2216" cy="0"/>
            </a:xfrm>
            <a:prstGeom prst="line">
              <a:avLst/>
            </a:prstGeom>
            <a:noFill/>
            <a:ln w="50799">
              <a:solidFill>
                <a:schemeClr val="accent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18" name="Rectangle 18"/>
            <p:cNvSpPr>
              <a:spLocks noChangeArrowheads="1"/>
            </p:cNvSpPr>
            <p:nvPr/>
          </p:nvSpPr>
          <p:spPr bwMode="auto">
            <a:xfrm>
              <a:off x="2218" y="1305"/>
              <a:ext cx="814" cy="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sz="1600" dirty="0"/>
                <a:t>Soil Surface</a:t>
              </a:r>
            </a:p>
          </p:txBody>
        </p:sp>
        <p:sp>
          <p:nvSpPr>
            <p:cNvPr id="51219" name="Rectangle 19"/>
            <p:cNvSpPr>
              <a:spLocks noChangeArrowheads="1"/>
            </p:cNvSpPr>
            <p:nvPr/>
          </p:nvSpPr>
          <p:spPr bwMode="auto">
            <a:xfrm>
              <a:off x="3856" y="2770"/>
              <a:ext cx="17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dirty="0"/>
                <a:t>Water Table in June/July</a:t>
              </a:r>
            </a:p>
          </p:txBody>
        </p:sp>
        <p:sp>
          <p:nvSpPr>
            <p:cNvPr id="51220" name="Line 20"/>
            <p:cNvSpPr>
              <a:spLocks noChangeShapeType="1"/>
            </p:cNvSpPr>
            <p:nvPr/>
          </p:nvSpPr>
          <p:spPr bwMode="auto">
            <a:xfrm>
              <a:off x="1597" y="3185"/>
              <a:ext cx="2216" cy="0"/>
            </a:xfrm>
            <a:prstGeom prst="line">
              <a:avLst/>
            </a:prstGeom>
            <a:noFill/>
            <a:ln w="50799">
              <a:solidFill>
                <a:schemeClr val="accent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1" name="Rectangle 21"/>
            <p:cNvSpPr>
              <a:spLocks noChangeArrowheads="1"/>
            </p:cNvSpPr>
            <p:nvPr/>
          </p:nvSpPr>
          <p:spPr bwMode="auto">
            <a:xfrm>
              <a:off x="3858" y="3103"/>
              <a:ext cx="175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dirty="0"/>
                <a:t>Water Table in Aug/Sept</a:t>
              </a:r>
            </a:p>
          </p:txBody>
        </p:sp>
        <p:sp>
          <p:nvSpPr>
            <p:cNvPr id="51222" name="AutoShape 22"/>
            <p:cNvSpPr>
              <a:spLocks noChangeArrowheads="1"/>
            </p:cNvSpPr>
            <p:nvPr/>
          </p:nvSpPr>
          <p:spPr bwMode="auto">
            <a:xfrm>
              <a:off x="2574" y="991"/>
              <a:ext cx="154" cy="318"/>
            </a:xfrm>
            <a:prstGeom prst="downArrow">
              <a:avLst>
                <a:gd name="adj1" fmla="val 50000"/>
                <a:gd name="adj2" fmla="val 103256"/>
              </a:avLst>
            </a:prstGeom>
            <a:solidFill>
              <a:schemeClr val="tx2"/>
            </a:solidFill>
            <a:ln w="12699">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3" name="Rectangle 23"/>
            <p:cNvSpPr>
              <a:spLocks noChangeArrowheads="1"/>
            </p:cNvSpPr>
            <p:nvPr/>
          </p:nvSpPr>
          <p:spPr bwMode="auto">
            <a:xfrm>
              <a:off x="2289" y="672"/>
              <a:ext cx="62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dirty="0"/>
                <a:t>Rainfall</a:t>
              </a:r>
            </a:p>
          </p:txBody>
        </p:sp>
        <p:sp>
          <p:nvSpPr>
            <p:cNvPr id="51224" name="AutoShape 24"/>
            <p:cNvSpPr>
              <a:spLocks noChangeArrowheads="1"/>
            </p:cNvSpPr>
            <p:nvPr/>
          </p:nvSpPr>
          <p:spPr bwMode="auto">
            <a:xfrm>
              <a:off x="1438" y="1348"/>
              <a:ext cx="371" cy="124"/>
            </a:xfrm>
            <a:prstGeom prst="rightArrow">
              <a:avLst>
                <a:gd name="adj1" fmla="val 50000"/>
                <a:gd name="adj2" fmla="val 149611"/>
              </a:avLst>
            </a:prstGeom>
            <a:solidFill>
              <a:schemeClr val="tx2"/>
            </a:solidFill>
            <a:ln w="12699">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5" name="Rectangle 25"/>
            <p:cNvSpPr>
              <a:spLocks noChangeArrowheads="1"/>
            </p:cNvSpPr>
            <p:nvPr/>
          </p:nvSpPr>
          <p:spPr bwMode="auto">
            <a:xfrm>
              <a:off x="505" y="1256"/>
              <a:ext cx="61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dirty="0"/>
                <a:t>Run-on</a:t>
              </a:r>
            </a:p>
          </p:txBody>
        </p:sp>
        <p:sp>
          <p:nvSpPr>
            <p:cNvPr id="51226" name="AutoShape 26"/>
            <p:cNvSpPr>
              <a:spLocks noChangeArrowheads="1"/>
            </p:cNvSpPr>
            <p:nvPr/>
          </p:nvSpPr>
          <p:spPr bwMode="auto">
            <a:xfrm>
              <a:off x="3709" y="1358"/>
              <a:ext cx="370" cy="114"/>
            </a:xfrm>
            <a:prstGeom prst="rightArrow">
              <a:avLst>
                <a:gd name="adj1" fmla="val 50000"/>
                <a:gd name="adj2" fmla="val 162296"/>
              </a:avLst>
            </a:prstGeom>
            <a:solidFill>
              <a:schemeClr val="tx2"/>
            </a:solidFill>
            <a:ln w="12699">
              <a:solidFill>
                <a:schemeClr val="tx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7" name="Rectangle 27"/>
            <p:cNvSpPr>
              <a:spLocks noChangeArrowheads="1"/>
            </p:cNvSpPr>
            <p:nvPr/>
          </p:nvSpPr>
          <p:spPr bwMode="auto">
            <a:xfrm>
              <a:off x="4127" y="1304"/>
              <a:ext cx="5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dirty="0"/>
                <a:t>Runoff</a:t>
              </a:r>
            </a:p>
          </p:txBody>
        </p:sp>
        <p:sp>
          <p:nvSpPr>
            <p:cNvPr id="51228" name="AutoShape 28"/>
            <p:cNvSpPr>
              <a:spLocks noChangeArrowheads="1"/>
            </p:cNvSpPr>
            <p:nvPr/>
          </p:nvSpPr>
          <p:spPr bwMode="auto">
            <a:xfrm>
              <a:off x="1871" y="1436"/>
              <a:ext cx="154" cy="236"/>
            </a:xfrm>
            <a:prstGeom prst="downArrow">
              <a:avLst>
                <a:gd name="adj1" fmla="val 50000"/>
                <a:gd name="adj2" fmla="val 76630"/>
              </a:avLst>
            </a:prstGeom>
            <a:solidFill>
              <a:schemeClr val="tx2"/>
            </a:solidFill>
            <a:ln w="126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29" name="Rectangle 29"/>
            <p:cNvSpPr>
              <a:spLocks noChangeArrowheads="1"/>
            </p:cNvSpPr>
            <p:nvPr/>
          </p:nvSpPr>
          <p:spPr bwMode="auto">
            <a:xfrm rot="5400000">
              <a:off x="1561" y="1973"/>
              <a:ext cx="740"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dirty="0"/>
                <a:t>Infiltration</a:t>
              </a:r>
            </a:p>
          </p:txBody>
        </p:sp>
        <p:sp>
          <p:nvSpPr>
            <p:cNvPr id="51230" name="AutoShape 30"/>
            <p:cNvSpPr>
              <a:spLocks noChangeArrowheads="1"/>
            </p:cNvSpPr>
            <p:nvPr/>
          </p:nvSpPr>
          <p:spPr bwMode="auto">
            <a:xfrm>
              <a:off x="2629" y="3067"/>
              <a:ext cx="154" cy="562"/>
            </a:xfrm>
            <a:prstGeom prst="downArrow">
              <a:avLst>
                <a:gd name="adj1" fmla="val 50000"/>
                <a:gd name="adj2" fmla="val 182484"/>
              </a:avLst>
            </a:prstGeom>
            <a:solidFill>
              <a:schemeClr val="tx2"/>
            </a:solidFill>
            <a:ln w="12699">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231" name="Rectangle 31"/>
            <p:cNvSpPr>
              <a:spLocks noChangeArrowheads="1"/>
            </p:cNvSpPr>
            <p:nvPr/>
          </p:nvSpPr>
          <p:spPr bwMode="auto">
            <a:xfrm>
              <a:off x="2235" y="3624"/>
              <a:ext cx="725" cy="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dirty="0"/>
                <a:t>Drainage</a:t>
              </a:r>
            </a:p>
            <a:p>
              <a:pPr eaLnBrk="0" hangingPunct="0"/>
              <a:r>
                <a:rPr lang="en-US" altLang="en-US" dirty="0"/>
                <a:t>Leaching</a:t>
              </a:r>
            </a:p>
          </p:txBody>
        </p:sp>
        <p:sp>
          <p:nvSpPr>
            <p:cNvPr id="51232" name="Rectangle 32"/>
            <p:cNvSpPr>
              <a:spLocks noChangeArrowheads="1"/>
            </p:cNvSpPr>
            <p:nvPr/>
          </p:nvSpPr>
          <p:spPr bwMode="auto">
            <a:xfrm>
              <a:off x="3100" y="1915"/>
              <a:ext cx="51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hangingPunct="0"/>
              <a:r>
                <a:rPr lang="en-US" altLang="en-US" b="1" dirty="0"/>
                <a:t>Roots</a:t>
              </a:r>
            </a:p>
          </p:txBody>
        </p:sp>
        <p:sp>
          <p:nvSpPr>
            <p:cNvPr id="51233" name="Rectangle 33"/>
            <p:cNvSpPr>
              <a:spLocks noChangeArrowheads="1"/>
            </p:cNvSpPr>
            <p:nvPr/>
          </p:nvSpPr>
          <p:spPr bwMode="auto">
            <a:xfrm>
              <a:off x="1621" y="1256"/>
              <a:ext cx="2168" cy="2067"/>
            </a:xfrm>
            <a:prstGeom prst="rect">
              <a:avLst/>
            </a:prstGeom>
            <a:noFill/>
            <a:ln w="76199">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1234" name="Text Box 34"/>
          <p:cNvSpPr txBox="1">
            <a:spLocks noChangeArrowheads="1"/>
          </p:cNvSpPr>
          <p:nvPr/>
        </p:nvSpPr>
        <p:spPr bwMode="auto">
          <a:xfrm>
            <a:off x="1905000" y="304800"/>
            <a:ext cx="541178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en-US" sz="3200" b="1" dirty="0"/>
              <a:t>Dynamics of Water Availability</a:t>
            </a:r>
          </a:p>
        </p:txBody>
      </p:sp>
    </p:spTree>
    <p:extLst>
      <p:ext uri="{BB962C8B-B14F-4D97-AF65-F5344CB8AC3E}">
        <p14:creationId xmlns:p14="http://schemas.microsoft.com/office/powerpoint/2010/main" val="13658706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52600" y="381000"/>
            <a:ext cx="5536131" cy="584775"/>
          </a:xfrm>
          <a:prstGeom prst="rect">
            <a:avLst/>
          </a:prstGeom>
          <a:noFill/>
        </p:spPr>
        <p:txBody>
          <a:bodyPr wrap="none" rtlCol="0">
            <a:spAutoFit/>
          </a:bodyPr>
          <a:lstStyle/>
          <a:p>
            <a:r>
              <a:rPr lang="en-US" sz="3200" b="1" dirty="0" smtClean="0"/>
              <a:t>Drought Tolerant Crop Varieties</a:t>
            </a:r>
            <a:endParaRPr lang="en-US" sz="3200" b="1" dirty="0"/>
          </a:p>
        </p:txBody>
      </p:sp>
      <p:sp>
        <p:nvSpPr>
          <p:cNvPr id="3" name="TextBox 2"/>
          <p:cNvSpPr txBox="1"/>
          <p:nvPr/>
        </p:nvSpPr>
        <p:spPr>
          <a:xfrm>
            <a:off x="1038077" y="1524000"/>
            <a:ext cx="6965176" cy="1569660"/>
          </a:xfrm>
          <a:prstGeom prst="rect">
            <a:avLst/>
          </a:prstGeom>
          <a:noFill/>
        </p:spPr>
        <p:txBody>
          <a:bodyPr wrap="none" rtlCol="0">
            <a:spAutoFit/>
          </a:bodyPr>
          <a:lstStyle/>
          <a:p>
            <a:pPr marL="457200" indent="-457200">
              <a:buFont typeface="Arial" panose="020B0604020202020204" pitchFamily="34" charset="0"/>
              <a:buChar char="•"/>
            </a:pPr>
            <a:r>
              <a:rPr lang="en-US" sz="3200" dirty="0" smtClean="0"/>
              <a:t>Increased carbon partitioning to roots</a:t>
            </a:r>
          </a:p>
          <a:p>
            <a:pPr marL="457200" indent="-457200">
              <a:buFont typeface="Arial" panose="020B0604020202020204" pitchFamily="34" charset="0"/>
              <a:buChar char="•"/>
            </a:pPr>
            <a:r>
              <a:rPr lang="en-US" sz="3200" dirty="0" smtClean="0"/>
              <a:t>Deeper root systems</a:t>
            </a:r>
          </a:p>
          <a:p>
            <a:pPr marL="457200" indent="-457200">
              <a:buFont typeface="Arial" panose="020B0604020202020204" pitchFamily="34" charset="0"/>
              <a:buChar char="•"/>
            </a:pPr>
            <a:r>
              <a:rPr lang="en-US" sz="3200" dirty="0" smtClean="0"/>
              <a:t>Regulated stomata under stress</a:t>
            </a:r>
            <a:endParaRPr lang="en-US" sz="3200" dirty="0"/>
          </a:p>
        </p:txBody>
      </p:sp>
    </p:spTree>
    <p:extLst>
      <p:ext uri="{BB962C8B-B14F-4D97-AF65-F5344CB8AC3E}">
        <p14:creationId xmlns:p14="http://schemas.microsoft.com/office/powerpoint/2010/main" val="912871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828800"/>
            <a:ext cx="8991600" cy="45524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52400"/>
            <a:ext cx="8991600" cy="158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13199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5" y="914400"/>
            <a:ext cx="8991600" cy="1584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50" y="2499250"/>
            <a:ext cx="9044593" cy="36389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98025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Image result for picture of water flow in soi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325418"/>
            <a:ext cx="5112616" cy="458715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295400" y="152400"/>
            <a:ext cx="6429902" cy="646331"/>
          </a:xfrm>
          <a:prstGeom prst="rect">
            <a:avLst/>
          </a:prstGeom>
          <a:noFill/>
        </p:spPr>
        <p:txBody>
          <a:bodyPr wrap="none" rtlCol="0">
            <a:spAutoFit/>
          </a:bodyPr>
          <a:lstStyle/>
          <a:p>
            <a:r>
              <a:rPr lang="en-US" sz="3600" b="1" dirty="0" smtClean="0"/>
              <a:t>Soil Structure and Water Storage</a:t>
            </a:r>
            <a:endParaRPr lang="en-US" sz="3600" b="1" dirty="0"/>
          </a:p>
        </p:txBody>
      </p:sp>
    </p:spTree>
    <p:extLst>
      <p:ext uri="{BB962C8B-B14F-4D97-AF65-F5344CB8AC3E}">
        <p14:creationId xmlns:p14="http://schemas.microsoft.com/office/powerpoint/2010/main" val="3710616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2850</TotalTime>
  <Words>2767</Words>
  <Application>Microsoft Office PowerPoint</Application>
  <PresentationFormat>On-screen Show (4:3)</PresentationFormat>
  <Paragraphs>483</Paragraphs>
  <Slides>66</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68"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bbatch</dc:creator>
  <cp:lastModifiedBy>bbatch</cp:lastModifiedBy>
  <cp:revision>143</cp:revision>
  <cp:lastPrinted>2020-09-15T01:30:44Z</cp:lastPrinted>
  <dcterms:created xsi:type="dcterms:W3CDTF">2016-09-15T21:13:08Z</dcterms:created>
  <dcterms:modified xsi:type="dcterms:W3CDTF">2021-10-13T04:10:11Z</dcterms:modified>
</cp:coreProperties>
</file>