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89" r:id="rId16"/>
    <p:sldId id="270" r:id="rId17"/>
    <p:sldId id="271" r:id="rId18"/>
    <p:sldId id="272" r:id="rId19"/>
    <p:sldId id="290" r:id="rId20"/>
    <p:sldId id="275" r:id="rId21"/>
    <p:sldId id="274" r:id="rId22"/>
    <p:sldId id="273" r:id="rId23"/>
    <p:sldId id="276" r:id="rId24"/>
    <p:sldId id="287" r:id="rId25"/>
    <p:sldId id="285" r:id="rId26"/>
    <p:sldId id="277" r:id="rId27"/>
    <p:sldId id="288" r:id="rId28"/>
    <p:sldId id="278" r:id="rId29"/>
    <p:sldId id="281" r:id="rId30"/>
    <p:sldId id="279" r:id="rId31"/>
    <p:sldId id="280" r:id="rId32"/>
    <p:sldId id="283" r:id="rId33"/>
    <p:sldId id="284" r:id="rId34"/>
    <p:sldId id="282" r:id="rId35"/>
    <p:sldId id="286" r:id="rId3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5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435ADED-906F-470F-B0A5-7D4F67FD31A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F30B9-190B-40E2-8DCA-49A6BD015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0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3D72-4C6E-4535-B811-E1F4BFACD64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4F42-03A7-48C2-8671-FA171C66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image" Target="../media/image8.jpg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jpeg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g"/><Relationship Id="rId5" Type="http://schemas.openxmlformats.org/officeDocument/2006/relationships/image" Target="../media/image5.jpe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3801" y="227006"/>
            <a:ext cx="759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Lecture 8: Models of Microbial Growth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42427" y="99145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BSEN 5250/6250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6773" y="6234502"/>
            <a:ext cx="979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Reading: Keen and Spain, Chapter 8</a:t>
            </a:r>
            <a:endParaRPr lang="en-US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73" y="2734574"/>
            <a:ext cx="5715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55" y="2402237"/>
            <a:ext cx="3500013" cy="35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9" y="1472088"/>
            <a:ext cx="5742039" cy="4306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5020" y="368709"/>
            <a:ext cx="295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Batch Cultures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70" y="1472087"/>
            <a:ext cx="5383162" cy="4306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4366" y="5879429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Cellulosic Ethanol Pilot Plant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9118" y="5879429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Wine Batch Reactors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5020" y="368709"/>
            <a:ext cx="295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Batch Cultures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0658" y="1637070"/>
            <a:ext cx="96159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Microbial growth may follow a </a:t>
            </a:r>
            <a:r>
              <a:rPr lang="en-US" sz="3200" dirty="0" err="1" smtClean="0"/>
              <a:t>monod</a:t>
            </a:r>
            <a:r>
              <a:rPr lang="en-US" sz="3200" dirty="0" smtClean="0"/>
              <a:t> or logistic growth until nutrients are limited.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Nutrients are transferred from solution into the microbes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When microbes die, they release nutrients back into solution, promoting new growth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Process may continue perpetually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56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5020" y="368709"/>
            <a:ext cx="295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Batch Cultures</a:t>
            </a:r>
            <a:endParaRPr lang="en-US" sz="36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584171"/>
              </p:ext>
            </p:extLst>
          </p:nvPr>
        </p:nvGraphicFramePr>
        <p:xfrm>
          <a:off x="1225751" y="1697302"/>
          <a:ext cx="5049838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3" imgW="1892160" imgH="507960" progId="Equation.3">
                  <p:embed/>
                </p:oleObj>
              </mc:Choice>
              <mc:Fallback>
                <p:oleObj name="Equation" r:id="rId3" imgW="18921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751" y="1697302"/>
                        <a:ext cx="5049838" cy="135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94989"/>
              </p:ext>
            </p:extLst>
          </p:nvPr>
        </p:nvGraphicFramePr>
        <p:xfrm>
          <a:off x="1225751" y="3428901"/>
          <a:ext cx="298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5" imgW="1117440" imgH="228600" progId="Equation.3">
                  <p:embed/>
                </p:oleObj>
              </mc:Choice>
              <mc:Fallback>
                <p:oleObj name="Equation" r:id="rId5" imgW="1117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5751" y="3428901"/>
                        <a:ext cx="298132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6632" y="4807974"/>
            <a:ext cx="8993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|</a:t>
            </a:r>
            <a:r>
              <a:rPr lang="en-US" sz="2400" dirty="0" err="1" smtClean="0"/>
              <a:t>S|</a:t>
            </a:r>
            <a:r>
              <a:rPr lang="en-US" sz="2400" baseline="-25000" dirty="0" err="1" smtClean="0"/>
              <a:t>Total</a:t>
            </a:r>
            <a:r>
              <a:rPr lang="en-US" sz="2400" dirty="0" smtClean="0"/>
              <a:t> = total nutrients in the microbes and solution</a:t>
            </a:r>
          </a:p>
          <a:p>
            <a:r>
              <a:rPr lang="en-US" sz="2400" dirty="0" smtClean="0"/>
              <a:t>|S| = nutrients in the solution</a:t>
            </a:r>
          </a:p>
          <a:p>
            <a:r>
              <a:rPr lang="en-US" sz="2400" dirty="0" smtClean="0"/>
              <a:t>a = proportion of nutrient biomass concentration in microbial biomass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7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7169" y="375138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Example 8.1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6492" y="1312985"/>
            <a:ext cx="97369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Bacteria growing with limiting nutrient in a batch reactor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= 0.03 /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0.03</a:t>
            </a:r>
          </a:p>
          <a:p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3200" cap="small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32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0.3/</a:t>
            </a:r>
            <a:r>
              <a:rPr lang="en-US" sz="3200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lang="en-US" sz="3200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[S]</a:t>
            </a:r>
            <a:r>
              <a:rPr lang="en-US" sz="3200" cap="small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32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100 mg/l</a:t>
            </a:r>
          </a:p>
          <a:p>
            <a:r>
              <a:rPr lang="en-US" sz="32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cap="small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 mg/l</a:t>
            </a:r>
          </a:p>
          <a:p>
            <a:r>
              <a:rPr lang="en-US" sz="3200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cap="small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cap="small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32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mg/l</a:t>
            </a:r>
          </a:p>
          <a:p>
            <a:r>
              <a:rPr lang="en-US" sz="3200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using time step of 0.2 </a:t>
            </a:r>
            <a:r>
              <a:rPr lang="en-US" sz="3200" cap="sm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lang="en-US" sz="3200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445" y="2220669"/>
            <a:ext cx="4218798" cy="42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080638"/>
              </p:ext>
            </p:extLst>
          </p:nvPr>
        </p:nvGraphicFramePr>
        <p:xfrm>
          <a:off x="693911" y="3492688"/>
          <a:ext cx="40322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3" imgW="1511280" imgH="241200" progId="Equation.3">
                  <p:embed/>
                </p:oleObj>
              </mc:Choice>
              <mc:Fallback>
                <p:oleObj name="Equation" r:id="rId3" imgW="15112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11" y="3492688"/>
                        <a:ext cx="40322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7878" y="215870"/>
            <a:ext cx="46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Euler Representation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71" y="4595445"/>
            <a:ext cx="1912876" cy="1972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7138" y="5820562"/>
            <a:ext cx="3873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See spreadsheet example 8-1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3656" y="1845473"/>
                <a:ext cx="9132588" cy="1202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𝑑𝑡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+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b="0" i="1" smtClean="0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32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56" y="1845473"/>
                <a:ext cx="9132588" cy="12028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2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746125"/>
            <a:ext cx="6815138" cy="537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02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7724" y="433753"/>
            <a:ext cx="670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Continuous Culture in </a:t>
            </a:r>
            <a:r>
              <a:rPr lang="en-US" sz="3600" b="1" dirty="0" err="1" smtClean="0"/>
              <a:t>Chemostat</a:t>
            </a:r>
            <a:endParaRPr lang="en-US" sz="3600" b="1" dirty="0"/>
          </a:p>
        </p:txBody>
      </p:sp>
      <p:sp>
        <p:nvSpPr>
          <p:cNvPr id="3" name="AutoShape 2" descr="Image result for picture chemost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Image result for picture chemost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39" y="2133599"/>
            <a:ext cx="3114355" cy="441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911119"/>
              </p:ext>
            </p:extLst>
          </p:nvPr>
        </p:nvGraphicFramePr>
        <p:xfrm>
          <a:off x="5411176" y="1905854"/>
          <a:ext cx="2618035" cy="98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4" imgW="1041120" imgH="393480" progId="Equation.3">
                  <p:embed/>
                </p:oleObj>
              </mc:Choice>
              <mc:Fallback>
                <p:oleObj name="Equation" r:id="rId4" imgW="1041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6" y="1905854"/>
                        <a:ext cx="2618035" cy="98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0" y="3458308"/>
            <a:ext cx="57751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 = cell biomass, mg/l</a:t>
            </a:r>
          </a:p>
          <a:p>
            <a:r>
              <a:rPr lang="en-US" sz="2800" dirty="0"/>
              <a:t>µ</a:t>
            </a:r>
            <a:r>
              <a:rPr lang="en-US" sz="2800" dirty="0" smtClean="0"/>
              <a:t> = growth rate, 1/</a:t>
            </a:r>
            <a:r>
              <a:rPr lang="en-US" sz="2800" dirty="0" err="1" smtClean="0"/>
              <a:t>hr</a:t>
            </a:r>
            <a:endParaRPr lang="en-US" sz="2800" dirty="0" smtClean="0"/>
          </a:p>
          <a:p>
            <a:r>
              <a:rPr lang="en-US" sz="2800" dirty="0" smtClean="0"/>
              <a:t>D = dilution factor (flow/volume), 1/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51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66508"/>
              </p:ext>
            </p:extLst>
          </p:nvPr>
        </p:nvGraphicFramePr>
        <p:xfrm>
          <a:off x="1156907" y="1332767"/>
          <a:ext cx="5904062" cy="121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3" imgW="1917360" imgH="393480" progId="Equation.3">
                  <p:embed/>
                </p:oleObj>
              </mc:Choice>
              <mc:Fallback>
                <p:oleObj name="Equation" r:id="rId3" imgW="19173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907" y="1332767"/>
                        <a:ext cx="5904062" cy="1211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004658" y="3448221"/>
            <a:ext cx="2321169" cy="26611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5797" y="3964036"/>
            <a:ext cx="101990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551" y="3596045"/>
            <a:ext cx="283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  D[S</a:t>
            </a:r>
            <a:r>
              <a:rPr lang="en-US" sz="3600" baseline="-25000" dirty="0" smtClean="0"/>
              <a:t>in</a:t>
            </a:r>
            <a:r>
              <a:rPr lang="en-US" sz="3600" dirty="0" smtClean="0"/>
              <a:t> ]  nutrient input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826046" y="3942150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[S]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457104" y="3194664"/>
            <a:ext cx="3757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D[S] – nutrients flowing out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19612" y="3794829"/>
            <a:ext cx="101990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37197" y="5081626"/>
            <a:ext cx="101990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73295" y="4432958"/>
            <a:ext cx="3090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µBa – uptake of nutrients by cell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1723" y="386862"/>
            <a:ext cx="397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Governing Equation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57104" y="1202121"/>
            <a:ext cx="4175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 = dilution factor</a:t>
            </a:r>
          </a:p>
          <a:p>
            <a:r>
              <a:rPr lang="en-US" sz="2400" dirty="0" smtClean="0"/>
              <a:t>a = fraction of nutrients incorporated into biomass</a:t>
            </a:r>
          </a:p>
          <a:p>
            <a:r>
              <a:rPr lang="en-US" sz="2400" dirty="0"/>
              <a:t>µ = growth rate constant, 1/</a:t>
            </a:r>
            <a:r>
              <a:rPr lang="en-US" sz="2400" dirty="0" err="1"/>
              <a:t>hr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8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1" y="643390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Example 8.2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53" y="1791409"/>
            <a:ext cx="8118394" cy="37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31" y="99161"/>
            <a:ext cx="9809825" cy="64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8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2490" y="388189"/>
            <a:ext cx="438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Microbial Populations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6778" y="1631078"/>
            <a:ext cx="48904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Fermentation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Corn starch to ethanol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Soil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Degradation of contaminants</a:t>
            </a:r>
          </a:p>
        </p:txBody>
      </p:sp>
      <p:pic>
        <p:nvPicPr>
          <p:cNvPr id="7170" name="Picture 2" descr="Image result for picture microbial proc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11" y="3036155"/>
            <a:ext cx="4773903" cy="35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" y="3858229"/>
            <a:ext cx="6759961" cy="25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5301" y="334541"/>
            <a:ext cx="595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Multiple Limiting Nutrients</a:t>
            </a:r>
            <a:endParaRPr lang="en-US" sz="40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94859"/>
              </p:ext>
            </p:extLst>
          </p:nvPr>
        </p:nvGraphicFramePr>
        <p:xfrm>
          <a:off x="1122363" y="1527175"/>
          <a:ext cx="5049837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3" imgW="1892160" imgH="507960" progId="Equation.3">
                  <p:embed/>
                </p:oleObj>
              </mc:Choice>
              <mc:Fallback>
                <p:oleObj name="Equation" r:id="rId3" imgW="1892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527175"/>
                        <a:ext cx="5049837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" descr="Image result for picture cel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2" name="Picture 4" descr="Image result for picture cell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07" y="3411414"/>
            <a:ext cx="3612212" cy="270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6224" y="3673024"/>
            <a:ext cx="159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Silicon [S]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61626" y="4331989"/>
            <a:ext cx="1995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Nitrogen [N]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31223" y="5146431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Phosphorus [P]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27318" y="3934634"/>
            <a:ext cx="86105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27317" y="4593599"/>
            <a:ext cx="86105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6980" y="5408041"/>
            <a:ext cx="86105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5281" y="2790092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Cells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11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7608" y="416022"/>
            <a:ext cx="630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Liebig’s Law of the Minimum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55076" y="1938010"/>
            <a:ext cx="94949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Growth is controlled by the most limiting nutrient</a:t>
            </a:r>
          </a:p>
          <a:p>
            <a:r>
              <a:rPr lang="en-US" sz="2800" dirty="0" smtClean="0"/>
              <a:t>Yield is proportional to the amount of the most limiting nutrient</a:t>
            </a:r>
          </a:p>
          <a:p>
            <a:endParaRPr lang="en-US" sz="2800" dirty="0"/>
          </a:p>
        </p:txBody>
      </p:sp>
      <p:pic>
        <p:nvPicPr>
          <p:cNvPr id="13316" name="Picture 4" descr=" \frac{dO}{dt} = min \left( \frac{I}{k_{I} + I}, \frac{N}{k_{N} + N}, \frac{P}{k_{P} + P} \right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5" y="4419965"/>
            <a:ext cx="5760544" cy="78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picture liebig's law of minim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37" y="309806"/>
            <a:ext cx="14954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Image result for picture liebig's law of minim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608631"/>
            <a:ext cx="189547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143" y="374664"/>
            <a:ext cx="595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Multiple Limiting Nutrients</a:t>
            </a:r>
            <a:endParaRPr lang="en-US" sz="40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05424"/>
              </p:ext>
            </p:extLst>
          </p:nvPr>
        </p:nvGraphicFramePr>
        <p:xfrm>
          <a:off x="1028842" y="3525941"/>
          <a:ext cx="5842347" cy="112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3" imgW="2628720" imgH="507960" progId="Equation.3">
                  <p:embed/>
                </p:oleObj>
              </mc:Choice>
              <mc:Fallback>
                <p:oleObj name="Equation" r:id="rId3" imgW="26287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842" y="3525941"/>
                        <a:ext cx="5842347" cy="112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159556"/>
              </p:ext>
            </p:extLst>
          </p:nvPr>
        </p:nvGraphicFramePr>
        <p:xfrm>
          <a:off x="1122363" y="1527175"/>
          <a:ext cx="5049837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5" imgW="1892160" imgH="507960" progId="Equation.3">
                  <p:embed/>
                </p:oleObj>
              </mc:Choice>
              <mc:Fallback>
                <p:oleObj name="Equation" r:id="rId5" imgW="189216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527175"/>
                        <a:ext cx="5049837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5282" y="4654897"/>
            <a:ext cx="35926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[S] = Silicon, mg/L</a:t>
            </a:r>
          </a:p>
          <a:p>
            <a:r>
              <a:rPr lang="en-US" sz="2800" dirty="0" smtClean="0"/>
              <a:t>[N] = Nitrogen, mg/L</a:t>
            </a:r>
          </a:p>
          <a:p>
            <a:r>
              <a:rPr lang="en-US" sz="2800" dirty="0" smtClean="0"/>
              <a:t>[P] = Phosphorus, mg/L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99750" y="5201156"/>
            <a:ext cx="4656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µ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Max growth </a:t>
            </a:r>
            <a:r>
              <a:rPr lang="en-US" sz="2400" dirty="0"/>
              <a:t>rate, </a:t>
            </a:r>
            <a:r>
              <a:rPr lang="en-US" sz="2400" dirty="0" smtClean="0"/>
              <a:t>1/</a:t>
            </a:r>
            <a:r>
              <a:rPr lang="en-US" sz="2400" dirty="0" err="1" smtClean="0"/>
              <a:t>hr</a:t>
            </a:r>
            <a:endParaRPr lang="en-US" sz="2400" dirty="0" smtClean="0"/>
          </a:p>
          <a:p>
            <a:r>
              <a:rPr lang="en-US" sz="2400" dirty="0" smtClean="0"/>
              <a:t>K</a:t>
            </a:r>
            <a:r>
              <a:rPr lang="en-US" sz="2400" baseline="-25000" dirty="0" smtClean="0"/>
              <a:t>S</a:t>
            </a:r>
            <a:r>
              <a:rPr lang="en-US" sz="2400" dirty="0" smtClean="0"/>
              <a:t> ,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and K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= half saturation constants for S, N and P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24988" y="3193432"/>
            <a:ext cx="415636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40624" y="3193432"/>
            <a:ext cx="42356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790597" y="3213821"/>
            <a:ext cx="415636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42795" y="3193431"/>
            <a:ext cx="415636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1533" y="2931821"/>
            <a:ext cx="3751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Factors range from 0-1.0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9354" y="436657"/>
            <a:ext cx="595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Multiple Limiting Nutrients</a:t>
            </a:r>
            <a:endParaRPr lang="en-US" sz="40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74383"/>
              </p:ext>
            </p:extLst>
          </p:nvPr>
        </p:nvGraphicFramePr>
        <p:xfrm>
          <a:off x="1182199" y="3807804"/>
          <a:ext cx="3184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199" y="3807804"/>
                        <a:ext cx="3184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885641"/>
              </p:ext>
            </p:extLst>
          </p:nvPr>
        </p:nvGraphicFramePr>
        <p:xfrm>
          <a:off x="1175238" y="4687890"/>
          <a:ext cx="3387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" name="Equation" r:id="rId5" imgW="1269720" imgH="228600" progId="Equation.3">
                  <p:embed/>
                </p:oleObj>
              </mc:Choice>
              <mc:Fallback>
                <p:oleObj name="Equation" r:id="rId5" imgW="12697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38" y="4687890"/>
                        <a:ext cx="3387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977058"/>
              </p:ext>
            </p:extLst>
          </p:nvPr>
        </p:nvGraphicFramePr>
        <p:xfrm>
          <a:off x="1219200" y="5577867"/>
          <a:ext cx="325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77867"/>
                        <a:ext cx="325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01646"/>
              </p:ext>
            </p:extLst>
          </p:nvPr>
        </p:nvGraphicFramePr>
        <p:xfrm>
          <a:off x="841009" y="1567352"/>
          <a:ext cx="58420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" name="Equation" r:id="rId9" imgW="2628720" imgH="507960" progId="Equation.3">
                  <p:embed/>
                </p:oleObj>
              </mc:Choice>
              <mc:Fallback>
                <p:oleObj name="Equation" r:id="rId9" imgW="262872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09" y="1567352"/>
                        <a:ext cx="58420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399692" y="3737703"/>
            <a:ext cx="1254369" cy="69166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54061" y="4247657"/>
            <a:ext cx="844060" cy="5744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98121" y="4886627"/>
            <a:ext cx="4816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Nutrients incorporated into Biomass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% by weight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399692" y="3532556"/>
            <a:ext cx="2778369" cy="2344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53507" y="3532556"/>
            <a:ext cx="246185" cy="205147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7015" y="3313446"/>
            <a:ext cx="2688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Nutrient in solution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2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7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Euler Integration</a:t>
            </a:r>
            <a:endParaRPr lang="en-US" sz="4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7577" y="1842053"/>
                <a:ext cx="4982967" cy="638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𝑑𝑡</m:t>
                        </m:r>
                      </m:sup>
                    </m:sSup>
                    <m:r>
                      <a:rPr lang="en-US" sz="4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4000" b="0" i="1" smtClean="0">
                        <a:latin typeface="Cambria Math"/>
                      </a:rPr>
                      <m:t>+ 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µ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4000" dirty="0" smtClean="0"/>
                  <a:t> dt </a:t>
                </a:r>
                <a:endParaRPr 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77" y="1842053"/>
                <a:ext cx="4982967" cy="638445"/>
              </a:xfrm>
              <a:prstGeom prst="rect">
                <a:avLst/>
              </a:prstGeom>
              <a:blipFill>
                <a:blip r:embed="rId2"/>
                <a:stretch>
                  <a:fillRect t="-20000" r="-5134"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21341" y="2935807"/>
                <a:ext cx="8187562" cy="1035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/>
                          </a:rPr>
                          <m:t>µ</m:t>
                        </m:r>
                      </m:e>
                      <m:sup>
                        <m:r>
                          <a:rPr lang="en-US" sz="4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4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a:rPr lang="en-US" sz="40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4000" i="1">
                                    <a:latin typeface="Cambria Math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4000" i="1">
                                    <a:latin typeface="Cambria Math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4000" i="1">
                                    <a:latin typeface="Cambria Math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sz="4000" i="1">
                                    <a:latin typeface="Cambria Math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341" y="2935807"/>
                <a:ext cx="8187562" cy="1035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7755" y="4426528"/>
            <a:ext cx="1046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State Variable is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Rate variable is dependent on concentration of S, N and P in 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5619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8082"/>
              </p:ext>
            </p:extLst>
          </p:nvPr>
        </p:nvGraphicFramePr>
        <p:xfrm>
          <a:off x="1114106" y="3102770"/>
          <a:ext cx="3184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3" imgW="1193760" imgH="228600" progId="Equation.3">
                  <p:embed/>
                </p:oleObj>
              </mc:Choice>
              <mc:Fallback>
                <p:oleObj name="Equation" r:id="rId3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106" y="3102770"/>
                        <a:ext cx="3184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069370"/>
              </p:ext>
            </p:extLst>
          </p:nvPr>
        </p:nvGraphicFramePr>
        <p:xfrm>
          <a:off x="1107145" y="3982856"/>
          <a:ext cx="3387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5" imgW="1269720" imgH="228600" progId="Equation.3">
                  <p:embed/>
                </p:oleObj>
              </mc:Choice>
              <mc:Fallback>
                <p:oleObj name="Equation" r:id="rId5" imgW="1269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145" y="3982856"/>
                        <a:ext cx="3387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622983"/>
              </p:ext>
            </p:extLst>
          </p:nvPr>
        </p:nvGraphicFramePr>
        <p:xfrm>
          <a:off x="1151107" y="4872833"/>
          <a:ext cx="325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107" y="4872833"/>
                        <a:ext cx="325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28426" y="3004484"/>
            <a:ext cx="4703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[S]</a:t>
            </a:r>
            <a:r>
              <a:rPr lang="en-US" sz="4000" baseline="30000" dirty="0" err="1" smtClean="0"/>
              <a:t>t+dt</a:t>
            </a:r>
            <a:r>
              <a:rPr lang="en-US" sz="4000" dirty="0" smtClean="0"/>
              <a:t> = [S]</a:t>
            </a:r>
            <a:r>
              <a:rPr lang="en-US" sz="4000" baseline="-25000" dirty="0" smtClean="0"/>
              <a:t>total</a:t>
            </a:r>
            <a:r>
              <a:rPr lang="en-US" sz="4000" dirty="0" smtClean="0"/>
              <a:t> – </a:t>
            </a:r>
            <a:r>
              <a:rPr lang="en-US" sz="4000" dirty="0" err="1" smtClean="0"/>
              <a:t>a</a:t>
            </a:r>
            <a:r>
              <a:rPr lang="en-US" sz="4000" baseline="-25000" dirty="0" err="1" smtClean="0"/>
              <a:t>s</a:t>
            </a:r>
            <a:r>
              <a:rPr lang="en-US" sz="4000" dirty="0" err="1" smtClean="0"/>
              <a:t>B</a:t>
            </a:r>
            <a:r>
              <a:rPr lang="en-US" sz="4000" baseline="30000" dirty="0" err="1" smtClean="0"/>
              <a:t>t+dt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128426" y="3808637"/>
            <a:ext cx="4984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[N]</a:t>
            </a:r>
            <a:r>
              <a:rPr lang="en-US" sz="4000" baseline="30000" dirty="0" err="1" smtClean="0"/>
              <a:t>t+dt</a:t>
            </a:r>
            <a:r>
              <a:rPr lang="en-US" sz="4000" dirty="0" smtClean="0"/>
              <a:t> = [N]</a:t>
            </a:r>
            <a:r>
              <a:rPr lang="en-US" sz="4000" baseline="-25000" dirty="0" smtClean="0"/>
              <a:t>total</a:t>
            </a:r>
            <a:r>
              <a:rPr lang="en-US" sz="4000" dirty="0" smtClean="0"/>
              <a:t> – </a:t>
            </a:r>
            <a:r>
              <a:rPr lang="en-US" sz="4000" dirty="0" err="1" smtClean="0"/>
              <a:t>a</a:t>
            </a:r>
            <a:r>
              <a:rPr lang="en-US" sz="4000" baseline="-25000" dirty="0" err="1" smtClean="0"/>
              <a:t>N</a:t>
            </a:r>
            <a:r>
              <a:rPr lang="en-US" sz="4000" dirty="0" err="1" smtClean="0"/>
              <a:t>B</a:t>
            </a:r>
            <a:r>
              <a:rPr lang="en-US" sz="4000" baseline="30000" dirty="0" err="1" smtClean="0"/>
              <a:t>t+dt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28426" y="4774547"/>
            <a:ext cx="4804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[P]</a:t>
            </a:r>
            <a:r>
              <a:rPr lang="en-US" sz="4000" baseline="30000" dirty="0" err="1" smtClean="0"/>
              <a:t>t+dt</a:t>
            </a:r>
            <a:r>
              <a:rPr lang="en-US" sz="4000" dirty="0" smtClean="0"/>
              <a:t> = [P]</a:t>
            </a:r>
            <a:r>
              <a:rPr lang="en-US" sz="4000" baseline="-25000" dirty="0" smtClean="0"/>
              <a:t>total</a:t>
            </a:r>
            <a:r>
              <a:rPr lang="en-US" sz="4000" dirty="0" smtClean="0"/>
              <a:t> – </a:t>
            </a:r>
            <a:r>
              <a:rPr lang="en-US" sz="4000" dirty="0" err="1" smtClean="0"/>
              <a:t>a</a:t>
            </a:r>
            <a:r>
              <a:rPr lang="en-US" sz="4000" baseline="-25000" dirty="0" err="1" smtClean="0"/>
              <a:t>P</a:t>
            </a:r>
            <a:r>
              <a:rPr lang="en-US" sz="4000" dirty="0" err="1" smtClean="0"/>
              <a:t>B</a:t>
            </a:r>
            <a:r>
              <a:rPr lang="en-US" sz="4000" baseline="30000" dirty="0" err="1" smtClean="0"/>
              <a:t>t+dt</a:t>
            </a:r>
            <a:endParaRPr lang="en-US" sz="4000" dirty="0"/>
          </a:p>
        </p:txBody>
      </p:sp>
      <p:sp>
        <p:nvSpPr>
          <p:cNvPr id="12" name="Right Arrow 11"/>
          <p:cNvSpPr/>
          <p:nvPr/>
        </p:nvSpPr>
        <p:spPr>
          <a:xfrm>
            <a:off x="4854103" y="3283306"/>
            <a:ext cx="1079770" cy="311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54103" y="4114784"/>
            <a:ext cx="1079770" cy="311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854103" y="5021990"/>
            <a:ext cx="1079770" cy="311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25523" y="408562"/>
            <a:ext cx="9016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Solving for Nutrient Concentration in Batch Solution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65514" y="1673274"/>
            <a:ext cx="4847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Rearrange equations to solve for concentration in medium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787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3384" y="386862"/>
            <a:ext cx="252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Example 8-4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5" y="1163911"/>
            <a:ext cx="5994275" cy="581607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52680"/>
              </p:ext>
            </p:extLst>
          </p:nvPr>
        </p:nvGraphicFramePr>
        <p:xfrm>
          <a:off x="6547587" y="3063513"/>
          <a:ext cx="5063165" cy="3568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150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Coefficients and Initial Conditions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Variable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Units</a:t>
                      </a:r>
                      <a:endParaRPr lang="en-US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1/hr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0.005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</a:t>
                      </a:r>
                      <a:r>
                        <a:rPr lang="en-US" sz="1600" u="none" strike="noStrike" baseline="-25000">
                          <a:effectLst/>
                        </a:rPr>
                        <a:t>m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1/hr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mg/L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</a:t>
                      </a:r>
                      <a:r>
                        <a:rPr lang="en-US" sz="1600" u="none" strike="noStrike" baseline="-25000">
                          <a:effectLst/>
                        </a:rPr>
                        <a:t>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mg/L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mg/L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Timestep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minute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Final Time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minute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50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6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27" y="-816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Solution to Example 8-4</a:t>
            </a:r>
            <a:endParaRPr lang="en-US" sz="40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64" y="1243879"/>
            <a:ext cx="8198008" cy="53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69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319553" y="3154402"/>
            <a:ext cx="1956816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dissolved in Water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81087" y="3154402"/>
            <a:ext cx="1956816" cy="1051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dissolved in Water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99615" y="163412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Competition for Nutrients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5329978" y="1152146"/>
            <a:ext cx="1601264" cy="752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dissolved in Water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5117" y="1194463"/>
            <a:ext cx="160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 Dissolved in Water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307802" y="5513565"/>
            <a:ext cx="1718116" cy="81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dissolved in Water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4654" y="5575120"/>
            <a:ext cx="160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 Dissolved in Water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9956" y="3215362"/>
            <a:ext cx="2524808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dissolved in Water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6808" y="3295163"/>
            <a:ext cx="2291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 Gas Bubbles from Atmosphere Dissolved in Water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1087" y="3396640"/>
            <a:ext cx="1815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Blue-Green Algae</a:t>
            </a:r>
          </a:p>
          <a:p>
            <a:r>
              <a:rPr lang="en-US" dirty="0" smtClean="0"/>
              <a:t>Biomass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8988" y="3418144"/>
            <a:ext cx="132991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Green Algae</a:t>
            </a:r>
          </a:p>
          <a:p>
            <a:r>
              <a:rPr lang="en-US" dirty="0" smtClean="0"/>
              <a:t>Biomass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88899" y="2423591"/>
            <a:ext cx="2530751" cy="8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30621" y="4205962"/>
            <a:ext cx="0" cy="5486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00900" y="2421082"/>
            <a:ext cx="18750" cy="74022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1"/>
          </p:cNvCxnSpPr>
          <p:nvPr/>
        </p:nvCxnSpPr>
        <p:spPr>
          <a:xfrm>
            <a:off x="2793356" y="3690304"/>
            <a:ext cx="987731" cy="2950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2" name="Picture 12" descr="Image result for image blue green al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31" y="4333809"/>
            <a:ext cx="3242296" cy="231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4771183" y="4205962"/>
            <a:ext cx="0" cy="5486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71183" y="4754602"/>
            <a:ext cx="25594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47510" y="4754602"/>
            <a:ext cx="0" cy="758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85824" y="1922474"/>
            <a:ext cx="3463" cy="50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88899" y="2423591"/>
            <a:ext cx="9045" cy="74588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4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8624" y="318977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Competition for Nutrients</a:t>
            </a:r>
            <a:endParaRPr lang="en-US" sz="40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9553"/>
              </p:ext>
            </p:extLst>
          </p:nvPr>
        </p:nvGraphicFramePr>
        <p:xfrm>
          <a:off x="887413" y="1446212"/>
          <a:ext cx="5251520" cy="118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3" imgW="2260440" imgH="507960" progId="Equation.3">
                  <p:embed/>
                </p:oleObj>
              </mc:Choice>
              <mc:Fallback>
                <p:oleObj name="Equation" r:id="rId3" imgW="22604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7413" y="1446212"/>
                        <a:ext cx="5251520" cy="1180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7413" y="2945219"/>
            <a:ext cx="86537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µ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= growth rate of green algae, 1/time</a:t>
            </a:r>
          </a:p>
          <a:p>
            <a:r>
              <a:rPr lang="en-US" sz="2400" dirty="0" smtClean="0"/>
              <a:t>µ</a:t>
            </a:r>
            <a:r>
              <a:rPr lang="en-US" sz="2400" baseline="-25000" dirty="0" err="1" smtClean="0"/>
              <a:t>mG</a:t>
            </a:r>
            <a:r>
              <a:rPr lang="en-US" sz="2400" dirty="0" smtClean="0"/>
              <a:t> </a:t>
            </a:r>
            <a:r>
              <a:rPr lang="en-US" sz="2400" dirty="0"/>
              <a:t>= growth rate of </a:t>
            </a:r>
            <a:r>
              <a:rPr lang="en-US" sz="2400" dirty="0" smtClean="0"/>
              <a:t>green algae at saturation with N and P, 1/time</a:t>
            </a:r>
          </a:p>
          <a:p>
            <a:r>
              <a:rPr lang="en-US" sz="2400" dirty="0" smtClean="0"/>
              <a:t>[P] = concentration of available phosphorus, mg/L</a:t>
            </a:r>
          </a:p>
          <a:p>
            <a:r>
              <a:rPr lang="en-US" sz="2400" dirty="0" smtClean="0"/>
              <a:t>[N] is concentration of available nitrogen, mg/L</a:t>
            </a:r>
          </a:p>
          <a:p>
            <a:r>
              <a:rPr lang="en-US" sz="2400" dirty="0" err="1" smtClean="0"/>
              <a:t>K</a:t>
            </a:r>
            <a:r>
              <a:rPr lang="en-US" sz="2400" baseline="-25000" dirty="0" err="1" smtClean="0"/>
              <a:t>pG</a:t>
            </a:r>
            <a:r>
              <a:rPr lang="en-US" sz="2400" dirty="0" smtClean="0"/>
              <a:t> = half saturation constant for phosphorus and green algae, mg/L</a:t>
            </a:r>
          </a:p>
          <a:p>
            <a:r>
              <a:rPr lang="en-US" sz="2400" dirty="0" err="1" smtClean="0"/>
              <a:t>K</a:t>
            </a:r>
            <a:r>
              <a:rPr lang="en-US" sz="2400" baseline="-25000" dirty="0" err="1" smtClean="0"/>
              <a:t>nG</a:t>
            </a:r>
            <a:r>
              <a:rPr lang="en-US" sz="2400" dirty="0" smtClean="0"/>
              <a:t> </a:t>
            </a:r>
            <a:r>
              <a:rPr lang="en-US" sz="2400" dirty="0"/>
              <a:t>= half saturation constant for </a:t>
            </a:r>
            <a:r>
              <a:rPr lang="en-US" sz="2400" dirty="0" smtClean="0"/>
              <a:t>nitrogen </a:t>
            </a:r>
            <a:r>
              <a:rPr lang="en-US" sz="2400" dirty="0"/>
              <a:t>and green </a:t>
            </a:r>
            <a:r>
              <a:rPr lang="en-US" sz="2400" dirty="0" smtClean="0"/>
              <a:t>algae, mg/L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82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Image result for graph monod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8" y="1152968"/>
            <a:ext cx="10758358" cy="486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311" y="227397"/>
            <a:ext cx="714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Monod Equation (Limited Substrate)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891558" y="3291970"/>
            <a:ext cx="329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Growth Rate, 1/</a:t>
            </a:r>
            <a:r>
              <a:rPr lang="en-US" sz="3200" b="1" dirty="0" err="1" smtClean="0"/>
              <a:t>hr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23138" y="6123728"/>
            <a:ext cx="281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Substrate, mg/l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011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1648" y="266718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Competition for Nutrients</a:t>
            </a:r>
            <a:endParaRPr lang="en-US" sz="40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014451"/>
              </p:ext>
            </p:extLst>
          </p:nvPr>
        </p:nvGraphicFramePr>
        <p:xfrm>
          <a:off x="815753" y="1371798"/>
          <a:ext cx="5851925" cy="117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3" imgW="2527200" imgH="507960" progId="Equation.3">
                  <p:embed/>
                </p:oleObj>
              </mc:Choice>
              <mc:Fallback>
                <p:oleObj name="Equation" r:id="rId3" imgW="252720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753" y="1371798"/>
                        <a:ext cx="5851925" cy="1176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7413" y="2945219"/>
            <a:ext cx="1088907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µ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</a:t>
            </a:r>
            <a:r>
              <a:rPr lang="en-US" sz="2800" dirty="0"/>
              <a:t>= growth rate of </a:t>
            </a:r>
            <a:r>
              <a:rPr lang="en-US" sz="2800" dirty="0" smtClean="0"/>
              <a:t>blue-green algae, 1/time</a:t>
            </a:r>
          </a:p>
          <a:p>
            <a:r>
              <a:rPr lang="en-US" sz="2800" dirty="0" smtClean="0"/>
              <a:t>µ</a:t>
            </a:r>
            <a:r>
              <a:rPr lang="en-US" sz="2800" baseline="-25000" dirty="0" err="1" smtClean="0"/>
              <a:t>mB</a:t>
            </a:r>
            <a:r>
              <a:rPr lang="en-US" sz="2800" dirty="0" smtClean="0"/>
              <a:t> </a:t>
            </a:r>
            <a:r>
              <a:rPr lang="en-US" sz="2800" dirty="0"/>
              <a:t>= growth rate of </a:t>
            </a:r>
            <a:r>
              <a:rPr lang="en-US" sz="2800" dirty="0" smtClean="0"/>
              <a:t>blue-green </a:t>
            </a:r>
            <a:r>
              <a:rPr lang="en-US" sz="2800" dirty="0"/>
              <a:t>algae at saturation with N and </a:t>
            </a:r>
            <a:r>
              <a:rPr lang="en-US" sz="2800" dirty="0" smtClean="0"/>
              <a:t>P, 1/time</a:t>
            </a:r>
            <a:endParaRPr lang="en-US" sz="2800" dirty="0"/>
          </a:p>
          <a:p>
            <a:r>
              <a:rPr lang="en-US" sz="2800" dirty="0" smtClean="0"/>
              <a:t>[P] = concentration of available phosphorus, mg/L</a:t>
            </a:r>
          </a:p>
          <a:p>
            <a:r>
              <a:rPr lang="en-US" sz="2800" dirty="0" smtClean="0"/>
              <a:t>[N] is concentration of available nitrogen, mg/L</a:t>
            </a:r>
          </a:p>
          <a:p>
            <a:r>
              <a:rPr lang="en-US" sz="2800" dirty="0" smtClean="0"/>
              <a:t>[n] = concentration of dissolved molecular nitrogen gas, mg/L</a:t>
            </a:r>
          </a:p>
          <a:p>
            <a:r>
              <a:rPr lang="en-US" sz="2800" dirty="0" err="1" smtClean="0"/>
              <a:t>K</a:t>
            </a:r>
            <a:r>
              <a:rPr lang="en-US" sz="2800" baseline="-25000" dirty="0" err="1" smtClean="0"/>
              <a:t>pB</a:t>
            </a:r>
            <a:r>
              <a:rPr lang="en-US" sz="2800" dirty="0" smtClean="0"/>
              <a:t> </a:t>
            </a:r>
            <a:r>
              <a:rPr lang="en-US" sz="2800" dirty="0"/>
              <a:t>= half saturation constant for phosphorus and </a:t>
            </a:r>
            <a:r>
              <a:rPr lang="en-US" sz="2800" dirty="0" smtClean="0"/>
              <a:t>blue-green algae, mg/L</a:t>
            </a:r>
            <a:endParaRPr lang="en-US" sz="2800" dirty="0"/>
          </a:p>
          <a:p>
            <a:r>
              <a:rPr lang="en-US" sz="2800" dirty="0" smtClean="0"/>
              <a:t>K</a:t>
            </a:r>
            <a:r>
              <a:rPr lang="en-US" sz="2800" baseline="-25000" dirty="0" smtClean="0"/>
              <a:t>NB</a:t>
            </a:r>
            <a:r>
              <a:rPr lang="en-US" sz="2800" dirty="0" smtClean="0"/>
              <a:t> </a:t>
            </a:r>
            <a:r>
              <a:rPr lang="en-US" sz="2800" dirty="0"/>
              <a:t>= half saturation constant for </a:t>
            </a:r>
            <a:r>
              <a:rPr lang="en-US" sz="2800" dirty="0" smtClean="0"/>
              <a:t>nitrogen </a:t>
            </a:r>
            <a:r>
              <a:rPr lang="en-US" sz="2800" dirty="0"/>
              <a:t>and </a:t>
            </a:r>
            <a:r>
              <a:rPr lang="en-US" sz="2800" dirty="0" smtClean="0"/>
              <a:t>blue-green algae, mg/L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178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4672" y="268139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Competition for Nutrients</a:t>
            </a:r>
            <a:endParaRPr lang="en-US" sz="40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350791"/>
              </p:ext>
            </p:extLst>
          </p:nvPr>
        </p:nvGraphicFramePr>
        <p:xfrm>
          <a:off x="980666" y="1154343"/>
          <a:ext cx="3602486" cy="1163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3" imgW="1218960" imgH="393480" progId="Equation.3">
                  <p:embed/>
                </p:oleObj>
              </mc:Choice>
              <mc:Fallback>
                <p:oleObj name="Equation" r:id="rId3" imgW="12189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0666" y="1154343"/>
                        <a:ext cx="3602486" cy="1163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462145"/>
              </p:ext>
            </p:extLst>
          </p:nvPr>
        </p:nvGraphicFramePr>
        <p:xfrm>
          <a:off x="833555" y="2568237"/>
          <a:ext cx="3459666" cy="116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5" imgW="1168200" imgH="393480" progId="Equation.3">
                  <p:embed/>
                </p:oleObj>
              </mc:Choice>
              <mc:Fallback>
                <p:oleObj name="Equation" r:id="rId5" imgW="1168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555" y="2568237"/>
                        <a:ext cx="3459666" cy="1164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48625" y="1451195"/>
            <a:ext cx="3569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Green Algae Growth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48625" y="2679173"/>
            <a:ext cx="4431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Blue-Green Algae Growth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12676" y="4683511"/>
            <a:ext cx="10603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 and B are biomass concentrations of green and blue-green algae, mg/L</a:t>
            </a:r>
          </a:p>
          <a:p>
            <a:r>
              <a:rPr lang="en-US" sz="2400" dirty="0" smtClean="0"/>
              <a:t>µ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and µ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are growth rates for green and blue-green algae, 1/time</a:t>
            </a:r>
          </a:p>
          <a:p>
            <a:r>
              <a:rPr lang="en-US" sz="2400" dirty="0" smtClean="0"/>
              <a:t>R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and R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are mortality and respiration rates for green and blue-green algae, 1/time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401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7161" y="276287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Competition for Nutrients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5619" y="1349298"/>
            <a:ext cx="8433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algae die, they release nutrients back to the water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40476"/>
              </p:ext>
            </p:extLst>
          </p:nvPr>
        </p:nvGraphicFramePr>
        <p:xfrm>
          <a:off x="1390650" y="2525713"/>
          <a:ext cx="64547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3" imgW="2133360" imgH="241200" progId="Equation.3">
                  <p:embed/>
                </p:oleObj>
              </mc:Choice>
              <mc:Fallback>
                <p:oleObj name="Equation" r:id="rId3" imgW="2133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650" y="2525713"/>
                        <a:ext cx="645477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618037" y="3255963"/>
            <a:ext cx="12809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64467" y="3255963"/>
            <a:ext cx="12809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04946" y="3356517"/>
            <a:ext cx="411337" cy="524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49737" y="3909158"/>
            <a:ext cx="49065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24551" y="3385051"/>
            <a:ext cx="1198551" cy="11869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23102" y="4572000"/>
            <a:ext cx="49065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98127" y="3302982"/>
            <a:ext cx="232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Phosphorus in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Blue-green algae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5376" y="4387334"/>
            <a:ext cx="359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Phosphorus in Green algae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5619" y="5450015"/>
            <a:ext cx="959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baseline="-25000" dirty="0" err="1" smtClean="0"/>
              <a:t>pG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pB</a:t>
            </a:r>
            <a:r>
              <a:rPr lang="en-US" sz="2800" dirty="0" smtClean="0"/>
              <a:t> is phosphorus content of Green and Blue-green algae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2734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226170"/>
              </p:ext>
            </p:extLst>
          </p:nvPr>
        </p:nvGraphicFramePr>
        <p:xfrm>
          <a:off x="873047" y="1444044"/>
          <a:ext cx="65325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3" imgW="2158920" imgH="241200" progId="Equation.3">
                  <p:embed/>
                </p:oleObj>
              </mc:Choice>
              <mc:Fallback>
                <p:oleObj name="Equation" r:id="rId3" imgW="21589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047" y="1444044"/>
                        <a:ext cx="6532563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194290" y="2296957"/>
            <a:ext cx="12809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40720" y="2296957"/>
            <a:ext cx="12809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81199" y="2397511"/>
            <a:ext cx="411337" cy="524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25990" y="2950152"/>
            <a:ext cx="49065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00804" y="2426045"/>
            <a:ext cx="1198551" cy="11869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99355" y="3612994"/>
            <a:ext cx="49065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74380" y="2343976"/>
            <a:ext cx="2408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Nitrogen in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Blue-green algae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1629" y="3428328"/>
            <a:ext cx="320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Nitrogen in Green algae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3932" y="174546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Competition for Nutrients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6579" y="5390175"/>
            <a:ext cx="923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</a:t>
            </a:r>
            <a:r>
              <a:rPr lang="en-US" sz="2800" baseline="-25000" dirty="0" err="1"/>
              <a:t>n</a:t>
            </a:r>
            <a:r>
              <a:rPr lang="en-US" sz="2800" baseline="-25000" dirty="0" err="1" smtClean="0"/>
              <a:t>G</a:t>
            </a:r>
            <a:r>
              <a:rPr lang="en-US" sz="2800" dirty="0" smtClean="0"/>
              <a:t> and </a:t>
            </a:r>
            <a:r>
              <a:rPr lang="en-US" sz="2800" dirty="0" err="1" smtClean="0"/>
              <a:t>a</a:t>
            </a:r>
            <a:r>
              <a:rPr lang="en-US" sz="2800" baseline="-25000" dirty="0" err="1"/>
              <a:t>n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 is nitrogen content of Green and Blue-green algae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7574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4302" y="245327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Example 8-6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21064"/>
            <a:ext cx="5762321" cy="58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01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4437" y="861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Solution to Example 8-6</a:t>
            </a:r>
            <a:endParaRPr lang="en-US" sz="40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07" y="1096355"/>
            <a:ext cx="7456247" cy="57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3034" y="345056"/>
            <a:ext cx="6793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Governing Equation – Monod Equation</a:t>
            </a:r>
            <a:endParaRPr lang="en-US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159556"/>
              </p:ext>
            </p:extLst>
          </p:nvPr>
        </p:nvGraphicFramePr>
        <p:xfrm>
          <a:off x="1122512" y="1527874"/>
          <a:ext cx="5049838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3" imgW="1892160" imgH="507960" progId="Equation.3">
                  <p:embed/>
                </p:oleObj>
              </mc:Choice>
              <mc:Fallback>
                <p:oleObj name="Equation" r:id="rId3" imgW="18921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2512" y="1527874"/>
                        <a:ext cx="5049838" cy="135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550" y="3289515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= Cell density, mg/l</a:t>
            </a:r>
          </a:p>
          <a:p>
            <a:r>
              <a:rPr lang="en-US" sz="2800" dirty="0" smtClean="0"/>
              <a:t>µ = growth rate constant, 1/</a:t>
            </a:r>
            <a:r>
              <a:rPr lang="en-US" sz="2800" dirty="0" err="1" smtClean="0"/>
              <a:t>hr</a:t>
            </a:r>
            <a:endParaRPr lang="en-US" sz="2800" dirty="0" smtClean="0"/>
          </a:p>
          <a:p>
            <a:r>
              <a:rPr lang="en-US" sz="2800" dirty="0" smtClean="0"/>
              <a:t>ʮ</a:t>
            </a:r>
            <a:r>
              <a:rPr lang="en-US" sz="2800" cap="small" baseline="-25000" dirty="0" smtClean="0"/>
              <a:t>M</a:t>
            </a:r>
            <a:r>
              <a:rPr lang="en-US" sz="2800" dirty="0" smtClean="0"/>
              <a:t> = maximum growth rate when nutrients are not limiting, 1/</a:t>
            </a:r>
            <a:r>
              <a:rPr lang="en-US" sz="2800" dirty="0" err="1" smtClean="0"/>
              <a:t>hr</a:t>
            </a:r>
            <a:endParaRPr lang="en-US" sz="2800" dirty="0" smtClean="0"/>
          </a:p>
          <a:p>
            <a:r>
              <a:rPr lang="en-US" sz="2800" dirty="0" smtClean="0"/>
              <a:t>K</a:t>
            </a:r>
            <a:r>
              <a:rPr lang="en-US" sz="2800" baseline="-25000" dirty="0" smtClean="0"/>
              <a:t>s</a:t>
            </a:r>
            <a:r>
              <a:rPr lang="en-US" sz="2800" dirty="0" smtClean="0"/>
              <a:t> = Half saturation constant (nutrient concentration that allows cells to growth at ½ the maximum rate, mg/l </a:t>
            </a:r>
          </a:p>
          <a:p>
            <a:r>
              <a:rPr lang="en-US" sz="2800" dirty="0" smtClean="0"/>
              <a:t>|S| = Concentration of nutrient, mg/l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4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800307"/>
              </p:ext>
            </p:extLst>
          </p:nvPr>
        </p:nvGraphicFramePr>
        <p:xfrm>
          <a:off x="1104900" y="1339850"/>
          <a:ext cx="78867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2197080" imgH="507960" progId="Equation.3">
                  <p:embed/>
                </p:oleObj>
              </mc:Choice>
              <mc:Fallback>
                <p:oleObj name="Equation" r:id="rId3" imgW="21970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4900" y="1339850"/>
                        <a:ext cx="7886700" cy="182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5" descr="Image result for graph monod equ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89" y="3743863"/>
            <a:ext cx="6183537" cy="279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57878" y="222915"/>
            <a:ext cx="46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Euler Representation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6" y="3743863"/>
            <a:ext cx="2818512" cy="29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535874"/>
              </p:ext>
            </p:extLst>
          </p:nvPr>
        </p:nvGraphicFramePr>
        <p:xfrm>
          <a:off x="784225" y="1339338"/>
          <a:ext cx="57277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3" imgW="2145960" imgH="507960" progId="Equation.3">
                  <p:embed/>
                </p:oleObj>
              </mc:Choice>
              <mc:Fallback>
                <p:oleObj name="Equation" r:id="rId3" imgW="21459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225" y="1339338"/>
                        <a:ext cx="5727700" cy="135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1595" y="3159049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 = Cell density, mg/l</a:t>
            </a:r>
          </a:p>
          <a:p>
            <a:r>
              <a:rPr lang="en-US" sz="2800" dirty="0" smtClean="0"/>
              <a:t>µ = growth rate constant, 1/</a:t>
            </a:r>
            <a:r>
              <a:rPr lang="en-US" sz="2800" dirty="0" err="1" smtClean="0"/>
              <a:t>hr</a:t>
            </a:r>
            <a:endParaRPr lang="en-US" sz="2800" dirty="0" smtClean="0"/>
          </a:p>
          <a:p>
            <a:r>
              <a:rPr lang="el-GR" sz="2800" dirty="0" smtClean="0"/>
              <a:t>μ</a:t>
            </a:r>
            <a:r>
              <a:rPr lang="en-US" sz="2800" cap="small" baseline="-25000" dirty="0" smtClean="0"/>
              <a:t>M</a:t>
            </a:r>
            <a:r>
              <a:rPr lang="en-US" sz="2800" dirty="0" smtClean="0"/>
              <a:t> = maximum growth rate when nutrients are not limiting, 1/</a:t>
            </a:r>
            <a:r>
              <a:rPr lang="en-US" sz="2800" dirty="0" err="1" smtClean="0"/>
              <a:t>hr</a:t>
            </a:r>
            <a:endParaRPr lang="en-US" sz="2800" dirty="0" smtClean="0"/>
          </a:p>
          <a:p>
            <a:r>
              <a:rPr lang="en-US" sz="2800" dirty="0" smtClean="0"/>
              <a:t>K</a:t>
            </a:r>
            <a:r>
              <a:rPr lang="en-US" sz="2800" baseline="-25000" dirty="0" smtClean="0"/>
              <a:t>s</a:t>
            </a:r>
            <a:r>
              <a:rPr lang="en-US" sz="2800" dirty="0" smtClean="0"/>
              <a:t> = Half saturation constant (nutrient concentration that allows cells to growth at ½ the maximum rate, mg/l </a:t>
            </a:r>
          </a:p>
          <a:p>
            <a:r>
              <a:rPr lang="en-US" sz="2800" dirty="0" smtClean="0"/>
              <a:t>|S| = Concentration of nutrient, mg/l</a:t>
            </a:r>
          </a:p>
          <a:p>
            <a:r>
              <a:rPr lang="en-US" sz="2800" dirty="0" smtClean="0"/>
              <a:t>R = rate constant representing loss of mass due to death and respiration, 1/</a:t>
            </a:r>
            <a:r>
              <a:rPr lang="en-US" sz="2800" dirty="0" err="1" smtClean="0"/>
              <a:t>hr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10464" y="235974"/>
            <a:ext cx="597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Incorporating Organism Death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35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7878" y="215870"/>
            <a:ext cx="46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Euler Representation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8" y="1549830"/>
            <a:ext cx="4217053" cy="4283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19828" y="1754636"/>
                <a:ext cx="6922928" cy="92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28" y="1754636"/>
                <a:ext cx="6922928" cy="9251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1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3005" y="275837"/>
            <a:ext cx="295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Batch Cultures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0441" y="1126126"/>
            <a:ext cx="104713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Nutrients are loaded into a tank, microbes are added, and when the nutrients are depleted, batch is completed.</a:t>
            </a:r>
          </a:p>
          <a:p>
            <a:endParaRPr lang="en-US" sz="3200" dirty="0"/>
          </a:p>
          <a:p>
            <a:r>
              <a:rPr lang="en-US" sz="3200" dirty="0" smtClean="0"/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Drug production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Chemical production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Waste treatment plant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Fermentation processes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92" y="2301210"/>
            <a:ext cx="4218798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2296" y="362752"/>
            <a:ext cx="7781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Batch Cultures – Waste Treatment Plant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8" y="1606951"/>
            <a:ext cx="5884606" cy="4864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3" y="1606951"/>
            <a:ext cx="5415426" cy="36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1174</Words>
  <Application>Microsoft Office PowerPoint</Application>
  <PresentationFormat>Widescreen</PresentationFormat>
  <Paragraphs>201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Euler Integration</vt:lpstr>
      <vt:lpstr>PowerPoint Presentation</vt:lpstr>
      <vt:lpstr>PowerPoint Presentation</vt:lpstr>
      <vt:lpstr>Solution to Example 8-4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to Example 8-6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Batchelor</dc:creator>
  <cp:lastModifiedBy>William Batchelor</cp:lastModifiedBy>
  <cp:revision>74</cp:revision>
  <cp:lastPrinted>2022-10-11T14:46:59Z</cp:lastPrinted>
  <dcterms:created xsi:type="dcterms:W3CDTF">2016-09-22T15:01:23Z</dcterms:created>
  <dcterms:modified xsi:type="dcterms:W3CDTF">2022-10-11T14:54:34Z</dcterms:modified>
</cp:coreProperties>
</file>