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259" r:id="rId3"/>
    <p:sldId id="262" r:id="rId4"/>
    <p:sldId id="260" r:id="rId5"/>
    <p:sldId id="261" r:id="rId6"/>
    <p:sldId id="266" r:id="rId7"/>
    <p:sldId id="258" r:id="rId8"/>
    <p:sldId id="257" r:id="rId9"/>
    <p:sldId id="268" r:id="rId10"/>
    <p:sldId id="286" r:id="rId11"/>
    <p:sldId id="270" r:id="rId12"/>
    <p:sldId id="269" r:id="rId13"/>
    <p:sldId id="271" r:id="rId14"/>
    <p:sldId id="272" r:id="rId15"/>
    <p:sldId id="285" r:id="rId16"/>
    <p:sldId id="273" r:id="rId17"/>
    <p:sldId id="274" r:id="rId18"/>
    <p:sldId id="275" r:id="rId19"/>
    <p:sldId id="276" r:id="rId20"/>
    <p:sldId id="277" r:id="rId21"/>
    <p:sldId id="278" r:id="rId22"/>
    <p:sldId id="282" r:id="rId23"/>
    <p:sldId id="284" r:id="rId24"/>
    <p:sldId id="263" r:id="rId25"/>
    <p:sldId id="264" r:id="rId26"/>
    <p:sldId id="281" r:id="rId27"/>
    <p:sldId id="279" r:id="rId28"/>
    <p:sldId id="280" r:id="rId29"/>
    <p:sldId id="267" r:id="rId3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Simulated  vs Measured Yield, kg/ha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Sheet1!$C$11</c:f>
              <c:strCache>
                <c:ptCount val="1"/>
                <c:pt idx="0">
                  <c:v>Simulated Yield, kg/ha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587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ysClr val="windowText" lastClr="00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44365338293298573"/>
                  <c:y val="-7.0551386844457508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7.0269740085338581E-2"/>
                  <c:y val="-3.97802834005808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Sheet1!$B$12:$B$17</c:f>
              <c:numCache>
                <c:formatCode>General</c:formatCode>
                <c:ptCount val="6"/>
                <c:pt idx="0">
                  <c:v>8436</c:v>
                </c:pt>
                <c:pt idx="1">
                  <c:v>7258</c:v>
                </c:pt>
                <c:pt idx="2">
                  <c:v>6425</c:v>
                </c:pt>
                <c:pt idx="3">
                  <c:v>4096</c:v>
                </c:pt>
                <c:pt idx="4">
                  <c:v>3027</c:v>
                </c:pt>
                <c:pt idx="5">
                  <c:v>2200</c:v>
                </c:pt>
              </c:numCache>
            </c:numRef>
          </c:xVal>
          <c:yVal>
            <c:numRef>
              <c:f>Sheet1!$C$12:$C$17</c:f>
              <c:numCache>
                <c:formatCode>General</c:formatCode>
                <c:ptCount val="6"/>
                <c:pt idx="0">
                  <c:v>8652</c:v>
                </c:pt>
                <c:pt idx="1">
                  <c:v>6200</c:v>
                </c:pt>
                <c:pt idx="2">
                  <c:v>7100</c:v>
                </c:pt>
                <c:pt idx="3">
                  <c:v>3500</c:v>
                </c:pt>
                <c:pt idx="4">
                  <c:v>1000</c:v>
                </c:pt>
                <c:pt idx="5">
                  <c:v>3500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AC-49F1-ACD3-3D01F253C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8871680"/>
        <c:axId val="258873600"/>
      </c:scatterChart>
      <c:valAx>
        <c:axId val="25887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Measured Yield, kg/ha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873600"/>
        <c:crosses val="autoZero"/>
        <c:crossBetween val="midCat"/>
      </c:valAx>
      <c:valAx>
        <c:axId val="258873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Simulated Yield, kg/ha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871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D20ACDD-F4D2-4C57-836A-7D33A105B7DF}" type="datetimeFigureOut">
              <a:rPr lang="en-US" smtClean="0"/>
              <a:t>09/20/2022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59CD77F-3A7F-488B-A022-3BE1E0911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2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07B1-00F5-4C31-AE81-92223AF8D6D4}" type="datetimeFigureOut">
              <a:rPr lang="en-US" smtClean="0"/>
              <a:t>09/20/2022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6A8D-0B9C-478B-BEF4-2BFF9F4B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07B1-00F5-4C31-AE81-92223AF8D6D4}" type="datetimeFigureOut">
              <a:rPr lang="en-US" smtClean="0"/>
              <a:t>09/20/2022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6A8D-0B9C-478B-BEF4-2BFF9F4B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07B1-00F5-4C31-AE81-92223AF8D6D4}" type="datetimeFigureOut">
              <a:rPr lang="en-US" smtClean="0"/>
              <a:t>09/20/2022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6A8D-0B9C-478B-BEF4-2BFF9F4B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07B1-00F5-4C31-AE81-92223AF8D6D4}" type="datetimeFigureOut">
              <a:rPr lang="en-US" smtClean="0"/>
              <a:t>09/20/2022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6A8D-0B9C-478B-BEF4-2BFF9F4B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9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07B1-00F5-4C31-AE81-92223AF8D6D4}" type="datetimeFigureOut">
              <a:rPr lang="en-US" smtClean="0"/>
              <a:t>09/20/2022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6A8D-0B9C-478B-BEF4-2BFF9F4B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6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07B1-00F5-4C31-AE81-92223AF8D6D4}" type="datetimeFigureOut">
              <a:rPr lang="en-US" smtClean="0"/>
              <a:t>09/20/2022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6A8D-0B9C-478B-BEF4-2BFF9F4B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7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07B1-00F5-4C31-AE81-92223AF8D6D4}" type="datetimeFigureOut">
              <a:rPr lang="en-US" smtClean="0"/>
              <a:t>09/20/2022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6A8D-0B9C-478B-BEF4-2BFF9F4B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0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07B1-00F5-4C31-AE81-92223AF8D6D4}" type="datetimeFigureOut">
              <a:rPr lang="en-US" smtClean="0"/>
              <a:t>09/20/2022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6A8D-0B9C-478B-BEF4-2BFF9F4B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4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07B1-00F5-4C31-AE81-92223AF8D6D4}" type="datetimeFigureOut">
              <a:rPr lang="en-US" smtClean="0"/>
              <a:t>09/20/2022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6A8D-0B9C-478B-BEF4-2BFF9F4B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4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07B1-00F5-4C31-AE81-92223AF8D6D4}" type="datetimeFigureOut">
              <a:rPr lang="en-US" smtClean="0"/>
              <a:t>09/20/2022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6A8D-0B9C-478B-BEF4-2BFF9F4B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07B1-00F5-4C31-AE81-92223AF8D6D4}" type="datetimeFigureOut">
              <a:rPr lang="en-US" smtClean="0"/>
              <a:t>09/20/2022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6A8D-0B9C-478B-BEF4-2BFF9F4B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307B1-00F5-4C31-AE81-92223AF8D6D4}" type="datetimeFigureOut">
              <a:rPr lang="en-US" smtClean="0"/>
              <a:t>09/20/2022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6A8D-0B9C-478B-BEF4-2BFF9F4B2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11" y="3104706"/>
            <a:ext cx="3716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BSEN 5250/6250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13591" y="723014"/>
            <a:ext cx="7905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Model Calibration and Validation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6748" y="4768645"/>
            <a:ext cx="2376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References</a:t>
            </a:r>
          </a:p>
          <a:p>
            <a:r>
              <a:rPr lang="en-US" dirty="0" smtClean="0"/>
              <a:t>Mayer and Butler, 1992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9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4764" y="372140"/>
            <a:ext cx="8665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Visual Quantification of Error for Time Series Data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37" y="1277461"/>
            <a:ext cx="7959616" cy="49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114" y="212652"/>
            <a:ext cx="10508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Visual Quantification of </a:t>
            </a:r>
            <a:r>
              <a:rPr lang="en-US" sz="3200" b="1" dirty="0"/>
              <a:t>E</a:t>
            </a:r>
            <a:r>
              <a:rPr lang="en-US" sz="3200" b="1" dirty="0" smtClean="0"/>
              <a:t>rror for Simulated vs Observed Data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956915"/>
            <a:ext cx="6424908" cy="5948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3430" y="1883230"/>
            <a:ext cx="4615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trends in error (low vs high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Compare model across large number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7239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8772" y="435935"/>
            <a:ext cx="5763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Statistical Quantification of Error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97428" y="3037114"/>
                <a:ext cx="3439887" cy="83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28" y="3037114"/>
                <a:ext cx="3439887" cy="8329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75159" y="4382119"/>
            <a:ext cx="5172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MAE = mean absolute error</a:t>
            </a:r>
          </a:p>
          <a:p>
            <a:r>
              <a:rPr lang="en-US" sz="2400" dirty="0" smtClean="0"/>
              <a:t>n = number of data pairs</a:t>
            </a:r>
          </a:p>
          <a:p>
            <a:r>
              <a:rPr lang="en-US" sz="2400" dirty="0"/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observed value of </a:t>
            </a: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observed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5159" y="5486287"/>
            <a:ext cx="5241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Y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simulated value of </a:t>
            </a: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observed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3546" y="941852"/>
            <a:ext cx="328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Mean Absolute Error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66858" y="1892595"/>
            <a:ext cx="4867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Simulated and observed data can be paired according to time, location, treatment,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MAE is in same units as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Positive and negative errors </a:t>
            </a:r>
            <a:r>
              <a:rPr lang="en-US" sz="2400" dirty="0" smtClean="0"/>
              <a:t>do not  cancel </a:t>
            </a:r>
            <a:r>
              <a:rPr lang="en-US" sz="2400" dirty="0" smtClean="0"/>
              <a:t>each other out.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09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8772" y="435935"/>
            <a:ext cx="5763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Statistical Quantification of Error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3116" y="1892595"/>
                <a:ext cx="7235038" cy="1344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6" y="1892595"/>
                <a:ext cx="7235038" cy="13443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34143" y="4298171"/>
            <a:ext cx="54064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MA%E = mean absolute percent error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 = number of data pairs</a:t>
            </a:r>
          </a:p>
          <a:p>
            <a:r>
              <a:rPr lang="en-US" sz="2400" dirty="0" smtClean="0"/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observed value of </a:t>
            </a: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observed value</a:t>
            </a:r>
          </a:p>
          <a:p>
            <a:r>
              <a:rPr lang="en-US" sz="2400" dirty="0" smtClean="0"/>
              <a:t>Y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simulated </a:t>
            </a:r>
            <a:r>
              <a:rPr lang="en-US" sz="2400" dirty="0"/>
              <a:t>value of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observed </a:t>
            </a:r>
            <a:r>
              <a:rPr lang="en-US" sz="2400" dirty="0" smtClean="0"/>
              <a:t>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98528" y="944747"/>
            <a:ext cx="4504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Mean Absolute Percent Error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69630" y="1892595"/>
            <a:ext cx="4464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Simulated and observed data can be paired according to time, location, treatment,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MA%E is expressed as a relative percent error.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Sensitive to very low values of Y</a:t>
            </a:r>
            <a:r>
              <a:rPr lang="en-US" sz="2400" baseline="-25000" dirty="0" smtClean="0"/>
              <a:t>i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55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8772" y="435935"/>
            <a:ext cx="5763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Statistical Quantification of Error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422382" y="2384908"/>
                <a:ext cx="6760029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2382" y="2384908"/>
                <a:ext cx="6760029" cy="12730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81849" y="4052651"/>
            <a:ext cx="54064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RMSE = root mean square error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 = number of data pairs</a:t>
            </a:r>
          </a:p>
          <a:p>
            <a:r>
              <a:rPr lang="en-US" sz="2400" dirty="0" smtClean="0"/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observed value of </a:t>
            </a: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observed value</a:t>
            </a:r>
          </a:p>
          <a:p>
            <a:r>
              <a:rPr lang="en-US" sz="2400" dirty="0" smtClean="0"/>
              <a:t>Y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simulated value of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observed value</a:t>
            </a:r>
          </a:p>
          <a:p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24649" y="939212"/>
            <a:ext cx="3786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Root Mean Square Error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70641" y="1904154"/>
            <a:ext cx="4104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Units are same as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Positive and negative errors do not cancel each other out.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37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8772" y="435935"/>
            <a:ext cx="5763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Statistical Quantification of Error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422382" y="2384908"/>
                <a:ext cx="6760029" cy="817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𝑁𝑅𝑀𝑆𝐸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2382" y="2384908"/>
                <a:ext cx="6760029" cy="8177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80171" y="3421776"/>
            <a:ext cx="4322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NRMSE = root mean square error</a:t>
            </a:r>
          </a:p>
          <a:p>
            <a:r>
              <a:rPr lang="en-US" sz="2400" dirty="0" smtClean="0"/>
              <a:t>X̅̅ = mean of observed values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59887" y="917979"/>
            <a:ext cx="5581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Normalized Root Mean Square Error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0171" y="4699819"/>
            <a:ext cx="7951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NRMSE &lt; 15% represents “good” agreement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NRMSE between 15-30% represents “moderate” agreement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NRMSE &gt; 30% represents “poor” agreement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92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8534" y="356190"/>
            <a:ext cx="7513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  <a:r>
              <a:rPr lang="en-US" sz="3600" b="1" dirty="0" smtClean="0"/>
              <a:t>oefficient of Determination (R</a:t>
            </a:r>
            <a:r>
              <a:rPr lang="en-US" sz="3600" b="1" baseline="30000" dirty="0" smtClean="0"/>
              <a:t>2</a:t>
            </a:r>
            <a:r>
              <a:rPr lang="en-US" sz="3600" b="1" dirty="0"/>
              <a:t> </a:t>
            </a:r>
            <a:r>
              <a:rPr lang="en-US" sz="3600" b="1" dirty="0" smtClean="0"/>
              <a:t>or r</a:t>
            </a:r>
            <a:r>
              <a:rPr lang="en-US" sz="3600" b="1" baseline="30000" dirty="0" smtClean="0"/>
              <a:t>2</a:t>
            </a:r>
            <a:r>
              <a:rPr lang="en-US" sz="3600" b="1" dirty="0" smtClean="0"/>
              <a:t>) 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07806" y="1669311"/>
            <a:ext cx="91098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Definition: </a:t>
            </a:r>
            <a:r>
              <a:rPr lang="en-US" sz="3200" dirty="0" smtClean="0"/>
              <a:t>the proportion of the variance in the measured values that is predictable by the model</a:t>
            </a:r>
          </a:p>
          <a:p>
            <a:endParaRPr lang="en-US" sz="3200" dirty="0"/>
          </a:p>
          <a:p>
            <a:r>
              <a:rPr lang="en-US" sz="3200" dirty="0" smtClean="0"/>
              <a:t>Provides indication of goodness of fit between simulated and observed values</a:t>
            </a:r>
          </a:p>
          <a:p>
            <a:endParaRPr lang="en-US" sz="3200" dirty="0"/>
          </a:p>
          <a:p>
            <a:r>
              <a:rPr lang="en-US" sz="3200" dirty="0" smtClean="0"/>
              <a:t>R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ranges from 0 (no correlation) to 1.0 (perfect correlation)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940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3077" y="301761"/>
            <a:ext cx="517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Correlation Coefficient (r) 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9343" y="1861457"/>
                <a:ext cx="8203528" cy="1164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ad>
                            <m:radPr>
                              <m:deg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43" y="1861457"/>
                <a:ext cx="8203528" cy="1164229"/>
              </a:xfrm>
              <a:prstGeom prst="rect">
                <a:avLst/>
              </a:prstGeom>
              <a:blipFill rotWithShape="0">
                <a:blip r:embed="rId2"/>
                <a:stretch>
                  <a:fillRect b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29343" y="3939051"/>
            <a:ext cx="51361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= correlation coefficient</a:t>
            </a:r>
          </a:p>
          <a:p>
            <a:r>
              <a:rPr lang="en-US" sz="2800" dirty="0" smtClean="0"/>
              <a:t>n = number of data pairs</a:t>
            </a:r>
          </a:p>
          <a:p>
            <a:r>
              <a:rPr lang="en-US" sz="2800" dirty="0" smtClean="0"/>
              <a:t>X = value of measured data point</a:t>
            </a:r>
          </a:p>
          <a:p>
            <a:r>
              <a:rPr lang="en-US" sz="2800" dirty="0" smtClean="0"/>
              <a:t>Y = value of simulated data point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48861" y="6119446"/>
            <a:ext cx="4316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(or r) Ranges from -1 to +1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277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3077" y="301761"/>
            <a:ext cx="517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Correlation Coefficient (r) </a:t>
            </a:r>
            <a:endParaRPr lang="en-US" sz="3600" b="1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550380"/>
              </p:ext>
            </p:extLst>
          </p:nvPr>
        </p:nvGraphicFramePr>
        <p:xfrm>
          <a:off x="1023257" y="1359878"/>
          <a:ext cx="9410281" cy="4953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87261" y="2922953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 = 0.902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359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3077" y="301761"/>
            <a:ext cx="517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Correlation Coefficient (r) </a:t>
            </a:r>
            <a:endParaRPr lang="en-US" sz="3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91074"/>
              </p:ext>
            </p:extLst>
          </p:nvPr>
        </p:nvGraphicFramePr>
        <p:xfrm>
          <a:off x="914400" y="1360715"/>
          <a:ext cx="8164287" cy="4005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2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01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 </a:t>
                      </a:r>
                      <a:r>
                        <a:rPr lang="en-US" sz="2000" b="1" u="none" strike="noStrike" dirty="0" smtClean="0">
                          <a:effectLst/>
                        </a:rPr>
                        <a:t>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Measured Yield, kg/ha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Simulated Yield, kg/ha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X*Y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X^2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Y^2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8,436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8,652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72,988,272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71,166,096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74,857,104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r>
                        <a:rPr lang="en-US" sz="2000" u="none" strike="noStrike" dirty="0" smtClean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7,258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6,200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44,999,600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52,678,564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38,440,000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r>
                        <a:rPr lang="en-US" sz="2000" u="none" strike="noStrike" dirty="0" smtClean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6,425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7,100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45,617,500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41,280,625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50,410,000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r>
                        <a:rPr lang="en-US" sz="2000" u="none" strike="noStrike" dirty="0" smtClean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4,096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3,500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14,336,000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16,777,216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12,250,000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r>
                        <a:rPr lang="en-US" sz="2000" u="none" strike="noStrike" dirty="0" smtClean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3,027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3,027,000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9,162,729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1,000,000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2,200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3,500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7,700,000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4,840,000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12,250,000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Sum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31,442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29,952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188,668,372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195,905,230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189,207,104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07286" y="1556657"/>
            <a:ext cx="154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= 0.902</a:t>
            </a:r>
          </a:p>
          <a:p>
            <a:r>
              <a:rPr lang="en-US" sz="2400" dirty="0"/>
              <a:t>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0.8137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02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5553" y="499730"/>
            <a:ext cx="2748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Large Models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3257" y="1605517"/>
            <a:ext cx="99201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Typically have a graphical 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Have numerous inputs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Describe many physical or biological processes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Integrate processes together over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Describe interactions between processes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Provide numerous outputs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Often have graphics to analyze outputs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Up to half of the code may be related to reading inputs and creating outputs</a:t>
            </a:r>
          </a:p>
        </p:txBody>
      </p:sp>
    </p:spTree>
    <p:extLst>
      <p:ext uri="{BB962C8B-B14F-4D97-AF65-F5344CB8AC3E}">
        <p14:creationId xmlns:p14="http://schemas.microsoft.com/office/powerpoint/2010/main" val="2954308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3077" y="301761"/>
            <a:ext cx="517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Correlation Coefficient (r) 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551835" y="532593"/>
            <a:ext cx="154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= 0.902</a:t>
            </a:r>
          </a:p>
          <a:p>
            <a:r>
              <a:rPr lang="en-US" sz="2400" dirty="0"/>
              <a:t>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0.8137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2381" y="1918992"/>
            <a:ext cx="106414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Measures strength and direction of linear relationship between simulated and measured values plotted against each other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Correlation coefficient r = 0.902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Ranges between -1 (perfect negative correlation) to +1 (perfect positive correlation)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If r=0 then no correlation exists between simulated and observed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Correlation greater than 0.8 is generally described as strong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Environmental models may expect correlations of 0.6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723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0057" y="301760"/>
            <a:ext cx="6478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Coefficient of Determination (r</a:t>
            </a:r>
            <a:r>
              <a:rPr lang="en-US" sz="3600" b="1" baseline="30000" dirty="0" smtClean="0"/>
              <a:t>2</a:t>
            </a:r>
            <a:r>
              <a:rPr lang="en-US" sz="3600" b="1" dirty="0" smtClean="0"/>
              <a:t>) 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551835" y="532593"/>
            <a:ext cx="154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= 0.902</a:t>
            </a:r>
          </a:p>
          <a:p>
            <a:r>
              <a:rPr lang="en-US" sz="2400" dirty="0"/>
              <a:t>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0.8137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2381" y="1918992"/>
            <a:ext cx="101515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Proportion of variance of simulated values compared to measured values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Ratio of variation explained by the model to total variation between simulated and measured values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Ranges from 0 (no variance in measured data is explained by model) to 1.0 (100% of variance in measured data is explained by model)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If 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0.8, this means that 80% of the variation in the data can be explained by the model, while the remaining 20% of variation cannot be explained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37684" y="6075380"/>
            <a:ext cx="611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Spreadsheet Model Calibration and Validation.xlsx Example 1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83078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0615" y="243696"/>
            <a:ext cx="1055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Model Efficiency – Nash-Sutcliffe Efficiency Coefficient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17639" y="2212053"/>
                <a:ext cx="5669629" cy="1276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=1.0 −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39" y="2212053"/>
                <a:ext cx="5669629" cy="12765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38865" y="3917471"/>
            <a:ext cx="100821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 = model efficiency, negative infinity to 1.0 (1.0 is perfect model fit)</a:t>
            </a:r>
          </a:p>
          <a:p>
            <a:r>
              <a:rPr lang="en-US" sz="2800" dirty="0" smtClean="0"/>
              <a:t>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= measured value of the </a:t>
            </a:r>
            <a:r>
              <a:rPr lang="en-US" sz="2800" dirty="0" err="1" smtClean="0"/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 observation</a:t>
            </a:r>
          </a:p>
          <a:p>
            <a:r>
              <a:rPr lang="en-US" sz="2800" dirty="0" smtClean="0"/>
              <a:t>Y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= simulated value of the </a:t>
            </a:r>
            <a:r>
              <a:rPr lang="en-US" sz="2800" dirty="0" err="1" smtClean="0"/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 observation</a:t>
            </a:r>
          </a:p>
          <a:p>
            <a:r>
              <a:rPr lang="en-US" sz="2800" dirty="0" smtClean="0"/>
              <a:t>X̅̅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= average of measured values</a:t>
            </a:r>
          </a:p>
          <a:p>
            <a:r>
              <a:rPr lang="en-US" sz="2800" dirty="0" smtClean="0"/>
              <a:t>N = number of observations</a:t>
            </a:r>
          </a:p>
          <a:p>
            <a:r>
              <a:rPr lang="en-US" sz="2800" b="1" i="1" dirty="0"/>
              <a:t>If E &lt; 0, the observed mean is a better predictor than </a:t>
            </a:r>
            <a:r>
              <a:rPr lang="en-US" sz="2800" b="1" i="1" dirty="0" smtClean="0"/>
              <a:t>model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707346" y="2311728"/>
            <a:ext cx="33370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 smtClean="0"/>
              <a:t>Mean Square Error</a:t>
            </a:r>
          </a:p>
          <a:p>
            <a:pPr algn="ctr"/>
            <a:r>
              <a:rPr lang="en-US" sz="3200" dirty="0" smtClean="0"/>
              <a:t>Variance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01213" y="1197180"/>
            <a:ext cx="8120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Often used to describe accuracy of hydrologic models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7994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9109" y="285136"/>
            <a:ext cx="4621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Index of Agreement (d)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12201" y="1361767"/>
                <a:ext cx="7089441" cy="1134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1" y="1361767"/>
                <a:ext cx="7089441" cy="11349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12933" y="2926993"/>
            <a:ext cx="68879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 = index of agreement, 0-1.0</a:t>
            </a:r>
          </a:p>
          <a:p>
            <a:r>
              <a:rPr lang="en-US" sz="2800" dirty="0" smtClean="0"/>
              <a:t>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= measured value of the </a:t>
            </a:r>
            <a:r>
              <a:rPr lang="en-US" sz="2800" dirty="0" err="1" smtClean="0"/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 observation</a:t>
            </a:r>
          </a:p>
          <a:p>
            <a:r>
              <a:rPr lang="en-US" sz="2800" dirty="0" smtClean="0"/>
              <a:t>Y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= simulated value of the </a:t>
            </a:r>
            <a:r>
              <a:rPr lang="en-US" sz="2800" dirty="0" err="1" smtClean="0"/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 observation</a:t>
            </a:r>
          </a:p>
          <a:p>
            <a:r>
              <a:rPr lang="en-US" sz="2800" dirty="0" smtClean="0"/>
              <a:t>X̅̅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= average of measured values</a:t>
            </a:r>
          </a:p>
          <a:p>
            <a:r>
              <a:rPr lang="en-US" sz="2800" dirty="0" smtClean="0"/>
              <a:t>N = number of observations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Model performed well as d approaches 1.0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Sensitive to outliers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8197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5712" y="350621"/>
            <a:ext cx="475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Evaluation or Validation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46791" y="1255583"/>
            <a:ext cx="106204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Purpose of validation is to determine how a model calibrated under one set of locations or conditions performs under a different set of conditions or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Validation should occur on different dataset and conditions than calibration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Validation may show weaknesses in the model that were hidden through calibration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 typical research project (and technical paper) would include model calibration and subsequent evaluation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21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046" y="362764"/>
            <a:ext cx="3838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Sensitivity Analysis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1024" y="1164134"/>
            <a:ext cx="110022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Models are a simplification of real world processes and systems</a:t>
            </a:r>
          </a:p>
          <a:p>
            <a:endParaRPr lang="en-US" sz="2800" dirty="0"/>
          </a:p>
          <a:p>
            <a:r>
              <a:rPr lang="en-US" sz="2800" dirty="0" smtClean="0"/>
              <a:t>Model parameters and inputs have a degree of uncertainty about them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measurement error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lack of information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poor temporal or spatial resolution</a:t>
            </a:r>
          </a:p>
          <a:p>
            <a:endParaRPr lang="en-US" sz="2800" dirty="0"/>
          </a:p>
          <a:p>
            <a:r>
              <a:rPr lang="en-US" sz="2800" dirty="0" smtClean="0"/>
              <a:t>Model outputs are sensitive to model inputs, parameters and mathematical processes</a:t>
            </a:r>
          </a:p>
          <a:p>
            <a:endParaRPr lang="en-US" sz="2800" dirty="0"/>
          </a:p>
          <a:p>
            <a:r>
              <a:rPr lang="en-US" sz="2800" dirty="0" smtClean="0"/>
              <a:t>Sensitivity analysis shows how much each input or parameter contributes to the output of a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080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8477" y="1917291"/>
            <a:ext cx="108834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Local Sensitivity Analysis – vary inputs around some expected mean value</a:t>
            </a:r>
          </a:p>
          <a:p>
            <a:endParaRPr lang="en-US" sz="2800" dirty="0"/>
          </a:p>
          <a:p>
            <a:r>
              <a:rPr lang="en-US" sz="2800" dirty="0" smtClean="0"/>
              <a:t>Global sensitivity analysis – vary inputs over expected range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94039" y="452284"/>
            <a:ext cx="553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Types of Sensitivity Analysis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30281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348" y="156547"/>
            <a:ext cx="7619079" cy="6723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7251" y="993058"/>
            <a:ext cx="37854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Example: Percent change in output vs percent change in input</a:t>
            </a:r>
          </a:p>
          <a:p>
            <a:endParaRPr lang="en-US" sz="2800" dirty="0"/>
          </a:p>
          <a:p>
            <a:r>
              <a:rPr lang="en-US" sz="2800" dirty="0" smtClean="0"/>
              <a:t>Vary input by +/- 5, 10, 15, 20% and show impact on output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6916" y="375619"/>
            <a:ext cx="23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WHCNS Model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33609" y="6154682"/>
            <a:ext cx="523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Scientific </a:t>
            </a:r>
            <a:r>
              <a:rPr lang="en-US" b="1" dirty="0">
                <a:latin typeface="Corbel-Bold"/>
              </a:rPr>
              <a:t>Reports </a:t>
            </a:r>
            <a:r>
              <a:rPr lang="en-US" dirty="0">
                <a:latin typeface="Corbel" panose="020B0503020204020204" pitchFamily="34" charset="0"/>
              </a:rPr>
              <a:t>| 6:25755 | DOI: 10.1038/srep25755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95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072" y="186813"/>
            <a:ext cx="3838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Sensitivity Analysis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3727" y="1415845"/>
            <a:ext cx="9645447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Shows how sensitive the model is to different inputs and parameters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Determine if model should be sensitive to certain inputs and parameters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Make careful measurements of sensitive inputs and parameters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310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1005" y="425302"/>
            <a:ext cx="3227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Sources of Error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3889" y="1828801"/>
            <a:ext cx="2847639" cy="26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Inputs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Measured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Model theory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Code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487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6483" y="329609"/>
            <a:ext cx="51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Structure of Large Models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6811" y="1477926"/>
            <a:ext cx="10217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Divides model into modules to simplify maintenance of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Modules may have multiple subroutines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Subroutine represents a process or groups of related processes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May follow a “modular” programming process where a module reads its own inputs, integrates the state equations, updates state variables, and writes its own output. This allows users to plug in similar modules from other researchers for evaluation.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23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03" y="733647"/>
            <a:ext cx="5168665" cy="594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7414" y="0"/>
            <a:ext cx="906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Structure of the DSSAT family of crop growth models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878726" y="733648"/>
            <a:ext cx="350874" cy="25943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75158" y="1769210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Inputs Files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93035" y="5635255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Output Files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55139" y="3958403"/>
            <a:ext cx="2076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Crop Models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605" y="2127663"/>
            <a:ext cx="1605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Measured Data for Calibration and Validation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51111" y="3467080"/>
            <a:ext cx="1005840" cy="42641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19" y="673545"/>
            <a:ext cx="7039750" cy="57804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7414" y="0"/>
            <a:ext cx="906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Structure of the DSSAT family of crop growth models</a:t>
            </a:r>
          </a:p>
        </p:txBody>
      </p:sp>
    </p:spTree>
    <p:extLst>
      <p:ext uri="{BB962C8B-B14F-4D97-AF65-F5344CB8AC3E}">
        <p14:creationId xmlns:p14="http://schemas.microsoft.com/office/powerpoint/2010/main" val="10440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67" y="0"/>
            <a:ext cx="10490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0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0130" y="499730"/>
            <a:ext cx="3739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Model Verification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1913860"/>
            <a:ext cx="51036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Confirming the code does exactly what is desired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Requires detailed checking of each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Code is never “perfect” (</a:t>
            </a:r>
            <a:r>
              <a:rPr lang="en-US" sz="2800" dirty="0" err="1" smtClean="0"/>
              <a:t>ie</a:t>
            </a:r>
            <a:r>
              <a:rPr lang="en-US" sz="2800" dirty="0" smtClean="0"/>
              <a:t>. </a:t>
            </a:r>
            <a:r>
              <a:rPr lang="en-US" sz="2800" dirty="0"/>
              <a:t>h</a:t>
            </a:r>
            <a:r>
              <a:rPr lang="en-US" sz="2800" dirty="0" smtClean="0"/>
              <a:t>acking)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829" y="2428963"/>
            <a:ext cx="56673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5674" y="404037"/>
            <a:ext cx="2513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Calibration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9972" y="1637413"/>
            <a:ext cx="100158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Many model parameters may be unknown or initially estimated based on field measurements or literature values</a:t>
            </a:r>
          </a:p>
          <a:p>
            <a:endParaRPr lang="en-US" sz="2800" dirty="0"/>
          </a:p>
          <a:p>
            <a:r>
              <a:rPr lang="en-US" sz="2800" dirty="0" smtClean="0"/>
              <a:t>Parameter calibration may be needed to adjusted the model to minimize error </a:t>
            </a:r>
          </a:p>
          <a:p>
            <a:endParaRPr lang="en-US" sz="2800" dirty="0" smtClean="0"/>
          </a:p>
          <a:p>
            <a:r>
              <a:rPr lang="en-US" sz="2800" dirty="0" smtClean="0"/>
              <a:t>Calibration can be performed by trial and error, or through an optimizer. Some complex models provide optimizers to aid the user in parameter estimation.</a:t>
            </a:r>
          </a:p>
          <a:p>
            <a:endParaRPr lang="en-US" sz="2800" dirty="0"/>
          </a:p>
          <a:p>
            <a:r>
              <a:rPr lang="en-US" sz="2800" dirty="0" smtClean="0"/>
              <a:t>Calibration may be very site specific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25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4764" y="372140"/>
            <a:ext cx="8665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Visual Quantification of Error for Time Series Data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93" y="1275934"/>
            <a:ext cx="8228036" cy="5180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99845" y="2757185"/>
            <a:ext cx="123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Top weight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13517" y="4082902"/>
            <a:ext cx="140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Grain weight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115528" y="4607768"/>
            <a:ext cx="137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Stem weight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22164" y="5111453"/>
            <a:ext cx="12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Leaf weight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16937</TotalTime>
  <Words>1606</Words>
  <Application>Microsoft Office PowerPoint</Application>
  <PresentationFormat>Widescreen</PresentationFormat>
  <Paragraphs>231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Corbel</vt:lpstr>
      <vt:lpstr>Corbel-Bold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None</dc:creator>
  <cp:lastModifiedBy>William Batchelor</cp:lastModifiedBy>
  <cp:revision>61</cp:revision>
  <cp:lastPrinted>2021-10-04T16:40:24Z</cp:lastPrinted>
  <dcterms:created xsi:type="dcterms:W3CDTF">2017-10-03T13:59:46Z</dcterms:created>
  <dcterms:modified xsi:type="dcterms:W3CDTF">2022-09-20T17:52:48Z</dcterms:modified>
</cp:coreProperties>
</file>