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6"/>
  </p:notesMasterIdLst>
  <p:sldIdLst>
    <p:sldId id="288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72" r:id="rId19"/>
    <p:sldId id="265" r:id="rId20"/>
    <p:sldId id="273" r:id="rId21"/>
    <p:sldId id="274" r:id="rId22"/>
    <p:sldId id="275" r:id="rId23"/>
    <p:sldId id="276" r:id="rId24"/>
    <p:sldId id="277" r:id="rId25"/>
    <p:sldId id="281" r:id="rId26"/>
    <p:sldId id="282" r:id="rId27"/>
    <p:sldId id="278" r:id="rId28"/>
    <p:sldId id="279" r:id="rId29"/>
    <p:sldId id="285" r:id="rId30"/>
    <p:sldId id="284" r:id="rId31"/>
    <p:sldId id="286" r:id="rId32"/>
    <p:sldId id="290" r:id="rId33"/>
    <p:sldId id="287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288B2-D2D5-43D8-A23C-1715ABFFFCC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FE5CF-A8C7-49FE-88A9-59382EC7F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E5CF-A8C7-49FE-88A9-59382EC7FC8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A1C-37F3-4017-9691-2E4FD8A6C9EA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7C3F-7E3D-42D7-B628-719F9336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A1C-37F3-4017-9691-2E4FD8A6C9EA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7C3F-7E3D-42D7-B628-719F9336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A1C-37F3-4017-9691-2E4FD8A6C9EA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7C3F-7E3D-42D7-B628-719F9336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A1C-37F3-4017-9691-2E4FD8A6C9EA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7C3F-7E3D-42D7-B628-719F9336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A1C-37F3-4017-9691-2E4FD8A6C9EA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7C3F-7E3D-42D7-B628-719F9336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A1C-37F3-4017-9691-2E4FD8A6C9EA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7C3F-7E3D-42D7-B628-719F9336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A1C-37F3-4017-9691-2E4FD8A6C9EA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7C3F-7E3D-42D7-B628-719F9336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A1C-37F3-4017-9691-2E4FD8A6C9EA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7C3F-7E3D-42D7-B628-719F9336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A1C-37F3-4017-9691-2E4FD8A6C9EA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7C3F-7E3D-42D7-B628-719F9336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A1C-37F3-4017-9691-2E4FD8A6C9EA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7C3F-7E3D-42D7-B628-719F9336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A1C-37F3-4017-9691-2E4FD8A6C9EA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7C3F-7E3D-42D7-B628-719F9336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3A1C-37F3-4017-9691-2E4FD8A6C9EA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7C3F-7E3D-42D7-B628-719F9336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285720" y="1500174"/>
            <a:ext cx="8643998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Maharashtra State Board Of Secondary And Higher Secondary Education,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Pune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Mangal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            Question Paper  And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 Evaluation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 Pattern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                                      2019-20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                                Subject- Physics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2" y="1357289"/>
          <a:ext cx="8715436" cy="5143552"/>
        </p:xfrm>
        <a:graphic>
          <a:graphicData uri="http://schemas.openxmlformats.org/drawingml/2006/table">
            <a:tbl>
              <a:tblPr/>
              <a:tblGrid>
                <a:gridCol w="798002"/>
                <a:gridCol w="4850602"/>
                <a:gridCol w="1408239"/>
                <a:gridCol w="1658593"/>
              </a:tblGrid>
              <a:tr h="6051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Sr. No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                    Chapter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Marks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Mangal"/>
                        </a:rPr>
                        <a:t>Marks With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Mangal"/>
                        </a:rPr>
                        <a:t>   Option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1.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Units and measurements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5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7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2.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Mathematical Methods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5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7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3.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Motion in a plane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6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8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4.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Laws of motion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7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10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5.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Gravitation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5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7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6.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Mechanical properties of solids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6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7.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Thermal properties of matter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5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7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8.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Sound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5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7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9.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Optics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7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10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10.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Electrostatics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5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7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11.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Electric current through conductors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6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12.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Magnetism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6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13.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Electromagnetic waves &amp; communication system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5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14.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Semiconductors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5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Mangal"/>
                        </a:rPr>
                        <a:t>                                                    Total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Mangal"/>
                        </a:rPr>
                        <a:t>70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98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00166" y="357166"/>
            <a:ext cx="621510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Subject: Physics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Chapter-wise Distribution of Marks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Std: XI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1" y="1071549"/>
          <a:ext cx="8715436" cy="5079565"/>
        </p:xfrm>
        <a:graphic>
          <a:graphicData uri="http://schemas.openxmlformats.org/drawingml/2006/table">
            <a:tbl>
              <a:tblPr/>
              <a:tblGrid>
                <a:gridCol w="1324282"/>
                <a:gridCol w="725586"/>
                <a:gridCol w="1140605"/>
                <a:gridCol w="1514265"/>
                <a:gridCol w="1514265"/>
                <a:gridCol w="1360034"/>
                <a:gridCol w="830743"/>
                <a:gridCol w="305656"/>
              </a:tblGrid>
              <a:tr h="714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Mangal"/>
                        </a:rPr>
                        <a:t>UNIT Name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MAX. 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MARKS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Difficulty level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KNOWLEDGE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UNDERSTANDING (42%)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APPLICATION &amp; SKILLS (28%)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Total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385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Units &amp; Measurements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921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Mathematical Methods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1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904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Motion in a plane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8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8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12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2" y="285728"/>
            <a:ext cx="8715436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Unit wise weightage for XI Science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Subject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Physics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Total Marks (with option)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98                                                                                                 Time-03:00Hrs.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5720" y="357164"/>
          <a:ext cx="8715435" cy="5715044"/>
        </p:xfrm>
        <a:graphic>
          <a:graphicData uri="http://schemas.openxmlformats.org/drawingml/2006/table">
            <a:tbl>
              <a:tblPr/>
              <a:tblGrid>
                <a:gridCol w="1324282"/>
                <a:gridCol w="725585"/>
                <a:gridCol w="1140605"/>
                <a:gridCol w="1514265"/>
                <a:gridCol w="1514265"/>
                <a:gridCol w="1360034"/>
                <a:gridCol w="830743"/>
                <a:gridCol w="305656"/>
              </a:tblGrid>
              <a:tr h="288487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Laws of motion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10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0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487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Gravitaion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0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487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Mechanical properties of solids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0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487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Thermal properties of matter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0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5721" y="214292"/>
          <a:ext cx="8572558" cy="5929352"/>
        </p:xfrm>
        <a:graphic>
          <a:graphicData uri="http://schemas.openxmlformats.org/drawingml/2006/table">
            <a:tbl>
              <a:tblPr/>
              <a:tblGrid>
                <a:gridCol w="1302572"/>
                <a:gridCol w="713690"/>
                <a:gridCol w="1121907"/>
                <a:gridCol w="1489441"/>
                <a:gridCol w="1489441"/>
                <a:gridCol w="1337738"/>
                <a:gridCol w="817124"/>
                <a:gridCol w="300645"/>
              </a:tblGrid>
              <a:tr h="29646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Sound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46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Optics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46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Electrostatics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46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Electric Current through Conductors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5721" y="285730"/>
          <a:ext cx="8572558" cy="5500722"/>
        </p:xfrm>
        <a:graphic>
          <a:graphicData uri="http://schemas.openxmlformats.org/drawingml/2006/table">
            <a:tbl>
              <a:tblPr/>
              <a:tblGrid>
                <a:gridCol w="1302572"/>
                <a:gridCol w="713690"/>
                <a:gridCol w="1121907"/>
                <a:gridCol w="1489441"/>
                <a:gridCol w="1489441"/>
                <a:gridCol w="1337738"/>
                <a:gridCol w="817124"/>
                <a:gridCol w="300645"/>
              </a:tblGrid>
              <a:tr h="343794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Magnetism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5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75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794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Electromagnetic wave and communication system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5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5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5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75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794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Semiconductors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5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5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5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75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7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Total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98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29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41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28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Mangal"/>
                        </a:rPr>
                        <a:t>98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5719" y="1142981"/>
          <a:ext cx="8643999" cy="4572034"/>
        </p:xfrm>
        <a:graphic>
          <a:graphicData uri="http://schemas.openxmlformats.org/drawingml/2006/table">
            <a:tbl>
              <a:tblPr/>
              <a:tblGrid>
                <a:gridCol w="1669626"/>
                <a:gridCol w="1573442"/>
                <a:gridCol w="1736536"/>
                <a:gridCol w="1861993"/>
                <a:gridCol w="1802402"/>
              </a:tblGrid>
              <a:tr h="1524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Question Type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Max. Marks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Knowledge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(30 %)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Understanding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(42 %)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Application&amp; Skills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(28%)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M.C.Q.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V.S.A.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S.A. 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S.A. II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L.A.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Total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85720" y="500042"/>
            <a:ext cx="864399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                                                                              KUA Distribution Table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2" y="714354"/>
          <a:ext cx="8715438" cy="4643472"/>
        </p:xfrm>
        <a:graphic>
          <a:graphicData uri="http://schemas.openxmlformats.org/drawingml/2006/table">
            <a:tbl>
              <a:tblPr/>
              <a:tblGrid>
                <a:gridCol w="882490"/>
                <a:gridCol w="816140"/>
                <a:gridCol w="746469"/>
                <a:gridCol w="746469"/>
                <a:gridCol w="671822"/>
                <a:gridCol w="671822"/>
                <a:gridCol w="671822"/>
                <a:gridCol w="671822"/>
                <a:gridCol w="671822"/>
                <a:gridCol w="746469"/>
                <a:gridCol w="746469"/>
                <a:gridCol w="671822"/>
              </a:tblGrid>
              <a:tr h="58043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Question Type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Max.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Marks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Knowledge (30 %)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Understanding (42%)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Application &amp; Skills (28%)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Total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8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(30%)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A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(50 %)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D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(20 %)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(30%)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A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(50 %)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D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(20 %)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(30%)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A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(50 %)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D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(20%)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0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M.C.Q.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10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1+1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 #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 #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 #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10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V. S. A.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08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-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1+1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 #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 #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-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08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S. A. I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24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 *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 @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 *+ 3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2*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 *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3 @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 *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24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S. A. II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36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6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4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8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 @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 @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5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36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L. A.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20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 *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4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 *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 *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3 @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20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071802" y="214290"/>
            <a:ext cx="35432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KUA and EAD Question wise Distribution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14282" y="5572140"/>
            <a:ext cx="878687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           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Note 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                                          # = 1 Mark Numericals (5M)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                                         * = 2 Marks Numericals (16 M)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                                        @ = 3 Marks Numericals (15 M)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2845" y="565005"/>
          <a:ext cx="8909715" cy="5510418"/>
        </p:xfrm>
        <a:graphic>
          <a:graphicData uri="http://schemas.openxmlformats.org/drawingml/2006/table">
            <a:tbl>
              <a:tblPr/>
              <a:tblGrid>
                <a:gridCol w="432502"/>
                <a:gridCol w="1836367"/>
                <a:gridCol w="497911"/>
                <a:gridCol w="431627"/>
                <a:gridCol w="376693"/>
                <a:gridCol w="324519"/>
                <a:gridCol w="373412"/>
                <a:gridCol w="253911"/>
                <a:gridCol w="425414"/>
                <a:gridCol w="333482"/>
                <a:gridCol w="446441"/>
                <a:gridCol w="554533"/>
                <a:gridCol w="402416"/>
                <a:gridCol w="402416"/>
                <a:gridCol w="343559"/>
                <a:gridCol w="343559"/>
                <a:gridCol w="343559"/>
                <a:gridCol w="292112"/>
                <a:gridCol w="495282"/>
              </a:tblGrid>
              <a:tr h="54337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UNIT NO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UNIT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Marks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KNOWLEDGE (30%)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UNDERSTANDING (42%)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APPLICATION &amp; SKILL (28%)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TOTAL MARKS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0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MCQ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VSA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SA 1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SA 2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LA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MCQ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VSA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SA 1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SA 2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LA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MCQ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VSA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SA 1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SA 2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LA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1.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Units And Measurement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 smtClean="0"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 smtClean="0"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2.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Mathematical Methods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3.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Motion in Plane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8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4.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Laws of Motion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10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10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5.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Gravitation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6.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Mechanical Properties of Solids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7.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Thermal Properties of Matter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8.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Sound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9.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Optics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10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10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10.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Electrostatics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11.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Electric current through conductors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12.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Magnetism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2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13.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Electromagnetic Waves &amp; Communication System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5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14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Semiconductors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5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2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Total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98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98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80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808080"/>
                          </a:solidFill>
                          <a:latin typeface="Times New Roman"/>
                          <a:ea typeface="Calibri"/>
                          <a:cs typeface="Mangal"/>
                        </a:rPr>
                        <a:t>29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Times New Roman"/>
                          <a:ea typeface="Calibri"/>
                          <a:cs typeface="Mangal"/>
                        </a:rPr>
                        <a:t>41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808080"/>
                          </a:solidFill>
                          <a:latin typeface="Times New Roman"/>
                          <a:ea typeface="Calibri"/>
                          <a:cs typeface="Mangal"/>
                        </a:rPr>
                        <a:t>28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2" y="0"/>
            <a:ext cx="857256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FORMAT OF   BLUE PRINT- PHYSICS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FYJC    FOR MAHARASHTRA STATE HSC BOARD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Bifurcation of marks as per objectives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2843" y="822959"/>
          <a:ext cx="8924828" cy="5677877"/>
        </p:xfrm>
        <a:graphic>
          <a:graphicData uri="http://schemas.openxmlformats.org/drawingml/2006/table">
            <a:tbl>
              <a:tblPr/>
              <a:tblGrid>
                <a:gridCol w="435769"/>
                <a:gridCol w="1917028"/>
                <a:gridCol w="434889"/>
                <a:gridCol w="355587"/>
                <a:gridCol w="542131"/>
                <a:gridCol w="453077"/>
                <a:gridCol w="316643"/>
                <a:gridCol w="397737"/>
                <a:gridCol w="357190"/>
                <a:gridCol w="357190"/>
                <a:gridCol w="302112"/>
                <a:gridCol w="412751"/>
                <a:gridCol w="428145"/>
                <a:gridCol w="357190"/>
                <a:gridCol w="371734"/>
                <a:gridCol w="346155"/>
                <a:gridCol w="346155"/>
                <a:gridCol w="294320"/>
                <a:gridCol w="499025"/>
              </a:tblGrid>
              <a:tr h="23701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UNIT NO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UNIT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Marks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KNOWLEDGE (30%)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UNDERSTANDING (42%)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APPLICATION &amp; SKILL (28%)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TOTAL MARKS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2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MCQ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VSA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SA 1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SA 2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LA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MCQ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VSA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SA 1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SA 2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LA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MCQ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VSA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SA 1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SA 2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Times New Roman"/>
                          <a:ea typeface="Calibri"/>
                          <a:cs typeface="Mangal"/>
                        </a:rPr>
                        <a:t>LA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6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1.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Units And Measurement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1T+1N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2T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3N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2.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Mathematical Methods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2T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3N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3.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Motion in Plane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2T+2N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2T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8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4.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Laws of Motion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10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3T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4T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2N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10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5.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Gravitation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3N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2T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6.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Mechanical Properties of Solids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3T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2N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7.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Thermal Properties of Matter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3N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2T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8.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Sound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2N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4T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9.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Optics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10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2T+2N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2N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3T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10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10.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Electrostatics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2T+2N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2T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11.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Electric current through conductors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3T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2T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12.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Magnetism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3T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3N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13.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Electromagnetic Waves &amp; Communication System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5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3T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14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Semiconductors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5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2T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3T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809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Times New Roman"/>
                          <a:ea typeface="Calibri"/>
                          <a:cs typeface="Mangal"/>
                        </a:rPr>
                        <a:t>Total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98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9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10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15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Times New Roman"/>
                          <a:ea typeface="Calibri"/>
                          <a:cs typeface="Mangal"/>
                        </a:rPr>
                        <a:t>12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12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12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latin typeface="Times New Roman"/>
                          <a:ea typeface="Calibri"/>
                          <a:cs typeface="Mangal"/>
                        </a:rPr>
                        <a:t>98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80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Times New Roman"/>
                          <a:ea typeface="Calibri"/>
                          <a:cs typeface="Mangal"/>
                        </a:rPr>
                        <a:t>29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Times New Roman"/>
                          <a:ea typeface="Calibri"/>
                          <a:cs typeface="Mangal"/>
                        </a:rPr>
                        <a:t>41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808080"/>
                          </a:solidFill>
                          <a:latin typeface="Times New Roman"/>
                          <a:ea typeface="Calibri"/>
                          <a:cs typeface="Mangal"/>
                        </a:rPr>
                        <a:t>28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3001" marR="33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42844" y="214290"/>
            <a:ext cx="8858312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FORMAT OF   BLUE PRINT- PHYSICS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FYJC    FOR MAHARASHTRA STATE HSC BOARD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Bifurcation of marks as per objectives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28607"/>
          <a:ext cx="9143999" cy="5301118"/>
        </p:xfrm>
        <a:graphic>
          <a:graphicData uri="http://schemas.openxmlformats.org/drawingml/2006/table">
            <a:tbl>
              <a:tblPr/>
              <a:tblGrid>
                <a:gridCol w="656851"/>
                <a:gridCol w="3992626"/>
                <a:gridCol w="1159150"/>
                <a:gridCol w="3335372"/>
              </a:tblGrid>
              <a:tr h="4682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Sr. No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                                        Chapter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Marks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Mangal"/>
                        </a:rPr>
                        <a:t>   Marks Wit</a:t>
                      </a:r>
                      <a:r>
                        <a:rPr lang="en-US" sz="1400" b="1" baseline="0" dirty="0" smtClean="0">
                          <a:latin typeface="Times New Roman"/>
                          <a:ea typeface="Times New Roman"/>
                          <a:cs typeface="Mangal"/>
                        </a:rPr>
                        <a:t>h</a:t>
                      </a: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Mangal"/>
                        </a:rPr>
                        <a:t> Option</a:t>
                      </a:r>
                      <a:endParaRPr lang="en-US" sz="1400" dirty="0" smtClean="0">
                        <a:latin typeface="+mn-lt"/>
                        <a:ea typeface="Times New Roman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Mangal"/>
                        </a:rPr>
                        <a:t>             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1.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Circular Motion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6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2.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Gravitation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3.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Rotational Motion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6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4.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Oscillations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5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7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5.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Elasticity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6.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Surface Tension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5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7.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Wave Motion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8.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Stationary waves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5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7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9.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Kinetic Theory &amp; gases and radiation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6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10.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Wave Theory light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11.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Interference &amp; diffraction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6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12.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Electrostatics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13.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Current electricity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14.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Magnetic effect of electric current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   15.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Magnetism                                                    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   16.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Electromagnetic Induction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6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   17.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Electrons and photons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   18.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Atoms molecules &amp; Nuclei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6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    19.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Semiconductors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    20.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Communication systems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2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    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                                                             Total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Mangal"/>
                        </a:rPr>
                        <a:t>70</a:t>
                      </a:r>
                      <a:endParaRPr lang="en-US" sz="14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98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928794" y="0"/>
            <a:ext cx="52864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Chapter-wise </a:t>
            </a: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Distribution of </a:t>
            </a: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Marks   STD:XII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" y="285728"/>
            <a:ext cx="9101797" cy="6579306"/>
          </a:xfrm>
        </p:spPr>
        <p:txBody>
          <a:bodyPr>
            <a:normAutofit fontScale="55000" lnSpcReduction="20000"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Question Paper Pattern (Std. XI &amp; XII)</a:t>
            </a:r>
            <a:endParaRPr lang="en-US" sz="4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sz="3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en-US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(Year 2019-20)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Total Marks- 70  (with options 98)          Subject: Physics(54)            Time:  3 hrs.</a:t>
            </a:r>
          </a:p>
          <a:p>
            <a:pPr eaLnBrk="0" hangingPunct="0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------------------------------------------------------------------------------------------------------------</a:t>
            </a:r>
          </a:p>
          <a:p>
            <a:pPr eaLnBrk="0" hangingPunct="0">
              <a:defRPr/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General Instructions: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question paper is divided into four sections.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 Section A: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 No. 1 contains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Ten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multiple choice type of questions carrying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One</a:t>
            </a: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         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mark each.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	        Q. No. 2 contains </a:t>
            </a:r>
            <a:r>
              <a:rPr lang="en-US" dirty="0" smtClean="0">
                <a:solidFill>
                  <a:schemeClr val="accent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Eight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very short answer type of questions carrying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One 	     	         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mark each.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(2) Section B: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Q. No. 3 to Q. No. 14 contains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Twelve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short answer type of questions 	    	         carrying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Two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marks each.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(3) Section C: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Q.No.15 to Q.No.26 contains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Twelve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short answer type of questions 	    	         carrying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Three</a:t>
            </a: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marks each.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(4) Section D: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 .No . 27 to Q. No. 31 contains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Five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long answer type of questions 		         carrying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Four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marks each.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(5)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Use of log table is allowed. Use of calculator is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not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allowed.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(6)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Figures to the right indicate full marks</a:t>
            </a:r>
          </a:p>
          <a:p>
            <a:pPr eaLnBrk="0" hangingPunct="0">
              <a:defRPr/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(7)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each </a:t>
            </a: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MCQ,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correct answer must be written along with its alphabet.</a:t>
            </a:r>
          </a:p>
          <a:p>
            <a:pPr eaLnBrk="0" hangingPunct="0"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e.g. (a)………./(b)………/(c)………/(d)…………</a:t>
            </a:r>
          </a:p>
          <a:p>
            <a:pPr eaLnBrk="0" hangingPunct="0">
              <a:defRPr/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(8) 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Physical constants:-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buNone/>
              <a:defRPr/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          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1)----------------------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 2)----------------------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 3)----------------------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2845" y="1428733"/>
          <a:ext cx="8858310" cy="4726296"/>
        </p:xfrm>
        <a:graphic>
          <a:graphicData uri="http://schemas.openxmlformats.org/drawingml/2006/table">
            <a:tbl>
              <a:tblPr/>
              <a:tblGrid>
                <a:gridCol w="1384669"/>
                <a:gridCol w="740639"/>
                <a:gridCol w="1222230"/>
                <a:gridCol w="1545678"/>
                <a:gridCol w="1545678"/>
                <a:gridCol w="1365351"/>
                <a:gridCol w="742068"/>
                <a:gridCol w="311997"/>
              </a:tblGrid>
              <a:tr h="10040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Mangal"/>
                        </a:rPr>
                        <a:t>UNIT No. &amp; Name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Mangal"/>
                        </a:rPr>
                        <a:t>MAX. 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Mangal"/>
                        </a:rPr>
                        <a:t>MARKS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Mangal"/>
                        </a:rPr>
                        <a:t>Difficulty level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Mangal"/>
                        </a:rPr>
                        <a:t>KNOWLEDGE (30%)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UNDERSTANDING (42%)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APPLICATION &amp; SKILLS (28%)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Total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569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1.Circular Motion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569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2.Gravitation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569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3.Rotational Motion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42844" y="357166"/>
            <a:ext cx="88583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Unit wise weightage for XII Science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Subject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Physics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Total Marks (with option)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98                                                                               Time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03:00Hrs.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3" y="137160"/>
          <a:ext cx="8643997" cy="6006480"/>
        </p:xfrm>
        <a:graphic>
          <a:graphicData uri="http://schemas.openxmlformats.org/drawingml/2006/table">
            <a:tbl>
              <a:tblPr/>
              <a:tblGrid>
                <a:gridCol w="1351170"/>
                <a:gridCol w="722720"/>
                <a:gridCol w="1192661"/>
                <a:gridCol w="1508282"/>
                <a:gridCol w="1508282"/>
                <a:gridCol w="1332318"/>
                <a:gridCol w="724115"/>
                <a:gridCol w="304449"/>
              </a:tblGrid>
              <a:tr h="50054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4.Oscillation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54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5.Elasticity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54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6.Surface Tension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5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5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54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7. Wave Motion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2" y="206585"/>
          <a:ext cx="8715437" cy="5837616"/>
        </p:xfrm>
        <a:graphic>
          <a:graphicData uri="http://schemas.openxmlformats.org/drawingml/2006/table">
            <a:tbl>
              <a:tblPr/>
              <a:tblGrid>
                <a:gridCol w="1362336"/>
                <a:gridCol w="728693"/>
                <a:gridCol w="1202517"/>
                <a:gridCol w="1520748"/>
                <a:gridCol w="1520748"/>
                <a:gridCol w="1343329"/>
                <a:gridCol w="730099"/>
                <a:gridCol w="306967"/>
              </a:tblGrid>
              <a:tr h="48433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8. Stationary Waves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7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33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9. Kinetic Theory of Gases &amp; Radiation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33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10. Wave Theory Of Light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33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11. Interference &amp; Diffraction 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6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2" y="285735"/>
          <a:ext cx="8643999" cy="5846439"/>
        </p:xfrm>
        <a:graphic>
          <a:graphicData uri="http://schemas.openxmlformats.org/drawingml/2006/table">
            <a:tbl>
              <a:tblPr/>
              <a:tblGrid>
                <a:gridCol w="1338355"/>
                <a:gridCol w="715864"/>
                <a:gridCol w="1181349"/>
                <a:gridCol w="1493976"/>
                <a:gridCol w="1493976"/>
                <a:gridCol w="1319679"/>
                <a:gridCol w="799238"/>
                <a:gridCol w="301562"/>
              </a:tblGrid>
              <a:tr h="458815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12. Electrostatics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815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13.Current Electricity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815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14.Magnetic Effects of Electric Current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815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15. Magnetism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13" marR="55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2" y="214287"/>
          <a:ext cx="8572560" cy="4500604"/>
        </p:xfrm>
        <a:graphic>
          <a:graphicData uri="http://schemas.openxmlformats.org/drawingml/2006/table">
            <a:tbl>
              <a:tblPr/>
              <a:tblGrid>
                <a:gridCol w="1591846"/>
                <a:gridCol w="809192"/>
                <a:gridCol w="1821477"/>
                <a:gridCol w="1402837"/>
                <a:gridCol w="667023"/>
                <a:gridCol w="1068406"/>
                <a:gridCol w="814434"/>
                <a:gridCol w="397345"/>
              </a:tblGrid>
              <a:tr h="26135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16.Electromagnetic Induction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35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17.Electrons&amp; Photons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35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18. Atoms, Molecules &amp; Nuclei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6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35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19.Semiconductors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35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20. Communication Systems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Easy (30%)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Average (50%)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Difficult (20%)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Total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98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Mangal"/>
                        </a:rPr>
                        <a:t>29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41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Mangal"/>
                        </a:rPr>
                        <a:t>28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Mangal"/>
                        </a:rPr>
                        <a:t>98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55446" marR="554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2844" y="857230"/>
          <a:ext cx="8858313" cy="5429290"/>
        </p:xfrm>
        <a:graphic>
          <a:graphicData uri="http://schemas.openxmlformats.org/drawingml/2006/table">
            <a:tbl>
              <a:tblPr/>
              <a:tblGrid>
                <a:gridCol w="1711021"/>
                <a:gridCol w="1612453"/>
                <a:gridCol w="1779591"/>
                <a:gridCol w="1908159"/>
                <a:gridCol w="1847089"/>
              </a:tblGrid>
              <a:tr h="1357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Question Type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Max. Marks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Knowledge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(30 %)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Understanding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(42 %)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Application&amp; Skills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(28%)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M.C.Q.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V.S.A.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S.A. 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S.A. II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L.A.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Total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214282" y="285728"/>
            <a:ext cx="87868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                                                         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KUA Distribution Table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2845" y="785794"/>
          <a:ext cx="8786875" cy="4572032"/>
        </p:xfrm>
        <a:graphic>
          <a:graphicData uri="http://schemas.openxmlformats.org/drawingml/2006/table">
            <a:tbl>
              <a:tblPr/>
              <a:tblGrid>
                <a:gridCol w="889724"/>
                <a:gridCol w="822831"/>
                <a:gridCol w="752588"/>
                <a:gridCol w="752588"/>
                <a:gridCol w="677328"/>
                <a:gridCol w="677328"/>
                <a:gridCol w="677328"/>
                <a:gridCol w="677328"/>
                <a:gridCol w="677328"/>
                <a:gridCol w="752588"/>
                <a:gridCol w="752588"/>
                <a:gridCol w="677328"/>
              </a:tblGrid>
              <a:tr h="57150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Question Type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Max.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Marks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Knowledge (30 %)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Understanding (42%)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Application &amp; Skills (28%)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Total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(30%)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A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(50 %)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D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(20 %)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(30%)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A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(50 %)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D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(20 %)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(30%)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A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(50 %)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D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(20%)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M.C.Q.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10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1+1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 #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 #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 #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10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V. S. A.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08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-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1+1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 #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 #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-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08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S. A. I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24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 *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 @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 *+ 3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2*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 *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 @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 *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24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S. A. II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36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6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4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8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3 @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3 @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5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36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L. A.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20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3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 *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4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Mangal"/>
                        </a:rPr>
                        <a:t>2 *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 *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3 @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1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Mangal"/>
                        </a:rPr>
                        <a:t>20</a:t>
                      </a:r>
                    </a:p>
                  </a:txBody>
                  <a:tcPr marL="63518" marR="63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285720" y="0"/>
            <a:ext cx="8643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KUA and EAD Question wise Distribution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5429264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 :</a:t>
            </a:r>
          </a:p>
          <a:p>
            <a:pPr lvl="0"/>
            <a:r>
              <a:rPr lang="en-US" dirty="0" smtClean="0"/>
              <a:t>               # = 1 Mark Numericals (5M)</a:t>
            </a:r>
          </a:p>
          <a:p>
            <a:pPr lvl="0"/>
            <a:r>
              <a:rPr lang="en-US" dirty="0" smtClean="0"/>
              <a:t>               * = 2 Marks Numericals (16 M)</a:t>
            </a:r>
          </a:p>
          <a:p>
            <a:pPr lvl="0"/>
            <a:r>
              <a:rPr lang="en-US" dirty="0" smtClean="0"/>
              <a:t>              @ = 3 Marks Numericals (15 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79" y="1000117"/>
          <a:ext cx="8588722" cy="5508044"/>
        </p:xfrm>
        <a:graphic>
          <a:graphicData uri="http://schemas.openxmlformats.org/drawingml/2006/table">
            <a:tbl>
              <a:tblPr/>
              <a:tblGrid>
                <a:gridCol w="389982"/>
                <a:gridCol w="1729805"/>
                <a:gridCol w="435648"/>
                <a:gridCol w="389982"/>
                <a:gridCol w="359844"/>
                <a:gridCol w="359844"/>
                <a:gridCol w="304563"/>
                <a:gridCol w="389982"/>
                <a:gridCol w="389982"/>
                <a:gridCol w="359844"/>
                <a:gridCol w="359844"/>
                <a:gridCol w="391351"/>
                <a:gridCol w="391351"/>
                <a:gridCol w="343860"/>
                <a:gridCol w="359844"/>
                <a:gridCol w="359844"/>
                <a:gridCol w="431082"/>
                <a:gridCol w="431082"/>
                <a:gridCol w="410988"/>
              </a:tblGrid>
              <a:tr h="17129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UNIT NO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UNIT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Marks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KNOWLEDGE (30%)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UNDERSTANDING (42%)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APPLICATION &amp; SKILL(28%)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TOTAL MARKS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MCQ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VSA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SA 1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SA 2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LA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MCQ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VSA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SA 1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SA 2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LA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MCQ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VSA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SA 1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SA 2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LA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1.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Circular Motion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2.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Gravitation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3.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Rotational Motion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Oscillations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5.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Elasticity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6.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Surface tension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7.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Wave Motion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8.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Stationary Waves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9.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Kinetic Theory of Gases and Radiation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10.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Wave Theory Of Light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11.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Interference and Diffraction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12.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 err="1">
                          <a:latin typeface="Calibri"/>
                          <a:ea typeface="Calibri"/>
                          <a:cs typeface="Aharoni"/>
                        </a:rPr>
                        <a:t>Elecrtostatics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13.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Current </a:t>
                      </a:r>
                      <a:r>
                        <a:rPr lang="en-IN" sz="900" b="1" dirty="0" err="1">
                          <a:latin typeface="Calibri"/>
                          <a:ea typeface="Calibri"/>
                          <a:cs typeface="Aharoni"/>
                        </a:rPr>
                        <a:t>Electicity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Magnetic Effects Of Electric Current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15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Magnetism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Electromegnetic Induction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Electrons and Photons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Atoms,Molecules and Nucler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19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Semiconductors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20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Communication System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3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3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TOTAL MARKS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98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98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dirty="0">
                        <a:solidFill>
                          <a:srgbClr val="80808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214282" y="357166"/>
            <a:ext cx="86439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haroni" pitchFamily="2" charset="-79"/>
              </a:rPr>
              <a:t>FORMAT OF   BLUE PRINT- PHYSICS – SYJC    FOR MAHARASHTRA STATE HSC BOARD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haroni" pitchFamily="2" charset="-79"/>
              </a:rPr>
              <a:t>Bifurcation of marks as per objectives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2841" y="500039"/>
          <a:ext cx="8881003" cy="5396356"/>
        </p:xfrm>
        <a:graphic>
          <a:graphicData uri="http://schemas.openxmlformats.org/drawingml/2006/table">
            <a:tbl>
              <a:tblPr/>
              <a:tblGrid>
                <a:gridCol w="405767"/>
                <a:gridCol w="1799822"/>
                <a:gridCol w="453282"/>
                <a:gridCol w="405767"/>
                <a:gridCol w="374409"/>
                <a:gridCol w="374409"/>
                <a:gridCol w="374409"/>
                <a:gridCol w="320438"/>
                <a:gridCol w="390088"/>
                <a:gridCol w="390088"/>
                <a:gridCol w="374409"/>
                <a:gridCol w="407194"/>
                <a:gridCol w="407194"/>
                <a:gridCol w="330222"/>
                <a:gridCol w="374409"/>
                <a:gridCol w="374409"/>
                <a:gridCol w="448531"/>
                <a:gridCol w="448531"/>
                <a:gridCol w="427625"/>
              </a:tblGrid>
              <a:tr h="21480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UNIT NO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UNIT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Marks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KNOWLEDGE (30%)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UNDERSTANDING (42%)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APPLICATION &amp; SKILL(28%)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TOTAL MARKS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MCQ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VSA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SA 1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SA 2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LA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MCQ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VSA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SA 1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SA 2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LA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MCQ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VSA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SA 1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SA 2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LA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Circular Motion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 (vi)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Q.11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Q.15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2.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Gravitation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Q.2-i 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3.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Rotational Motion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Q.5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Q.1-ii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Q.2-vii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Q.3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Oscillations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Q.25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Q.29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5.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Elasticity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Q.1-viii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6.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Surface tension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5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Q.1-x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Q.10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7.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Wave Motion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Q.2-ii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Q.22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8.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Stationary Waves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Q.13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Q.19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7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9.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Kinetic Theory of Gases and Radiation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Q.30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10.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Wave Theory Of Light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Q.13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Q.23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11.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Interference and Diffraction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Q.20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Q.1-v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12.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Electrostatics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Q.1-ix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13.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Current Electricity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Q.2-iii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Magnetic Effects Of Electric Current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Q.2-viii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15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Magnetism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Q.31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Electromagnetic Induction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Q.1-iv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Q.2-iv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Electrons and Photons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Q.2-v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Q.21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Atoms, Molecules and Nuclear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Q.27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6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19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Semiconductors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Q.1-i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Q.1-vii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Q.12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20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Communication System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3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Q.2-vi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Q.9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Aharoni"/>
                        </a:rPr>
                        <a:t>3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TOTAL MARKS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98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12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10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15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6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9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Aharoni"/>
                        </a:rPr>
                        <a:t>98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29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41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28</a:t>
                      </a:r>
                      <a:endParaRPr lang="en-US" sz="9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Mangal"/>
                        </a:rPr>
                        <a:t>98</a:t>
                      </a:r>
                      <a:endParaRPr lang="en-US" sz="9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36394" marR="363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142844" y="0"/>
            <a:ext cx="885831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haroni" pitchFamily="2" charset="-79"/>
              </a:rPr>
              <a:t>  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haroni" pitchFamily="2" charset="-79"/>
              </a:rPr>
              <a:t>FORMAT OF   BLUE PRINT- PHYSICS – XII   FOR MAHARASHTRA STATE HSC BOARD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haroni" pitchFamily="2" charset="-79"/>
              </a:rPr>
              <a:t>                                             Bifurcation of marks as per objectives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0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TIME MANAGEMENT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7290" y="500042"/>
            <a:ext cx="685326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Q.NO .                       TYPE OF QUESTION                               TIME (MINUTES)</a:t>
            </a:r>
          </a:p>
          <a:p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r>
              <a:rPr lang="en-US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SECTION – A</a:t>
            </a:r>
          </a:p>
          <a:p>
            <a:pPr>
              <a:buFont typeface="Arial" charset="0"/>
              <a:buNone/>
            </a:pPr>
            <a:endParaRPr lang="en-US" sz="1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Q. No. 1  (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to X )                       MCQ (1 MARK)                                          20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Q. No. 2   (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to viii )                    VSA (1 MARK)                                            16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</a:t>
            </a:r>
          </a:p>
          <a:p>
            <a:pPr>
              <a:buFont typeface="Arial" charset="0"/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en-US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SECTION – B</a:t>
            </a:r>
          </a:p>
          <a:p>
            <a:pPr>
              <a:buFont typeface="Arial" charset="0"/>
              <a:buNone/>
            </a:pPr>
            <a:endParaRPr lang="en-US" sz="1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Q. No. 3 to 14                             SA   1 ( 2MARKS)                                        40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</a:t>
            </a:r>
          </a:p>
          <a:p>
            <a:pPr>
              <a:buFont typeface="Arial" charset="0"/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US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SECTION – C</a:t>
            </a:r>
          </a:p>
          <a:p>
            <a:pPr>
              <a:buFont typeface="Arial" charset="0"/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Q.NO  15 to 26                           SA   2 (3 MARKS)                                        64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</a:t>
            </a:r>
          </a:p>
          <a:p>
            <a:pPr>
              <a:buFont typeface="Arial" charset="0"/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US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SECTION – D </a:t>
            </a:r>
          </a:p>
          <a:p>
            <a:pPr>
              <a:buFont typeface="Arial" charset="0"/>
              <a:buNone/>
            </a:pPr>
            <a:endParaRPr lang="en-US" sz="1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Q.NO  27 to 31                          LA      (4 MARKS)                                         30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.                </a:t>
            </a:r>
          </a:p>
          <a:p>
            <a:pPr>
              <a:buFont typeface="Arial" charset="0"/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Checking of paper etc                                                                                      10</a:t>
            </a:r>
          </a:p>
          <a:p>
            <a:pPr>
              <a:buFont typeface="Arial" charset="0"/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-------------------------------------------------------------------------------------------------------------------------------</a:t>
            </a:r>
          </a:p>
          <a:p>
            <a:pPr>
              <a:buFont typeface="Arial" charset="0"/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Total time                                                                                                   180 Min.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2844" y="1142984"/>
          <a:ext cx="8858312" cy="4786347"/>
        </p:xfrm>
        <a:graphic>
          <a:graphicData uri="http://schemas.openxmlformats.org/drawingml/2006/table">
            <a:tbl>
              <a:tblPr/>
              <a:tblGrid>
                <a:gridCol w="2952771"/>
                <a:gridCol w="3424577"/>
                <a:gridCol w="2480964"/>
              </a:tblGrid>
              <a:tr h="8942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Total Weightage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(With Option)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   Percentage % </a:t>
                      </a:r>
                      <a:endParaRPr lang="en-US" sz="14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17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Knowledge 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29  Marks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      30 %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Understanding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41 Marks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      42 %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Application + Skill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28 Marks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      28 %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  <a:cs typeface="Mangal"/>
                        </a:rPr>
                        <a:t>                      Total</a:t>
                      </a:r>
                      <a:endParaRPr lang="en-US" sz="11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98 Marks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      100 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%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143240" y="357166"/>
            <a:ext cx="307183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*Weightage to Learning Objectives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1" y="142853"/>
          <a:ext cx="8715437" cy="6353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8613"/>
                <a:gridCol w="6761965"/>
                <a:gridCol w="1194859"/>
              </a:tblGrid>
              <a:tr h="21094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400" dirty="0">
                          <a:effectLst/>
                        </a:rPr>
                        <a:t>ANNUAL PRACTICAL EXAMINATION   (STD XI AND XII)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030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100" dirty="0" smtClean="0">
                          <a:effectLst/>
                        </a:rPr>
                        <a:t>                                </a:t>
                      </a:r>
                      <a:r>
                        <a:rPr lang="en-IN" sz="1600" dirty="0" smtClean="0">
                          <a:effectLst/>
                        </a:rPr>
                        <a:t>TIME  </a:t>
                      </a:r>
                      <a:r>
                        <a:rPr lang="en-IN" sz="1600" dirty="0">
                          <a:effectLst/>
                        </a:rPr>
                        <a:t>THREE HOURS                         TOTAL MARKS : 30                        (PASSING MARKS : 11)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u="sng" dirty="0">
                          <a:effectLst/>
                        </a:rPr>
                        <a:t>One long experiment (</a:t>
                      </a:r>
                      <a:r>
                        <a:rPr lang="en-IN" sz="1600" b="1" u="sng" dirty="0" smtClean="0">
                          <a:effectLst/>
                        </a:rPr>
                        <a:t>1 hour </a:t>
                      </a:r>
                      <a:r>
                        <a:rPr lang="en-IN" sz="1600" b="1" u="sng" dirty="0">
                          <a:effectLst/>
                        </a:rPr>
                        <a:t>30 minutes)</a:t>
                      </a:r>
                      <a:endParaRPr lang="en-US" sz="16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>
                          <a:effectLst/>
                        </a:rPr>
                        <a:t>10 marks 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241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Circuit diagram /Ray diagram /Experimental diagram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1 mark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241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Ii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Setting of apparatus /circuit connections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>
                          <a:effectLst/>
                        </a:rPr>
                        <a:t>1 mark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241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Iii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Formula with explanation/law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>
                          <a:effectLst/>
                        </a:rPr>
                        <a:t>1 mark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241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Iv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Performance with proper recording of observations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>
                          <a:effectLst/>
                        </a:rPr>
                        <a:t>3 marks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241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Graph /calculation or both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>
                          <a:effectLst/>
                        </a:rPr>
                        <a:t>2 marks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241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Vi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Result with proper unit /conclusions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>
                          <a:effectLst/>
                        </a:rPr>
                        <a:t>2 marks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241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u="sng" dirty="0">
                          <a:effectLst/>
                        </a:rPr>
                        <a:t>One short experiment  (</a:t>
                      </a:r>
                      <a:r>
                        <a:rPr lang="en-IN" sz="1600" b="1" u="sng" dirty="0" smtClean="0">
                          <a:effectLst/>
                        </a:rPr>
                        <a:t>45 minutes</a:t>
                      </a:r>
                      <a:r>
                        <a:rPr lang="en-IN" sz="1600" b="1" u="sng" dirty="0">
                          <a:effectLst/>
                        </a:rPr>
                        <a:t>)</a:t>
                      </a:r>
                      <a:endParaRPr lang="en-US" sz="16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>
                          <a:effectLst/>
                        </a:rPr>
                        <a:t>5 marks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241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Circuit diagram /Ray diagram /Experimental diagram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>
                          <a:effectLst/>
                        </a:rPr>
                        <a:t>1 mark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241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Ii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Performance with proper recording of observations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>
                          <a:effectLst/>
                        </a:rPr>
                        <a:t>2 marks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241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Iii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Graph /calculation or both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1 marks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241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Iv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Result with proper unit /conclusions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1marks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241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u="sng" dirty="0">
                          <a:effectLst/>
                        </a:rPr>
                        <a:t>Any one Activity  (</a:t>
                      </a:r>
                      <a:r>
                        <a:rPr lang="en-IN" sz="1600" b="1" u="sng" dirty="0" smtClean="0">
                          <a:effectLst/>
                        </a:rPr>
                        <a:t>30 minutes</a:t>
                      </a:r>
                      <a:r>
                        <a:rPr lang="en-IN" sz="1600" b="1" u="sng" dirty="0">
                          <a:effectLst/>
                        </a:rPr>
                        <a:t>)</a:t>
                      </a:r>
                      <a:endParaRPr lang="en-US" sz="16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5 marks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241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Performance of activity with proper recording of observations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3 marks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241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Ii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Write-up of activity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1 mark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241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Iii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Result with proper unit/conclusions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1 mark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351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u="sng" dirty="0">
                          <a:effectLst/>
                        </a:rPr>
                        <a:t>Viva based </a:t>
                      </a:r>
                      <a:r>
                        <a:rPr lang="en-IN" sz="1600" b="1" u="sng" dirty="0" smtClean="0">
                          <a:effectLst/>
                        </a:rPr>
                        <a:t>on</a:t>
                      </a:r>
                      <a:r>
                        <a:rPr lang="en-IN" sz="1600" b="1" u="sng" baseline="0" dirty="0" smtClean="0">
                          <a:effectLst/>
                        </a:rPr>
                        <a:t> </a:t>
                      </a:r>
                      <a:r>
                        <a:rPr lang="en-IN" sz="1600" b="1" u="sng" dirty="0" smtClean="0">
                          <a:effectLst/>
                        </a:rPr>
                        <a:t>experiments/activities </a:t>
                      </a:r>
                      <a:r>
                        <a:rPr lang="en-IN" sz="1600" b="1" u="sng" dirty="0">
                          <a:effectLst/>
                        </a:rPr>
                        <a:t>performed during the year.(15minutes)</a:t>
                      </a:r>
                      <a:endParaRPr lang="en-US" sz="16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5 marks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271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>
                          <a:effectLst/>
                        </a:rPr>
                        <a:t>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800" b="1" u="sng">
                          <a:effectLst/>
                        </a:rPr>
                        <a:t>Certified journal</a:t>
                      </a:r>
                      <a:endParaRPr lang="en-US" sz="1800" b="1" u="sng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5 marks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</a:tr>
              <a:tr h="99782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IN" sz="1600" b="1" dirty="0">
                          <a:effectLst/>
                        </a:rPr>
                        <a:t>For better reliability in assessment, the above is a suggestive distribution of marks for different aspects of </a:t>
                      </a:r>
                      <a:r>
                        <a:rPr lang="en-IN" sz="1600" b="1" dirty="0" err="1">
                          <a:effectLst/>
                        </a:rPr>
                        <a:t>practicals</a:t>
                      </a:r>
                      <a:r>
                        <a:rPr lang="en-IN" sz="1600" b="1" dirty="0">
                          <a:effectLst/>
                        </a:rPr>
                        <a:t> in physics</a:t>
                      </a:r>
                      <a:r>
                        <a:rPr lang="en-IN" sz="1600" b="1" dirty="0" smtClean="0">
                          <a:effectLst/>
                        </a:rPr>
                        <a:t>. The </a:t>
                      </a:r>
                      <a:r>
                        <a:rPr lang="en-IN" sz="1600" b="1" dirty="0">
                          <a:effectLst/>
                        </a:rPr>
                        <a:t>exact value point distribution of marks will depend on the particular experiment/ activity being performed</a:t>
                      </a:r>
                      <a:r>
                        <a:rPr lang="en-IN" sz="1600" b="1" dirty="0" smtClean="0">
                          <a:effectLst/>
                        </a:rPr>
                        <a:t>. Hence </a:t>
                      </a:r>
                      <a:r>
                        <a:rPr lang="en-IN" sz="1600" b="1" dirty="0">
                          <a:effectLst/>
                        </a:rPr>
                        <a:t>care should be taken to select actual marks for each aspect/value point out of the range of marks suggested.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2156" marR="6215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2" y="1071537"/>
          <a:ext cx="8715436" cy="5500734"/>
        </p:xfrm>
        <a:graphic>
          <a:graphicData uri="http://schemas.openxmlformats.org/drawingml/2006/table">
            <a:tbl>
              <a:tblPr/>
              <a:tblGrid>
                <a:gridCol w="1940186"/>
                <a:gridCol w="3079660"/>
                <a:gridCol w="3695590"/>
              </a:tblGrid>
              <a:tr h="916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Mangal"/>
                        </a:rPr>
                        <a:t>EXAM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Mangal"/>
                        </a:rPr>
                        <a:t>TYPE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Mangal"/>
                        </a:rPr>
                        <a:t>MARKS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Mangal"/>
                        </a:rPr>
                        <a:t>UNIT TEST-I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Mangal"/>
                        </a:rPr>
                        <a:t>THEORY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Mangal"/>
                        </a:rPr>
                        <a:t>25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Mangal"/>
                        </a:rPr>
                        <a:t>TERMINAL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Mangal"/>
                        </a:rPr>
                        <a:t>THEORY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Mangal"/>
                        </a:rPr>
                        <a:t>50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Mangal"/>
                        </a:rPr>
                        <a:t>UNIT TEST -II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Mangal"/>
                        </a:rPr>
                        <a:t>THEORY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Mangal"/>
                        </a:rPr>
                        <a:t>25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Mangal"/>
                        </a:rPr>
                        <a:t>ANNUAL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Mangal"/>
                        </a:rPr>
                        <a:t>THEORY + PRACTICAL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Mangal"/>
                        </a:rPr>
                        <a:t>                              70 + 30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Mangal"/>
                        </a:rPr>
                        <a:t>TOTAL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Mangal"/>
                        </a:rPr>
                        <a:t>200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357158" y="285728"/>
            <a:ext cx="85011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EVALUATION PLAN FOR STANDARD XI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SUBJECT - PHYSICS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428604"/>
            <a:ext cx="8929718" cy="15001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FINAL EVALUATION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43116"/>
            <a:ext cx="4786314" cy="3286148"/>
          </a:xfrm>
        </p:spPr>
        <p:txBody>
          <a:bodyPr>
            <a:normAutofit/>
          </a:bodyPr>
          <a:lstStyle/>
          <a:p>
            <a:r>
              <a:rPr lang="en-US" dirty="0" smtClean="0"/>
              <a:t>Total Average      =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=</a:t>
            </a:r>
          </a:p>
          <a:p>
            <a:r>
              <a:rPr lang="en-US" dirty="0" smtClean="0"/>
              <a:t>                       </a:t>
            </a:r>
          </a:p>
          <a:p>
            <a:r>
              <a:rPr lang="en-US" dirty="0" smtClean="0"/>
              <a:t>                            =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86248" y="2071678"/>
          <a:ext cx="3714776" cy="608014"/>
        </p:xfrm>
        <a:graphic>
          <a:graphicData uri="http://schemas.openxmlformats.org/presentationml/2006/ole">
            <p:oleObj spid="_x0000_s2050" name="Equation" r:id="rId3" imgW="1358640" imgH="3934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43438" y="3214686"/>
          <a:ext cx="714380" cy="679452"/>
        </p:xfrm>
        <a:graphic>
          <a:graphicData uri="http://schemas.openxmlformats.org/presentationml/2006/ole">
            <p:oleObj spid="_x0000_s2051" name="Equation" r:id="rId4" imgW="304560" imgH="39348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00562" y="4643446"/>
          <a:ext cx="1000132" cy="320676"/>
        </p:xfrm>
        <a:graphic>
          <a:graphicData uri="http://schemas.openxmlformats.org/presentationml/2006/ole">
            <p:oleObj spid="_x0000_s2052" name="Equation" r:id="rId5" imgW="25380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214282" y="857232"/>
            <a:ext cx="871543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Mangal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  <a:ea typeface="Times New Roman" pitchFamily="18" charset="0"/>
              <a:cs typeface="Mangal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NOTE FOR PRACTICAL EXAMINATION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Higher secondary (XII) physics practical examination will be conducted as per last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year΄s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 norms, irrespective of the changes in the theory examination pattern which will be implemented this year (2019 -20)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         Higher secondary (XI), instructions for conducting XI practical examination      ( i.e. 30 marks ) has been printed in the hand book published by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Balbharati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for the academic year 2019-20 for physics.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No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first term-end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practical examination *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142984"/>
            <a:ext cx="8715436" cy="335758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5720" y="1142984"/>
          <a:ext cx="8572560" cy="4603938"/>
        </p:xfrm>
        <a:graphic>
          <a:graphicData uri="http://schemas.openxmlformats.org/drawingml/2006/table">
            <a:tbl>
              <a:tblPr/>
              <a:tblGrid>
                <a:gridCol w="3775693"/>
                <a:gridCol w="2781666"/>
                <a:gridCol w="2015201"/>
              </a:tblGrid>
              <a:tr h="725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 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Total Weightage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(With Option)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   Percentage % 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1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Easy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29  Marks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      30 %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6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Average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49 Marks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      50 %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8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Difficult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20 Marks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      20 %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63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                      Total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98 Marks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     100 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%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143108" y="357166"/>
            <a:ext cx="3786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*Difficulty level of the questions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1" y="2500306"/>
          <a:ext cx="8643998" cy="2571769"/>
        </p:xfrm>
        <a:graphic>
          <a:graphicData uri="http://schemas.openxmlformats.org/drawingml/2006/table">
            <a:tbl>
              <a:tblPr/>
              <a:tblGrid>
                <a:gridCol w="3286149"/>
                <a:gridCol w="2071702"/>
                <a:gridCol w="1714512"/>
                <a:gridCol w="1571635"/>
              </a:tblGrid>
              <a:tr h="12276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 Type of question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Mangal"/>
                        </a:rPr>
                        <a:t>        Marks for each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Mangal"/>
                        </a:rPr>
                        <a:t>No of questions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Mangal"/>
                        </a:rPr>
                        <a:t>Total Marks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MCQ 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1 Mark each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Q.No. 1  (i to x)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10 Marks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VSA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1 Mark each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Q.No. 2  (i to viii)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8 Marks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SA  I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 Mark each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Mangal"/>
                        </a:rPr>
                        <a:t>Q.No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. 3 to 14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24 Marks 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714612" y="1857364"/>
            <a:ext cx="3429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 Weightage to types of questions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5072074"/>
          <a:ext cx="8643997" cy="1357323"/>
        </p:xfrm>
        <a:graphic>
          <a:graphicData uri="http://schemas.openxmlformats.org/drawingml/2006/table">
            <a:tbl>
              <a:tblPr/>
              <a:tblGrid>
                <a:gridCol w="3286148"/>
                <a:gridCol w="2071702"/>
                <a:gridCol w="1714512"/>
                <a:gridCol w="1571635"/>
              </a:tblGrid>
              <a:tr h="4524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SA II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3 Mark each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Q.No. 15  to 26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36 Marks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LA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4 Mark each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Mangal"/>
                        </a:rPr>
                        <a:t>Q.No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. 27  to 31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20 Marks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Total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                 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98 Marks             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666" marR="6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428596" y="1071546"/>
            <a:ext cx="785818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Subject:  Physics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-------------------------------------------------------------------------------------------------------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Std.  XI &amp; XII (Science)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Question Paper Format For Annual Examination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Marks 70       			                                                            Time- 3 hrs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General Instructions: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question paper is divided into four sections.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 Section A: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1 contains Ten multiple choice type of questions carrying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One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mark each.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		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2 contains Eight very short answer type of questions carrying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One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mark each.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(2) Section B: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3 to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14 contains Twelve short answer type of questions carrying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Two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marks each.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(3) Section C: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Q.No.15 to Q.No.26 contains Twelve short answer type of questions carrying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Three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marks each.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(4) Section D: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27 to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31 contains Five long answer type of questions carrying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Four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marks each.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(5)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Use of log table is allowed. Use of calculator is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allowed.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(6)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Figures to the right indicate full marks.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(7)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Physical constants:-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1)----------------------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2)----------------------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3)----------------------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14282" y="1071546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Section 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Q.No.1 Select and write the correct answer:   			                         [10]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to (x)               MCQ         (7 Theory + 3 Numericals)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Q.No.2 Answer the following:					    [08]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to (viii) 	VSA            (6 Theory + 2 Numericals)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Section 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Attempt any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				</a:t>
            </a:r>
            <a:r>
              <a:rPr lang="en-US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[16]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Q.No.3 to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14 </a:t>
            </a:r>
            <a:r>
              <a:rPr lang="en-US" sz="1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SA- I          (7 Theory + 5 Numericals)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Section 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Attempt any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Eight: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	</a:t>
            </a:r>
            <a:r>
              <a:rPr lang="en-US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[24]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Q.No.15 to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26  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SA-II           (7 Theory + 5 Numericals)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Section 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Attempt any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Three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				</a:t>
            </a:r>
            <a:r>
              <a:rPr lang="en-US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[12]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Q.No.27 to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31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(3 Questions must carry 2 marks Theory and 2 marks Numericals)			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85720" y="928670"/>
            <a:ext cx="8572560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Question paper format for Physics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Std.  XI &amp; XII (Science)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Question Paper Format For Unit Test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Marks 25       			           	                               Time- 1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½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hrs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Section 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Q.No.1 Select and write the correct answer:   				              [04]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to (iv)    MCQ         (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3 Theory + 1  Numerical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Q.No.2 Answer the following:					              [03]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to (iii)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VSA      (2  Theory + 1  Numerical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Section 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Attempt any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						 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[08]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Q.No.3 to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8</a:t>
            </a:r>
            <a:r>
              <a:rPr lang="en-US" sz="1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SA- I        (4 Theory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+ 2  Numericals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Section 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Attempt any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Two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						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[06]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Q.No.9 to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1</a:t>
            </a:r>
            <a:r>
              <a:rPr lang="en-US" sz="1400" b="1" baseline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SA-II      ( 2 Theory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+ 1 Numerical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Section 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Attempt any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			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[04]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Q.No.12 to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13</a:t>
            </a:r>
            <a:r>
              <a:rPr lang="en-US" sz="1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LA   ( 2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questions must carry 2 marks theory and 2 mark </a:t>
            </a:r>
            <a:r>
              <a:rPr kumimoji="0" lang="en-US" sz="1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numericals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214282" y="642918"/>
            <a:ext cx="8643998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Question Paper Format For Terminal Examination</a:t>
            </a:r>
          </a:p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u="sng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Marks 50      			          	                                      Time- 2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½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hrs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Section A</a:t>
            </a: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Q.No.1 Select and write the correct answer:   				[07]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to (vii)           MCQ   ( 5 Theory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+ 2 Numericals )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Q.No.2 Answer the following:					                     [07]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to (vii) </a:t>
            </a:r>
            <a:r>
              <a:rPr lang="en-US" sz="1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VSA      ( 5 Theory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+ 2 Numericals )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Section B</a:t>
            </a: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Attempt any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				</a:t>
            </a:r>
            <a:r>
              <a:rPr lang="en-US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[16]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Q.No.3 to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13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SA- I      (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7 Theory + 4 Numericals 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Section 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Attempt any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						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[12]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Q.No.14 to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19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SA-II     (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3 Theory + 3  Numericals 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Section 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Attempt any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Two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					        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[08]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Q.No.20 to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Q.No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23      LA ( 3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questions must carry 2marks theory and 2 marks </a:t>
            </a:r>
            <a:r>
              <a:rPr kumimoji="0" lang="en-US" sz="1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numericals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3493</Words>
  <Application>Microsoft Office PowerPoint</Application>
  <PresentationFormat>On-screen Show (4:3)</PresentationFormat>
  <Paragraphs>1883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FINAL EVALUATION</vt:lpstr>
      <vt:lpstr>Slide 33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117</cp:revision>
  <dcterms:created xsi:type="dcterms:W3CDTF">2019-09-15T09:04:04Z</dcterms:created>
  <dcterms:modified xsi:type="dcterms:W3CDTF">2019-09-18T20:22:40Z</dcterms:modified>
</cp:coreProperties>
</file>