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62" r:id="rId3"/>
    <p:sldId id="285" r:id="rId4"/>
    <p:sldId id="296" r:id="rId5"/>
    <p:sldId id="298" r:id="rId6"/>
    <p:sldId id="299" r:id="rId7"/>
    <p:sldId id="300" r:id="rId8"/>
    <p:sldId id="301" r:id="rId9"/>
    <p:sldId id="302" r:id="rId10"/>
    <p:sldId id="303"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Karla" pitchFamily="2"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52"/>
    <a:srgbClr val="00AE9D"/>
    <a:srgbClr val="1B133F"/>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B5336-4AEB-4F78-9ACD-41CD922EA7EE}">
  <a:tblStyle styleId="{9E0B5336-4AEB-4F78-9ACD-41CD922EA7E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2" autoAdjust="0"/>
  </p:normalViewPr>
  <p:slideViewPr>
    <p:cSldViewPr>
      <p:cViewPr varScale="1">
        <p:scale>
          <a:sx n="91" d="100"/>
          <a:sy n="91" d="100"/>
        </p:scale>
        <p:origin x="68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918647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lgn="just"/>
            <a:r>
              <a:rPr lang="en-US" sz="2000" dirty="0"/>
              <a:t>In 1991 the PowerBook 100 became the worlds first modern laptop</a:t>
            </a:r>
          </a:p>
          <a:p>
            <a:pPr lvl="1" algn="just">
              <a:buFont typeface="Wingdings" panose="05000000000000000000" pitchFamily="2" charset="2"/>
              <a:buChar char="Ø"/>
            </a:pPr>
            <a:r>
              <a:rPr lang="en-US" sz="1800" dirty="0"/>
              <a:t>40mb Hard drive</a:t>
            </a:r>
          </a:p>
          <a:p>
            <a:pPr lvl="1" algn="just">
              <a:buFont typeface="Wingdings" panose="05000000000000000000" pitchFamily="2" charset="2"/>
              <a:buChar char="Ø"/>
            </a:pPr>
            <a:r>
              <a:rPr lang="en-US" sz="1800" dirty="0"/>
              <a:t>8mb RAM</a:t>
            </a:r>
          </a:p>
          <a:p>
            <a:pPr lvl="1" algn="just">
              <a:buFont typeface="Wingdings" panose="05000000000000000000" pitchFamily="2" charset="2"/>
              <a:buChar char="Ø"/>
            </a:pPr>
            <a:r>
              <a:rPr lang="en-US" sz="1800" dirty="0"/>
              <a:t>2500$</a:t>
            </a:r>
            <a:endParaRPr lang="en-US" sz="2000" dirty="0"/>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They</a:t>
            </a:r>
            <a:r>
              <a:rPr lang="en-US" baseline="0" dirty="0"/>
              <a:t> are often used in offices and in big companies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4" name="Shape 44"/>
          <p:cNvSpPr txBox="1">
            <a:spLocks noGrp="1"/>
          </p:cNvSpPr>
          <p:nvPr>
            <p:ph type="title"/>
          </p:nvPr>
        </p:nvSpPr>
        <p:spPr>
          <a:xfrm>
            <a:off x="886650" y="398400"/>
            <a:ext cx="7370700" cy="85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body" idx="1"/>
          </p:nvPr>
        </p:nvSpPr>
        <p:spPr>
          <a:xfrm>
            <a:off x="904925" y="1495850"/>
            <a:ext cx="3560100" cy="34299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46" name="Shape 46"/>
          <p:cNvSpPr txBox="1">
            <a:spLocks noGrp="1"/>
          </p:cNvSpPr>
          <p:nvPr>
            <p:ph type="body" idx="2"/>
          </p:nvPr>
        </p:nvSpPr>
        <p:spPr>
          <a:xfrm>
            <a:off x="4679180" y="1495850"/>
            <a:ext cx="3560100" cy="34299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wrap="square"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buChar char="●"/>
              <a:defRPr sz="2400">
                <a:solidFill>
                  <a:srgbClr val="004C52"/>
                </a:solidFill>
                <a:latin typeface="Karla"/>
                <a:ea typeface="Karla"/>
                <a:cs typeface="Karla"/>
                <a:sym typeface="Karla"/>
              </a:defRPr>
            </a:lvl4pPr>
            <a:lvl5pPr lvl="4">
              <a:spcBef>
                <a:spcPts val="360"/>
              </a:spcBef>
              <a:buClr>
                <a:srgbClr val="004C52"/>
              </a:buClr>
              <a:buSzPct val="100000"/>
              <a:buFont typeface="Karla"/>
              <a:buChar char="○"/>
              <a:defRPr sz="2400">
                <a:solidFill>
                  <a:srgbClr val="004C52"/>
                </a:solidFill>
                <a:latin typeface="Karla"/>
                <a:ea typeface="Karla"/>
                <a:cs typeface="Karla"/>
                <a:sym typeface="Karla"/>
              </a:defRPr>
            </a:lvl5pPr>
            <a:lvl6pPr lvl="5">
              <a:spcBef>
                <a:spcPts val="360"/>
              </a:spcBef>
              <a:buClr>
                <a:srgbClr val="004C52"/>
              </a:buClr>
              <a:buSzPct val="100000"/>
              <a:buFont typeface="Karla"/>
              <a:buChar char="■"/>
              <a:defRPr sz="2400">
                <a:solidFill>
                  <a:srgbClr val="004C52"/>
                </a:solidFill>
                <a:latin typeface="Karla"/>
                <a:ea typeface="Karla"/>
                <a:cs typeface="Karla"/>
                <a:sym typeface="Karla"/>
              </a:defRPr>
            </a:lvl6pPr>
            <a:lvl7pPr lvl="6">
              <a:spcBef>
                <a:spcPts val="360"/>
              </a:spcBef>
              <a:buClr>
                <a:srgbClr val="004C52"/>
              </a:buClr>
              <a:buSzPct val="100000"/>
              <a:buFont typeface="Karla"/>
              <a:buChar char="●"/>
              <a:defRPr sz="2400">
                <a:solidFill>
                  <a:srgbClr val="004C52"/>
                </a:solidFill>
                <a:latin typeface="Karla"/>
                <a:ea typeface="Karla"/>
                <a:cs typeface="Karla"/>
                <a:sym typeface="Karla"/>
              </a:defRPr>
            </a:lvl7pPr>
            <a:lvl8pPr lvl="7">
              <a:spcBef>
                <a:spcPts val="360"/>
              </a:spcBef>
              <a:buClr>
                <a:srgbClr val="004C52"/>
              </a:buClr>
              <a:buSzPct val="100000"/>
              <a:buFont typeface="Karla"/>
              <a:buChar char="○"/>
              <a:defRPr sz="2400">
                <a:solidFill>
                  <a:srgbClr val="004C52"/>
                </a:solidFill>
                <a:latin typeface="Karla"/>
                <a:ea typeface="Karla"/>
                <a:cs typeface="Karla"/>
                <a:sym typeface="Karla"/>
              </a:defRPr>
            </a:lvl8pPr>
            <a:lvl9pPr lvl="8">
              <a:spcBef>
                <a:spcPts val="360"/>
              </a:spcBef>
              <a:buClr>
                <a:srgbClr val="004C52"/>
              </a:buClr>
              <a:buSzPct val="1000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wrap="square"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prstGeom prst="rect">
            <a:avLst/>
          </a:prstGeom>
        </p:spPr>
        <p:txBody>
          <a:bodyPr wrap="square" lIns="91425" tIns="91425" rIns="91425" bIns="91425" anchor="ctr" anchorCtr="0">
            <a:noAutofit/>
          </a:bodyPr>
          <a:lstStyle/>
          <a:p>
            <a:pPr lvl="0">
              <a:spcBef>
                <a:spcPts val="0"/>
              </a:spcBef>
              <a:buNone/>
            </a:pPr>
            <a:r>
              <a:rPr lang="en" dirty="0">
                <a:latin typeface="Calibri" panose="020F0502020204030204" pitchFamily="34" charset="0"/>
                <a:cs typeface="Calibri" panose="020F0502020204030204" pitchFamily="34" charset="0"/>
              </a:rPr>
              <a:t>Topics Presentation</a:t>
            </a:r>
          </a:p>
        </p:txBody>
      </p:sp>
      <p:sp>
        <p:nvSpPr>
          <p:cNvPr id="2" name="TextBox 1"/>
          <p:cNvSpPr txBox="1"/>
          <p:nvPr/>
        </p:nvSpPr>
        <p:spPr>
          <a:xfrm>
            <a:off x="7611693" y="3409950"/>
            <a:ext cx="1651518" cy="523220"/>
          </a:xfrm>
          <a:prstGeom prst="rect">
            <a:avLst/>
          </a:prstGeom>
          <a:noFill/>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Presented  by</a:t>
            </a:r>
          </a:p>
          <a:p>
            <a:pPr marL="285750" indent="-285750">
              <a:buFont typeface="Wingdings" pitchFamily="2" charset="2"/>
              <a:buChar char="v"/>
            </a:pPr>
            <a:r>
              <a:rPr lang="en-US" dirty="0">
                <a:solidFill>
                  <a:schemeClr val="bg1"/>
                </a:solidFill>
                <a:latin typeface="Calibri" panose="020F0502020204030204" pitchFamily="34" charset="0"/>
                <a:cs typeface="Calibri" panose="020F0502020204030204" pitchFamily="34" charset="0"/>
              </a:rPr>
              <a:t>Mohtshim Ali</a:t>
            </a:r>
          </a:p>
        </p:txBody>
      </p:sp>
      <p:sp>
        <p:nvSpPr>
          <p:cNvPr id="3" name="TextBox 2">
            <a:extLst>
              <a:ext uri="{FF2B5EF4-FFF2-40B4-BE49-F238E27FC236}">
                <a16:creationId xmlns:a16="http://schemas.microsoft.com/office/drawing/2014/main" id="{6A783377-79A9-46E6-9352-33E6736023B5}"/>
              </a:ext>
            </a:extLst>
          </p:cNvPr>
          <p:cNvSpPr txBox="1"/>
          <p:nvPr/>
        </p:nvSpPr>
        <p:spPr>
          <a:xfrm>
            <a:off x="8153400" y="4705350"/>
            <a:ext cx="284052" cy="307777"/>
          </a:xfrm>
          <a:prstGeom prst="rect">
            <a:avLst/>
          </a:prstGeom>
          <a:noFill/>
        </p:spPr>
        <p:txBody>
          <a:bodyPr wrap="none" rtlCol="0">
            <a:spAutoFit/>
          </a:bodyPr>
          <a:lstStyle/>
          <a:p>
            <a:r>
              <a:rPr lang="en-US" dirty="0">
                <a:solidFill>
                  <a:schemeClr val="bg1"/>
                </a:solidFill>
              </a:rPr>
              <a:t>1</a:t>
            </a:r>
            <a:endParaRPr lang="x-none"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B79D-B95E-490D-86B0-F54920FF2B7C}"/>
              </a:ext>
            </a:extLst>
          </p:cNvPr>
          <p:cNvSpPr>
            <a:spLocks noGrp="1"/>
          </p:cNvSpPr>
          <p:nvPr>
            <p:ph type="title"/>
          </p:nvPr>
        </p:nvSpPr>
        <p:spPr/>
        <p:txBody>
          <a:bodyPr/>
          <a:lstStyle/>
          <a:p>
            <a:r>
              <a:rPr lang="en-US" dirty="0"/>
              <a:t>Random Forest in </a:t>
            </a:r>
            <a:r>
              <a:rPr lang="en-US" dirty="0" err="1"/>
              <a:t>sklearn</a:t>
            </a:r>
            <a:endParaRPr lang="en-US" dirty="0"/>
          </a:p>
        </p:txBody>
      </p:sp>
      <p:sp>
        <p:nvSpPr>
          <p:cNvPr id="3" name="Text Placeholder 2">
            <a:extLst>
              <a:ext uri="{FF2B5EF4-FFF2-40B4-BE49-F238E27FC236}">
                <a16:creationId xmlns:a16="http://schemas.microsoft.com/office/drawing/2014/main" id="{B24ACE82-2B67-49B6-87B6-BF6230F0A7E7}"/>
              </a:ext>
            </a:extLst>
          </p:cNvPr>
          <p:cNvSpPr>
            <a:spLocks noGrp="1"/>
          </p:cNvSpPr>
          <p:nvPr>
            <p:ph type="body" idx="1"/>
          </p:nvPr>
        </p:nvSpPr>
        <p:spPr>
          <a:xfrm>
            <a:off x="904924" y="1495850"/>
            <a:ext cx="7781875" cy="3429900"/>
          </a:xfrm>
        </p:spPr>
        <p:txBody>
          <a:bodyPr/>
          <a:lstStyle/>
          <a:p>
            <a:pPr marL="400050" indent="-400050">
              <a:lnSpc>
                <a:spcPct val="250000"/>
              </a:lnSpc>
              <a:buFont typeface="+mj-lt"/>
              <a:buAutoNum type="romanUcPeriod"/>
            </a:pPr>
            <a:r>
              <a:rPr lang="en-US" dirty="0"/>
              <a:t>from </a:t>
            </a:r>
            <a:r>
              <a:rPr lang="en-US" dirty="0" err="1"/>
              <a:t>sklearn.ensemble</a:t>
            </a:r>
            <a:r>
              <a:rPr lang="en-US" dirty="0"/>
              <a:t> import </a:t>
            </a:r>
            <a:r>
              <a:rPr lang="en-US" dirty="0" err="1"/>
              <a:t>RandomForestClassifier</a:t>
            </a:r>
            <a:endParaRPr lang="en-US" dirty="0"/>
          </a:p>
          <a:p>
            <a:pPr marL="400050" indent="-400050">
              <a:lnSpc>
                <a:spcPct val="250000"/>
              </a:lnSpc>
              <a:buFont typeface="+mj-lt"/>
              <a:buAutoNum type="romanUcPeriod"/>
            </a:pPr>
            <a:r>
              <a:rPr lang="en-US" dirty="0"/>
              <a:t>model = </a:t>
            </a:r>
            <a:r>
              <a:rPr lang="en-US" dirty="0" err="1"/>
              <a:t>RandomForestClassifier</a:t>
            </a:r>
            <a:r>
              <a:rPr lang="en-US" dirty="0"/>
              <a:t>(</a:t>
            </a:r>
            <a:r>
              <a:rPr lang="en-US" dirty="0" err="1"/>
              <a:t>max_depth</a:t>
            </a:r>
            <a:r>
              <a:rPr lang="en-US" dirty="0"/>
              <a:t>=2, </a:t>
            </a:r>
            <a:r>
              <a:rPr lang="en-US" dirty="0" err="1"/>
              <a:t>random_state</a:t>
            </a:r>
            <a:r>
              <a:rPr lang="en-US" dirty="0"/>
              <a:t>=0)</a:t>
            </a:r>
          </a:p>
          <a:p>
            <a:pPr marL="400050" indent="-400050">
              <a:lnSpc>
                <a:spcPct val="250000"/>
              </a:lnSpc>
              <a:buFont typeface="+mj-lt"/>
              <a:buAutoNum type="romanUcPeriod"/>
            </a:pPr>
            <a:r>
              <a:rPr lang="en-US" dirty="0" err="1"/>
              <a:t>model.fit</a:t>
            </a:r>
            <a:r>
              <a:rPr lang="en-US" dirty="0"/>
              <a:t>(data, features)</a:t>
            </a:r>
          </a:p>
        </p:txBody>
      </p:sp>
    </p:spTree>
    <p:extLst>
      <p:ext uri="{BB962C8B-B14F-4D97-AF65-F5344CB8AC3E}">
        <p14:creationId xmlns:p14="http://schemas.microsoft.com/office/powerpoint/2010/main" val="417149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393746" y="1151581"/>
            <a:ext cx="4648200" cy="1090349"/>
          </a:xfrm>
          <a:prstGeom prst="rect">
            <a:avLst/>
          </a:prstGeom>
        </p:spPr>
        <p:txBody>
          <a:bodyPr wrap="square" lIns="91425" tIns="91425" rIns="91425" bIns="91425" anchor="t" anchorCtr="0">
            <a:noAutofit/>
          </a:bodyPr>
          <a:lstStyle/>
          <a:p>
            <a:pPr lvl="0" rtl="0">
              <a:spcBef>
                <a:spcPts val="0"/>
              </a:spcBef>
              <a:buNone/>
            </a:pPr>
            <a:r>
              <a:rPr lang="en" dirty="0">
                <a:solidFill>
                  <a:srgbClr val="ABE33F"/>
                </a:solidFill>
                <a:latin typeface="Calibri" panose="020F0502020204030204" pitchFamily="34" charset="0"/>
                <a:cs typeface="Calibri" panose="020F0502020204030204" pitchFamily="34" charset="0"/>
              </a:rPr>
              <a:t>Contents</a:t>
            </a:r>
            <a:br>
              <a:rPr lang="en" dirty="0">
                <a:solidFill>
                  <a:srgbClr val="ABE33F"/>
                </a:solidFill>
              </a:rPr>
            </a:br>
            <a:endParaRPr lang="en" dirty="0">
              <a:solidFill>
                <a:srgbClr val="ABE33F"/>
              </a:solidFill>
            </a:endParaRPr>
          </a:p>
        </p:txBody>
      </p:sp>
      <p:sp>
        <p:nvSpPr>
          <p:cNvPr id="132" name="Shape 132"/>
          <p:cNvSpPr/>
          <p:nvPr/>
        </p:nvSpPr>
        <p:spPr>
          <a:xfrm>
            <a:off x="4874250" y="-17350"/>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33" name="Shape 133"/>
          <p:cNvSpPr/>
          <p:nvPr/>
        </p:nvSpPr>
        <p:spPr>
          <a:xfrm rot="10286814">
            <a:off x="6499116" y="1416524"/>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nvGrpSpPr>
          <p:cNvPr id="134" name="Shape 134"/>
          <p:cNvGrpSpPr/>
          <p:nvPr/>
        </p:nvGrpSpPr>
        <p:grpSpPr>
          <a:xfrm>
            <a:off x="7885862" y="419338"/>
            <a:ext cx="899284" cy="899339"/>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
        <p:nvSpPr>
          <p:cNvPr id="137" name="Shape 137"/>
          <p:cNvSpPr/>
          <p:nvPr/>
        </p:nvSpPr>
        <p:spPr>
          <a:xfrm>
            <a:off x="6192650" y="1898869"/>
            <a:ext cx="914124" cy="914076"/>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nvGrpSpPr>
          <p:cNvPr id="138" name="Shape 138"/>
          <p:cNvGrpSpPr/>
          <p:nvPr/>
        </p:nvGrpSpPr>
        <p:grpSpPr>
          <a:xfrm>
            <a:off x="6931317" y="1443562"/>
            <a:ext cx="671511" cy="671549"/>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wrap="square"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2"/>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rot="1504353">
            <a:off x="7841214" y="2080539"/>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rot="1973882">
            <a:off x="8121371" y="1454163"/>
            <a:ext cx="192944"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 name="TextBox 13">
            <a:extLst>
              <a:ext uri="{FF2B5EF4-FFF2-40B4-BE49-F238E27FC236}">
                <a16:creationId xmlns:a16="http://schemas.microsoft.com/office/drawing/2014/main" id="{E92306C1-CA09-4F83-BEAF-22DCE7422E6A}"/>
              </a:ext>
            </a:extLst>
          </p:cNvPr>
          <p:cNvSpPr txBox="1"/>
          <p:nvPr/>
        </p:nvSpPr>
        <p:spPr>
          <a:xfrm>
            <a:off x="381000" y="1803732"/>
            <a:ext cx="1901483" cy="923330"/>
          </a:xfrm>
          <a:prstGeom prst="rect">
            <a:avLst/>
          </a:prstGeom>
          <a:noFill/>
        </p:spPr>
        <p:txBody>
          <a:bodyPr wrap="none" rtlCol="0">
            <a:spAutoFit/>
          </a:bodyPr>
          <a:lstStyle/>
          <a:p>
            <a:pPr marL="285750" indent="-285750">
              <a:buFont typeface="Wingdings" panose="05000000000000000000" pitchFamily="2" charset="2"/>
              <a:buChar char="Ø"/>
            </a:pPr>
            <a:r>
              <a:rPr lang="en-US" sz="1800" dirty="0">
                <a:solidFill>
                  <a:srgbClr val="004C52"/>
                </a:solidFill>
                <a:latin typeface="Calibri" panose="020F0502020204030204" pitchFamily="34" charset="0"/>
                <a:cs typeface="Calibri" panose="020F0502020204030204" pitchFamily="34" charset="0"/>
              </a:rPr>
              <a:t>Decision Tree</a:t>
            </a:r>
          </a:p>
          <a:p>
            <a:pPr marL="285750" indent="-285750">
              <a:buFont typeface="Wingdings" panose="05000000000000000000" pitchFamily="2" charset="2"/>
              <a:buChar char="Ø"/>
            </a:pPr>
            <a:r>
              <a:rPr lang="en-US" sz="1800" dirty="0">
                <a:solidFill>
                  <a:srgbClr val="004C52"/>
                </a:solidFill>
                <a:latin typeface="Calibri" panose="020F0502020204030204" pitchFamily="34" charset="0"/>
                <a:cs typeface="Calibri" panose="020F0502020204030204" pitchFamily="34" charset="0"/>
              </a:rPr>
              <a:t>Random Forest</a:t>
            </a:r>
          </a:p>
          <a:p>
            <a:pPr marL="285750" indent="-285750">
              <a:buFont typeface="Wingdings" panose="05000000000000000000" pitchFamily="2" charset="2"/>
              <a:buChar char="Ø"/>
            </a:pPr>
            <a:endParaRPr lang="en-US" sz="1800" dirty="0">
              <a:solidFill>
                <a:srgbClr val="004C52"/>
              </a:solidFill>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4E6EDC71-1399-47BD-BA67-75D077CA2217}"/>
              </a:ext>
            </a:extLst>
          </p:cNvPr>
          <p:cNvSpPr txBox="1"/>
          <p:nvPr/>
        </p:nvSpPr>
        <p:spPr>
          <a:xfrm>
            <a:off x="8153400" y="4705350"/>
            <a:ext cx="284052" cy="307777"/>
          </a:xfrm>
          <a:prstGeom prst="rect">
            <a:avLst/>
          </a:prstGeom>
          <a:noFill/>
        </p:spPr>
        <p:txBody>
          <a:bodyPr wrap="none" rtlCol="0">
            <a:spAutoFit/>
          </a:bodyPr>
          <a:lstStyle/>
          <a:p>
            <a:r>
              <a:rPr lang="en-US" dirty="0">
                <a:solidFill>
                  <a:schemeClr val="bg1"/>
                </a:solidFill>
              </a:rPr>
              <a:t>2</a:t>
            </a:r>
            <a:endParaRPr lang="x-none"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3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3000"/>
                                  </p:iterate>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latin typeface="Calibri" panose="020F0502020204030204" pitchFamily="34" charset="0"/>
                <a:cs typeface="Calibri" panose="020F0502020204030204" pitchFamily="34" charset="0"/>
              </a:rPr>
              <a:t>Decision Tree</a:t>
            </a:r>
          </a:p>
        </p:txBody>
      </p:sp>
      <p:sp>
        <p:nvSpPr>
          <p:cNvPr id="2" name="Text Placeholder 1"/>
          <p:cNvSpPr>
            <a:spLocks noGrp="1"/>
          </p:cNvSpPr>
          <p:nvPr>
            <p:ph type="body" idx="1"/>
          </p:nvPr>
        </p:nvSpPr>
        <p:spPr>
          <a:xfrm>
            <a:off x="582150" y="1504050"/>
            <a:ext cx="7979700" cy="3048900"/>
          </a:xfrm>
        </p:spPr>
        <p: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Decision tree is graphical representation of all the possible solution. These decision are based on some conditions and can be easily explained.</a:t>
            </a:r>
          </a:p>
          <a:p>
            <a:pPr>
              <a:buNone/>
            </a:pPr>
            <a:endParaRPr lang="en-US"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F074106-36F2-44DA-810C-14102B23551B}"/>
              </a:ext>
            </a:extLst>
          </p:cNvPr>
          <p:cNvSpPr txBox="1"/>
          <p:nvPr/>
        </p:nvSpPr>
        <p:spPr>
          <a:xfrm>
            <a:off x="8153400" y="4705350"/>
            <a:ext cx="284052" cy="307777"/>
          </a:xfrm>
          <a:prstGeom prst="rect">
            <a:avLst/>
          </a:prstGeom>
          <a:noFill/>
        </p:spPr>
        <p:txBody>
          <a:bodyPr wrap="none" rtlCol="0">
            <a:spAutoFit/>
          </a:bodyPr>
          <a:lstStyle/>
          <a:p>
            <a:r>
              <a:rPr lang="en-US" dirty="0">
                <a:solidFill>
                  <a:schemeClr val="bg1"/>
                </a:solidFill>
              </a:rPr>
              <a:t>3</a:t>
            </a:r>
            <a:endParaRPr lang="x-none" dirty="0">
              <a:solidFill>
                <a:schemeClr val="bg1"/>
              </a:solidFill>
            </a:endParaRPr>
          </a:p>
        </p:txBody>
      </p:sp>
      <p:graphicFrame>
        <p:nvGraphicFramePr>
          <p:cNvPr id="3" name="Object 2">
            <a:extLst>
              <a:ext uri="{FF2B5EF4-FFF2-40B4-BE49-F238E27FC236}">
                <a16:creationId xmlns:a16="http://schemas.microsoft.com/office/drawing/2014/main" id="{C80BEA7E-4426-4B81-A103-D1F544787D51}"/>
              </a:ext>
            </a:extLst>
          </p:cNvPr>
          <p:cNvGraphicFramePr>
            <a:graphicFrameLocks noChangeAspect="1"/>
          </p:cNvGraphicFramePr>
          <p:nvPr>
            <p:extLst>
              <p:ext uri="{D42A27DB-BD31-4B8C-83A1-F6EECF244321}">
                <p14:modId xmlns:p14="http://schemas.microsoft.com/office/powerpoint/2010/main" val="3806027782"/>
              </p:ext>
            </p:extLst>
          </p:nvPr>
        </p:nvGraphicFramePr>
        <p:xfrm>
          <a:off x="3143250" y="2419350"/>
          <a:ext cx="2857500" cy="1977473"/>
        </p:xfrm>
        <a:graphic>
          <a:graphicData uri="http://schemas.openxmlformats.org/presentationml/2006/ole">
            <mc:AlternateContent xmlns:mc="http://schemas.openxmlformats.org/markup-compatibility/2006">
              <mc:Choice xmlns:v="urn:schemas-microsoft-com:vml" Requires="v">
                <p:oleObj spid="_x0000_s1029" name="Bitmap Image" r:id="rId4" imgW="5257800" imgH="3638520" progId="Paint.Picture">
                  <p:embed/>
                </p:oleObj>
              </mc:Choice>
              <mc:Fallback>
                <p:oleObj name="Bitmap Image" r:id="rId4" imgW="5257800" imgH="3638520" progId="Paint.Picture">
                  <p:embed/>
                  <p:pic>
                    <p:nvPicPr>
                      <p:cNvPr id="0" name=""/>
                      <p:cNvPicPr/>
                      <p:nvPr/>
                    </p:nvPicPr>
                    <p:blipFill>
                      <a:blip r:embed="rId5"/>
                      <a:stretch>
                        <a:fillRect/>
                      </a:stretch>
                    </p:blipFill>
                    <p:spPr>
                      <a:xfrm>
                        <a:off x="3143250" y="2419350"/>
                        <a:ext cx="2857500" cy="1977473"/>
                      </a:xfrm>
                      <a:prstGeom prst="rect">
                        <a:avLst/>
                      </a:prstGeom>
                    </p:spPr>
                  </p:pic>
                </p:oleObj>
              </mc:Fallback>
            </mc:AlternateContent>
          </a:graphicData>
        </a:graphic>
      </p:graphicFrame>
    </p:spTree>
    <p:extLst>
      <p:ext uri="{BB962C8B-B14F-4D97-AF65-F5344CB8AC3E}">
        <p14:creationId xmlns:p14="http://schemas.microsoft.com/office/powerpoint/2010/main" val="61309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How Decision Tree works?</a:t>
            </a:r>
          </a:p>
        </p:txBody>
      </p:sp>
      <p:sp>
        <p:nvSpPr>
          <p:cNvPr id="12" name="Text Placeholder 1">
            <a:extLst>
              <a:ext uri="{FF2B5EF4-FFF2-40B4-BE49-F238E27FC236}">
                <a16:creationId xmlns:a16="http://schemas.microsoft.com/office/drawing/2014/main" id="{74B5920D-1099-4733-BF09-A404C2CA2749}"/>
              </a:ext>
            </a:extLst>
          </p:cNvPr>
          <p:cNvSpPr txBox="1">
            <a:spLocks/>
          </p:cNvSpPr>
          <p:nvPr/>
        </p:nvSpPr>
        <p:spPr>
          <a:xfrm>
            <a:off x="5410200" y="2674942"/>
            <a:ext cx="3151650" cy="2475485"/>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18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18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18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1800" b="0" i="0" u="none" strike="noStrike" cap="none">
                <a:solidFill>
                  <a:srgbClr val="004C52"/>
                </a:solidFill>
                <a:latin typeface="Karla"/>
                <a:ea typeface="Karla"/>
                <a:cs typeface="Karla"/>
                <a:sym typeface="Karla"/>
              </a:defRPr>
            </a:lvl9pPr>
          </a:lstStyle>
          <a:p>
            <a:pPr marL="285750" indent="-285750"/>
            <a:r>
              <a:rPr lang="en-US" dirty="0">
                <a:latin typeface="Calibri" panose="020F0502020204030204" pitchFamily="34" charset="0"/>
                <a:cs typeface="Calibri" panose="020F0502020204030204" pitchFamily="34" charset="0"/>
              </a:rPr>
              <a:t>Entropy?</a:t>
            </a:r>
          </a:p>
          <a:p>
            <a:pPr marL="285750" indent="-285750"/>
            <a:r>
              <a:rPr lang="en-US" dirty="0">
                <a:latin typeface="Calibri" panose="020F0502020204030204" pitchFamily="34" charset="0"/>
                <a:cs typeface="Calibri" panose="020F0502020204030204" pitchFamily="34" charset="0"/>
              </a:rPr>
              <a:t>Information Gain?</a:t>
            </a:r>
          </a:p>
          <a:p>
            <a:pPr marL="285750" indent="-285750"/>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D97DA16-94E8-49F8-BA9F-FE77D3D9A50E}"/>
              </a:ext>
            </a:extLst>
          </p:cNvPr>
          <p:cNvSpPr txBox="1"/>
          <p:nvPr/>
        </p:nvSpPr>
        <p:spPr>
          <a:xfrm>
            <a:off x="8153400" y="4705350"/>
            <a:ext cx="284052" cy="307777"/>
          </a:xfrm>
          <a:prstGeom prst="rect">
            <a:avLst/>
          </a:prstGeom>
          <a:noFill/>
        </p:spPr>
        <p:txBody>
          <a:bodyPr wrap="none" rtlCol="0">
            <a:spAutoFit/>
          </a:bodyPr>
          <a:lstStyle/>
          <a:p>
            <a:r>
              <a:rPr lang="en-US" dirty="0">
                <a:solidFill>
                  <a:schemeClr val="bg1"/>
                </a:solidFill>
              </a:rPr>
              <a:t>4</a:t>
            </a:r>
            <a:endParaRPr lang="x-none" dirty="0">
              <a:solidFill>
                <a:schemeClr val="bg1"/>
              </a:solidFill>
            </a:endParaRPr>
          </a:p>
        </p:txBody>
      </p:sp>
      <p:pic>
        <p:nvPicPr>
          <p:cNvPr id="4" name="Picture 3">
            <a:extLst>
              <a:ext uri="{FF2B5EF4-FFF2-40B4-BE49-F238E27FC236}">
                <a16:creationId xmlns:a16="http://schemas.microsoft.com/office/drawing/2014/main" id="{5A35B650-5CF7-4851-801A-232215DADB13}"/>
              </a:ext>
            </a:extLst>
          </p:cNvPr>
          <p:cNvPicPr>
            <a:picLocks noChangeAspect="1"/>
          </p:cNvPicPr>
          <p:nvPr/>
        </p:nvPicPr>
        <p:blipFill>
          <a:blip r:embed="rId2"/>
          <a:stretch>
            <a:fillRect/>
          </a:stretch>
        </p:blipFill>
        <p:spPr>
          <a:xfrm>
            <a:off x="706548" y="1467865"/>
            <a:ext cx="4439270" cy="3391373"/>
          </a:xfrm>
          <a:prstGeom prst="rect">
            <a:avLst/>
          </a:prstGeom>
        </p:spPr>
      </p:pic>
    </p:spTree>
    <p:extLst>
      <p:ext uri="{BB962C8B-B14F-4D97-AF65-F5344CB8AC3E}">
        <p14:creationId xmlns:p14="http://schemas.microsoft.com/office/powerpoint/2010/main" val="38132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3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3000"/>
                                  </p:iterate>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9DE3-6777-43DF-B3E7-35E95ED5CD51}"/>
              </a:ext>
            </a:extLst>
          </p:cNvPr>
          <p:cNvSpPr>
            <a:spLocks noGrp="1"/>
          </p:cNvSpPr>
          <p:nvPr>
            <p:ph type="title"/>
          </p:nvPr>
        </p:nvSpPr>
        <p:spPr>
          <a:xfrm>
            <a:off x="807019" y="361950"/>
            <a:ext cx="7370700" cy="675933"/>
          </a:xfrm>
        </p:spPr>
        <p:txBody>
          <a:bodyPr/>
          <a:lstStyle/>
          <a:p>
            <a:r>
              <a:rPr lang="en-US" dirty="0">
                <a:latin typeface="Calibri" pitchFamily="34" charset="0"/>
              </a:rPr>
              <a:t>Case example</a:t>
            </a:r>
            <a:endParaRPr lang="x-none" dirty="0">
              <a:latin typeface="Calibri" pitchFamily="34" charset="0"/>
            </a:endParaRPr>
          </a:p>
        </p:txBody>
      </p:sp>
      <p:sp>
        <p:nvSpPr>
          <p:cNvPr id="3" name="Text Placeholder 2">
            <a:extLst>
              <a:ext uri="{FF2B5EF4-FFF2-40B4-BE49-F238E27FC236}">
                <a16:creationId xmlns:a16="http://schemas.microsoft.com/office/drawing/2014/main" id="{7DE1C95B-DE67-471D-9134-EF0ED4959718}"/>
              </a:ext>
            </a:extLst>
          </p:cNvPr>
          <p:cNvSpPr>
            <a:spLocks noGrp="1"/>
          </p:cNvSpPr>
          <p:nvPr>
            <p:ph type="body" idx="1"/>
          </p:nvPr>
        </p:nvSpPr>
        <p:spPr>
          <a:xfrm>
            <a:off x="3962400" y="1537073"/>
            <a:ext cx="4876800" cy="2787277"/>
          </a:xfrm>
        </p:spPr>
        <p:txBody>
          <a:bodyPr/>
          <a:lstStyle/>
          <a:p>
            <a:pPr marL="285750" indent="-285750">
              <a:buFont typeface="Wingdings" pitchFamily="2" charset="2"/>
              <a:buChar char="v"/>
            </a:pPr>
            <a:r>
              <a:rPr lang="en-US" dirty="0">
                <a:latin typeface="Calibri" panose="020F0502020204030204" pitchFamily="34" charset="0"/>
                <a:cs typeface="Calibri" panose="020F0502020204030204" pitchFamily="34" charset="0"/>
              </a:rPr>
              <a:t>For calculating Entropy</a:t>
            </a:r>
          </a:p>
          <a:p>
            <a:pPr>
              <a:buNone/>
            </a:pPr>
            <a:endParaRPr lang="en-US"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For calculating IG</a:t>
            </a:r>
          </a:p>
        </p:txBody>
      </p:sp>
      <p:sp>
        <p:nvSpPr>
          <p:cNvPr id="14" name="TextBox 13">
            <a:extLst>
              <a:ext uri="{FF2B5EF4-FFF2-40B4-BE49-F238E27FC236}">
                <a16:creationId xmlns:a16="http://schemas.microsoft.com/office/drawing/2014/main" id="{CCBD50CB-61AC-433A-BD4D-711225B69E6F}"/>
              </a:ext>
            </a:extLst>
          </p:cNvPr>
          <p:cNvSpPr txBox="1"/>
          <p:nvPr/>
        </p:nvSpPr>
        <p:spPr>
          <a:xfrm>
            <a:off x="8153400" y="4705350"/>
            <a:ext cx="284052" cy="307777"/>
          </a:xfrm>
          <a:prstGeom prst="rect">
            <a:avLst/>
          </a:prstGeom>
          <a:noFill/>
        </p:spPr>
        <p:txBody>
          <a:bodyPr wrap="none" rtlCol="0">
            <a:spAutoFit/>
          </a:bodyPr>
          <a:lstStyle/>
          <a:p>
            <a:r>
              <a:rPr lang="en-US" dirty="0">
                <a:solidFill>
                  <a:schemeClr val="bg1"/>
                </a:solidFill>
              </a:rPr>
              <a:t>5</a:t>
            </a:r>
            <a:endParaRPr lang="x-none" dirty="0">
              <a:solidFill>
                <a:schemeClr val="bg1"/>
              </a:solidFill>
            </a:endParaRPr>
          </a:p>
        </p:txBody>
      </p:sp>
      <p:pic>
        <p:nvPicPr>
          <p:cNvPr id="6" name="Picture 5">
            <a:extLst>
              <a:ext uri="{FF2B5EF4-FFF2-40B4-BE49-F238E27FC236}">
                <a16:creationId xmlns:a16="http://schemas.microsoft.com/office/drawing/2014/main" id="{B1BE56CA-2743-4AA4-A26C-4AC94253DD4A}"/>
              </a:ext>
            </a:extLst>
          </p:cNvPr>
          <p:cNvPicPr>
            <a:picLocks noChangeAspect="1"/>
          </p:cNvPicPr>
          <p:nvPr/>
        </p:nvPicPr>
        <p:blipFill>
          <a:blip r:embed="rId2"/>
          <a:stretch>
            <a:fillRect/>
          </a:stretch>
        </p:blipFill>
        <p:spPr>
          <a:xfrm>
            <a:off x="304800" y="1428750"/>
            <a:ext cx="3721768" cy="1524000"/>
          </a:xfrm>
          <a:prstGeom prst="rect">
            <a:avLst/>
          </a:prstGeom>
        </p:spPr>
      </p:pic>
      <p:pic>
        <p:nvPicPr>
          <p:cNvPr id="9" name="Picture 8">
            <a:extLst>
              <a:ext uri="{FF2B5EF4-FFF2-40B4-BE49-F238E27FC236}">
                <a16:creationId xmlns:a16="http://schemas.microsoft.com/office/drawing/2014/main" id="{F67BCC40-ED14-4BEF-AFD0-6012AA2F5564}"/>
              </a:ext>
            </a:extLst>
          </p:cNvPr>
          <p:cNvPicPr>
            <a:picLocks noChangeAspect="1"/>
          </p:cNvPicPr>
          <p:nvPr/>
        </p:nvPicPr>
        <p:blipFill>
          <a:blip r:embed="rId3"/>
          <a:stretch>
            <a:fillRect/>
          </a:stretch>
        </p:blipFill>
        <p:spPr>
          <a:xfrm>
            <a:off x="304800" y="3128742"/>
            <a:ext cx="2815031" cy="1576608"/>
          </a:xfrm>
          <a:prstGeom prst="rect">
            <a:avLst/>
          </a:prstGeom>
        </p:spPr>
      </p:pic>
      <p:pic>
        <p:nvPicPr>
          <p:cNvPr id="11" name="Picture 10">
            <a:extLst>
              <a:ext uri="{FF2B5EF4-FFF2-40B4-BE49-F238E27FC236}">
                <a16:creationId xmlns:a16="http://schemas.microsoft.com/office/drawing/2014/main" id="{9D269CB2-48A8-43B3-9EA8-F0640C6C03CF}"/>
              </a:ext>
            </a:extLst>
          </p:cNvPr>
          <p:cNvPicPr>
            <a:picLocks noChangeAspect="1"/>
          </p:cNvPicPr>
          <p:nvPr/>
        </p:nvPicPr>
        <p:blipFill>
          <a:blip r:embed="rId4"/>
          <a:stretch>
            <a:fillRect/>
          </a:stretch>
        </p:blipFill>
        <p:spPr>
          <a:xfrm>
            <a:off x="5029200" y="2086292"/>
            <a:ext cx="2481737" cy="814483"/>
          </a:xfrm>
          <a:prstGeom prst="rect">
            <a:avLst/>
          </a:prstGeom>
        </p:spPr>
      </p:pic>
      <p:pic>
        <p:nvPicPr>
          <p:cNvPr id="13" name="Picture 12">
            <a:extLst>
              <a:ext uri="{FF2B5EF4-FFF2-40B4-BE49-F238E27FC236}">
                <a16:creationId xmlns:a16="http://schemas.microsoft.com/office/drawing/2014/main" id="{90002717-FCAA-4DFE-8BA0-C875487220BB}"/>
              </a:ext>
            </a:extLst>
          </p:cNvPr>
          <p:cNvPicPr>
            <a:picLocks noChangeAspect="1"/>
          </p:cNvPicPr>
          <p:nvPr/>
        </p:nvPicPr>
        <p:blipFill>
          <a:blip r:embed="rId5"/>
          <a:stretch>
            <a:fillRect/>
          </a:stretch>
        </p:blipFill>
        <p:spPr>
          <a:xfrm>
            <a:off x="4108776" y="3367470"/>
            <a:ext cx="4584047" cy="937830"/>
          </a:xfrm>
          <a:prstGeom prst="rect">
            <a:avLst/>
          </a:prstGeom>
        </p:spPr>
      </p:pic>
    </p:spTree>
    <p:extLst>
      <p:ext uri="{BB962C8B-B14F-4D97-AF65-F5344CB8AC3E}">
        <p14:creationId xmlns:p14="http://schemas.microsoft.com/office/powerpoint/2010/main" val="199600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3000"/>
                                  </p:iterate>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D32F-532F-4A4C-967F-C9861DAB4A63}"/>
              </a:ext>
            </a:extLst>
          </p:cNvPr>
          <p:cNvSpPr>
            <a:spLocks noGrp="1"/>
          </p:cNvSpPr>
          <p:nvPr>
            <p:ph type="title"/>
          </p:nvPr>
        </p:nvSpPr>
        <p:spPr/>
        <p:txBody>
          <a:bodyPr/>
          <a:lstStyle/>
          <a:p>
            <a:r>
              <a:rPr lang="en-US" dirty="0" err="1"/>
              <a:t>Cont</a:t>
            </a:r>
            <a:r>
              <a:rPr lang="en-US" dirty="0"/>
              <a:t>…</a:t>
            </a:r>
          </a:p>
        </p:txBody>
      </p:sp>
      <p:pic>
        <p:nvPicPr>
          <p:cNvPr id="6" name="Picture 5">
            <a:extLst>
              <a:ext uri="{FF2B5EF4-FFF2-40B4-BE49-F238E27FC236}">
                <a16:creationId xmlns:a16="http://schemas.microsoft.com/office/drawing/2014/main" id="{2249F35F-B70D-4B69-8142-C29ABC351B8E}"/>
              </a:ext>
            </a:extLst>
          </p:cNvPr>
          <p:cNvPicPr>
            <a:picLocks noChangeAspect="1"/>
          </p:cNvPicPr>
          <p:nvPr/>
        </p:nvPicPr>
        <p:blipFill>
          <a:blip r:embed="rId2"/>
          <a:stretch>
            <a:fillRect/>
          </a:stretch>
        </p:blipFill>
        <p:spPr>
          <a:xfrm>
            <a:off x="228600" y="1428750"/>
            <a:ext cx="3862004" cy="3553269"/>
          </a:xfrm>
          <a:prstGeom prst="rect">
            <a:avLst/>
          </a:prstGeom>
        </p:spPr>
      </p:pic>
      <p:pic>
        <p:nvPicPr>
          <p:cNvPr id="8" name="Picture 7">
            <a:extLst>
              <a:ext uri="{FF2B5EF4-FFF2-40B4-BE49-F238E27FC236}">
                <a16:creationId xmlns:a16="http://schemas.microsoft.com/office/drawing/2014/main" id="{915D01B2-3F06-4BB3-A455-4664AA639C03}"/>
              </a:ext>
            </a:extLst>
          </p:cNvPr>
          <p:cNvPicPr>
            <a:picLocks noChangeAspect="1"/>
          </p:cNvPicPr>
          <p:nvPr/>
        </p:nvPicPr>
        <p:blipFill>
          <a:blip r:embed="rId3"/>
          <a:stretch>
            <a:fillRect/>
          </a:stretch>
        </p:blipFill>
        <p:spPr>
          <a:xfrm>
            <a:off x="4343400" y="1485633"/>
            <a:ext cx="3300841" cy="1663215"/>
          </a:xfrm>
          <a:prstGeom prst="rect">
            <a:avLst/>
          </a:prstGeom>
        </p:spPr>
      </p:pic>
      <p:pic>
        <p:nvPicPr>
          <p:cNvPr id="10" name="Picture 9">
            <a:extLst>
              <a:ext uri="{FF2B5EF4-FFF2-40B4-BE49-F238E27FC236}">
                <a16:creationId xmlns:a16="http://schemas.microsoft.com/office/drawing/2014/main" id="{70DA8828-84A4-48BC-966A-F847687D2F04}"/>
              </a:ext>
            </a:extLst>
          </p:cNvPr>
          <p:cNvPicPr>
            <a:picLocks noChangeAspect="1"/>
          </p:cNvPicPr>
          <p:nvPr/>
        </p:nvPicPr>
        <p:blipFill>
          <a:blip r:embed="rId4"/>
          <a:stretch>
            <a:fillRect/>
          </a:stretch>
        </p:blipFill>
        <p:spPr>
          <a:xfrm>
            <a:off x="4343400" y="3205383"/>
            <a:ext cx="3300841" cy="1695569"/>
          </a:xfrm>
          <a:prstGeom prst="rect">
            <a:avLst/>
          </a:prstGeom>
        </p:spPr>
      </p:pic>
    </p:spTree>
    <p:extLst>
      <p:ext uri="{BB962C8B-B14F-4D97-AF65-F5344CB8AC3E}">
        <p14:creationId xmlns:p14="http://schemas.microsoft.com/office/powerpoint/2010/main" val="120824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DF3F-C7AA-4D02-A9B9-435CA227B51A}"/>
              </a:ext>
            </a:extLst>
          </p:cNvPr>
          <p:cNvSpPr>
            <a:spLocks noGrp="1"/>
          </p:cNvSpPr>
          <p:nvPr>
            <p:ph type="title"/>
          </p:nvPr>
        </p:nvSpPr>
        <p:spPr/>
        <p:txBody>
          <a:bodyPr/>
          <a:lstStyle/>
          <a:p>
            <a:r>
              <a:rPr lang="en-US" dirty="0"/>
              <a:t>Cont..</a:t>
            </a:r>
          </a:p>
        </p:txBody>
      </p:sp>
      <p:sp>
        <p:nvSpPr>
          <p:cNvPr id="3" name="Text Placeholder 2">
            <a:extLst>
              <a:ext uri="{FF2B5EF4-FFF2-40B4-BE49-F238E27FC236}">
                <a16:creationId xmlns:a16="http://schemas.microsoft.com/office/drawing/2014/main" id="{A24A812B-9B56-40D1-80C2-F1EB5DAD2D51}"/>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3A2D219-ED3F-4B2A-9862-E099049CA654}"/>
              </a:ext>
            </a:extLst>
          </p:cNvPr>
          <p:cNvSpPr>
            <a:spLocks noGrp="1"/>
          </p:cNvSpPr>
          <p:nvPr>
            <p:ph type="body" idx="2"/>
          </p:nvPr>
        </p:nvSpPr>
        <p:spPr/>
        <p:txBody>
          <a:bodyPr/>
          <a:lstStyle/>
          <a:p>
            <a:endParaRPr lang="en-US"/>
          </a:p>
        </p:txBody>
      </p:sp>
      <p:pic>
        <p:nvPicPr>
          <p:cNvPr id="6" name="Picture 5">
            <a:extLst>
              <a:ext uri="{FF2B5EF4-FFF2-40B4-BE49-F238E27FC236}">
                <a16:creationId xmlns:a16="http://schemas.microsoft.com/office/drawing/2014/main" id="{35BEE145-00CB-411A-BEB7-66FFB06FEA07}"/>
              </a:ext>
            </a:extLst>
          </p:cNvPr>
          <p:cNvPicPr>
            <a:picLocks noChangeAspect="1"/>
          </p:cNvPicPr>
          <p:nvPr/>
        </p:nvPicPr>
        <p:blipFill>
          <a:blip r:embed="rId2"/>
          <a:stretch>
            <a:fillRect/>
          </a:stretch>
        </p:blipFill>
        <p:spPr>
          <a:xfrm>
            <a:off x="2127342" y="1562572"/>
            <a:ext cx="4859042" cy="2645072"/>
          </a:xfrm>
          <a:prstGeom prst="rect">
            <a:avLst/>
          </a:prstGeom>
        </p:spPr>
      </p:pic>
    </p:spTree>
    <p:extLst>
      <p:ext uri="{BB962C8B-B14F-4D97-AF65-F5344CB8AC3E}">
        <p14:creationId xmlns:p14="http://schemas.microsoft.com/office/powerpoint/2010/main" val="36543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DF3F-C7AA-4D02-A9B9-435CA227B51A}"/>
              </a:ext>
            </a:extLst>
          </p:cNvPr>
          <p:cNvSpPr>
            <a:spLocks noGrp="1"/>
          </p:cNvSpPr>
          <p:nvPr>
            <p:ph type="title"/>
          </p:nvPr>
        </p:nvSpPr>
        <p:spPr/>
        <p:txBody>
          <a:bodyPr/>
          <a:lstStyle/>
          <a:p>
            <a:r>
              <a:rPr lang="en-US" dirty="0"/>
              <a:t>Decision Tree in </a:t>
            </a:r>
            <a:r>
              <a:rPr lang="en-US" dirty="0" err="1"/>
              <a:t>sklearn</a:t>
            </a:r>
            <a:endParaRPr lang="en-US" dirty="0"/>
          </a:p>
        </p:txBody>
      </p:sp>
      <p:sp>
        <p:nvSpPr>
          <p:cNvPr id="3" name="Text Placeholder 2">
            <a:extLst>
              <a:ext uri="{FF2B5EF4-FFF2-40B4-BE49-F238E27FC236}">
                <a16:creationId xmlns:a16="http://schemas.microsoft.com/office/drawing/2014/main" id="{A24A812B-9B56-40D1-80C2-F1EB5DAD2D51}"/>
              </a:ext>
            </a:extLst>
          </p:cNvPr>
          <p:cNvSpPr>
            <a:spLocks noGrp="1"/>
          </p:cNvSpPr>
          <p:nvPr>
            <p:ph type="body" idx="1"/>
          </p:nvPr>
        </p:nvSpPr>
        <p:spPr>
          <a:xfrm>
            <a:off x="904924" y="1495850"/>
            <a:ext cx="8391476" cy="3429900"/>
          </a:xfrm>
        </p:spPr>
        <p:txBody>
          <a:bodyPr/>
          <a:lstStyle/>
          <a:p>
            <a:pPr marL="400050" indent="-400050">
              <a:lnSpc>
                <a:spcPct val="200000"/>
              </a:lnSpc>
              <a:buFont typeface="+mj-lt"/>
              <a:buAutoNum type="romanUcPeriod"/>
            </a:pPr>
            <a:r>
              <a:rPr lang="en-US" dirty="0"/>
              <a:t>from </a:t>
            </a:r>
            <a:r>
              <a:rPr lang="en-US" dirty="0" err="1"/>
              <a:t>sklearn.tree</a:t>
            </a:r>
            <a:r>
              <a:rPr lang="en-US" dirty="0"/>
              <a:t> import </a:t>
            </a:r>
            <a:r>
              <a:rPr lang="en-US" dirty="0" err="1"/>
              <a:t>DecisionTreeClassifier</a:t>
            </a:r>
            <a:endParaRPr lang="en-US" dirty="0"/>
          </a:p>
          <a:p>
            <a:pPr marL="400050" indent="-400050">
              <a:lnSpc>
                <a:spcPct val="200000"/>
              </a:lnSpc>
              <a:buFont typeface="+mj-lt"/>
              <a:buAutoNum type="romanUcPeriod"/>
            </a:pPr>
            <a:r>
              <a:rPr lang="en-US" dirty="0" err="1"/>
              <a:t>decision_tree</a:t>
            </a:r>
            <a:r>
              <a:rPr lang="en-US" dirty="0"/>
              <a:t> = </a:t>
            </a:r>
            <a:r>
              <a:rPr lang="en-US" dirty="0" err="1"/>
              <a:t>DecisionTreeClassifier</a:t>
            </a:r>
            <a:r>
              <a:rPr lang="en-US" dirty="0"/>
              <a:t>(</a:t>
            </a:r>
            <a:r>
              <a:rPr lang="en-US" dirty="0" err="1"/>
              <a:t>random_state</a:t>
            </a:r>
            <a:r>
              <a:rPr lang="en-US" dirty="0"/>
              <a:t>=0, </a:t>
            </a:r>
            <a:r>
              <a:rPr lang="en-US" dirty="0" err="1"/>
              <a:t>max_depth</a:t>
            </a:r>
            <a:r>
              <a:rPr lang="en-US" dirty="0"/>
              <a:t>=2)</a:t>
            </a:r>
          </a:p>
          <a:p>
            <a:pPr marL="400050" indent="-400050">
              <a:lnSpc>
                <a:spcPct val="200000"/>
              </a:lnSpc>
              <a:buFont typeface="+mj-lt"/>
              <a:buAutoNum type="romanUcPeriod"/>
            </a:pPr>
            <a:r>
              <a:rPr lang="en-US" dirty="0" err="1"/>
              <a:t>decision_tree</a:t>
            </a:r>
            <a:r>
              <a:rPr lang="en-US" dirty="0"/>
              <a:t> = </a:t>
            </a:r>
            <a:r>
              <a:rPr lang="en-US" dirty="0" err="1"/>
              <a:t>decision_tree.fit</a:t>
            </a:r>
            <a:r>
              <a:rPr lang="en-US" dirty="0"/>
              <a:t>(data, target)</a:t>
            </a:r>
          </a:p>
        </p:txBody>
      </p:sp>
    </p:spTree>
    <p:extLst>
      <p:ext uri="{BB962C8B-B14F-4D97-AF65-F5344CB8AC3E}">
        <p14:creationId xmlns:p14="http://schemas.microsoft.com/office/powerpoint/2010/main" val="1670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CDE7-7383-43A4-8C3E-812084EC6A14}"/>
              </a:ext>
            </a:extLst>
          </p:cNvPr>
          <p:cNvSpPr>
            <a:spLocks noGrp="1"/>
          </p:cNvSpPr>
          <p:nvPr>
            <p:ph type="title"/>
          </p:nvPr>
        </p:nvSpPr>
        <p:spPr/>
        <p:txBody>
          <a:bodyPr/>
          <a:lstStyle/>
          <a:p>
            <a:r>
              <a:rPr lang="en-US" dirty="0"/>
              <a:t>Random Forest</a:t>
            </a:r>
          </a:p>
        </p:txBody>
      </p:sp>
      <p:sp>
        <p:nvSpPr>
          <p:cNvPr id="3" name="Text Placeholder 2">
            <a:extLst>
              <a:ext uri="{FF2B5EF4-FFF2-40B4-BE49-F238E27FC236}">
                <a16:creationId xmlns:a16="http://schemas.microsoft.com/office/drawing/2014/main" id="{3B545114-0292-4E79-9D2E-B12684FFCC86}"/>
              </a:ext>
            </a:extLst>
          </p:cNvPr>
          <p:cNvSpPr>
            <a:spLocks noGrp="1"/>
          </p:cNvSpPr>
          <p:nvPr>
            <p:ph type="body" idx="1"/>
          </p:nvPr>
        </p:nvSpPr>
        <p:spPr>
          <a:xfrm>
            <a:off x="904924" y="1495850"/>
            <a:ext cx="7629475" cy="3429900"/>
          </a:xfrm>
        </p:spPr>
        <p:txBody>
          <a:bodyPr/>
          <a:lstStyle/>
          <a:p>
            <a:pPr lvl="1" algn="just"/>
            <a:r>
              <a:rPr lang="en-US" dirty="0"/>
              <a:t>Random Forest builds multiple decision tree and merges them together. Random forest corrects the decision tree’s habit of overfitting of their training set. It is more accurate and stable prediction. It uses a “Bagging Method”.</a:t>
            </a:r>
          </a:p>
          <a:p>
            <a:pPr algn="just"/>
            <a:endParaRPr lang="en-US" dirty="0"/>
          </a:p>
        </p:txBody>
      </p:sp>
      <p:pic>
        <p:nvPicPr>
          <p:cNvPr id="6" name="Picture 5" descr="Diagram&#10;&#10;Description automatically generated">
            <a:extLst>
              <a:ext uri="{FF2B5EF4-FFF2-40B4-BE49-F238E27FC236}">
                <a16:creationId xmlns:a16="http://schemas.microsoft.com/office/drawing/2014/main" id="{C6C1FFC4-68A6-47CB-AD1A-8A21D37D78D1}"/>
              </a:ext>
            </a:extLst>
          </p:cNvPr>
          <p:cNvPicPr>
            <a:picLocks noChangeAspect="1"/>
          </p:cNvPicPr>
          <p:nvPr/>
        </p:nvPicPr>
        <p:blipFill>
          <a:blip r:embed="rId2"/>
          <a:stretch>
            <a:fillRect/>
          </a:stretch>
        </p:blipFill>
        <p:spPr>
          <a:xfrm>
            <a:off x="2819400" y="2757710"/>
            <a:ext cx="3238500" cy="2159000"/>
          </a:xfrm>
          <a:prstGeom prst="rect">
            <a:avLst/>
          </a:prstGeom>
        </p:spPr>
      </p:pic>
    </p:spTree>
    <p:extLst>
      <p:ext uri="{BB962C8B-B14F-4D97-AF65-F5344CB8AC3E}">
        <p14:creationId xmlns:p14="http://schemas.microsoft.com/office/powerpoint/2010/main" val="2640365623"/>
      </p:ext>
    </p:extLst>
  </p:cSld>
  <p:clrMapOvr>
    <a:masterClrMapping/>
  </p:clrMapOvr>
</p:sld>
</file>

<file path=ppt/theme/theme1.xml><?xml version="1.0" encoding="utf-8"?>
<a:theme xmlns:a="http://schemas.openxmlformats.org/drawingml/2006/main" name="Escalus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gradFill>
            <a:gsLst>
              <a:gs pos="0">
                <a:schemeClr val="accent1">
                  <a:tint val="66000"/>
                  <a:satMod val="160000"/>
                </a:schemeClr>
              </a:gs>
              <a:gs pos="88000">
                <a:schemeClr val="accent1">
                  <a:tint val="44500"/>
                  <a:satMod val="160000"/>
                </a:schemeClr>
              </a:gs>
              <a:gs pos="100000">
                <a:schemeClr val="accent1">
                  <a:tint val="23500"/>
                  <a:satMod val="160000"/>
                </a:schemeClr>
              </a:gs>
            </a:gsLst>
            <a:lin ang="5400000" scaled="0"/>
          </a:gradFill>
          <a:bevel/>
          <a:tailEnd type="arrow"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4214</TotalTime>
  <Words>211</Words>
  <Application>Microsoft Office PowerPoint</Application>
  <PresentationFormat>On-screen Show (16:9)</PresentationFormat>
  <Paragraphs>41</Paragraphs>
  <Slides>10</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Raleway</vt:lpstr>
      <vt:lpstr>Calibri</vt:lpstr>
      <vt:lpstr>Wingdings</vt:lpstr>
      <vt:lpstr>Karla</vt:lpstr>
      <vt:lpstr>Escalus template</vt:lpstr>
      <vt:lpstr>Paintbrush Picture</vt:lpstr>
      <vt:lpstr>Topics Presentation</vt:lpstr>
      <vt:lpstr>Contents </vt:lpstr>
      <vt:lpstr>Decision Tree</vt:lpstr>
      <vt:lpstr>How Decision Tree works?</vt:lpstr>
      <vt:lpstr>Case example</vt:lpstr>
      <vt:lpstr>Cont…</vt:lpstr>
      <vt:lpstr>Cont..</vt:lpstr>
      <vt:lpstr>Decision Tree in sklearn</vt:lpstr>
      <vt:lpstr>Random Forest</vt:lpstr>
      <vt:lpstr>Random Forest in sklearn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Laptops and their comparison</dc:title>
  <dc:creator>Mohtshim</dc:creator>
  <cp:lastModifiedBy>01-132172-016</cp:lastModifiedBy>
  <cp:revision>137</cp:revision>
  <dcterms:modified xsi:type="dcterms:W3CDTF">2022-01-10T12:54:10Z</dcterms:modified>
</cp:coreProperties>
</file>