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onts.adobe.com/" TargetMode="External"/><Relationship Id="rId2" Type="http://schemas.openxmlformats.org/officeDocument/2006/relationships/hyperlink" Target="https://blog.angular.io/version-11-of-angular-now-available-74721b7952f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ngular/angular-cli/issues/2154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rxjs@7.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45674"/>
            <a:ext cx="7766936" cy="1625600"/>
          </a:xfrm>
        </p:spPr>
        <p:txBody>
          <a:bodyPr/>
          <a:lstStyle/>
          <a:p>
            <a:pPr algn="l"/>
            <a:r>
              <a:rPr lang="en-US" dirty="0"/>
              <a:t>Updated Features in Angular 13</a:t>
            </a:r>
          </a:p>
        </p:txBody>
      </p:sp>
      <p:sp>
        <p:nvSpPr>
          <p:cNvPr id="3" name="Subtitle 2"/>
          <p:cNvSpPr>
            <a:spLocks noGrp="1"/>
          </p:cNvSpPr>
          <p:nvPr>
            <p:ph type="subTitle" idx="1"/>
          </p:nvPr>
        </p:nvSpPr>
        <p:spPr>
          <a:xfrm>
            <a:off x="775854" y="4978400"/>
            <a:ext cx="3269673" cy="1293091"/>
          </a:xfrm>
        </p:spPr>
        <p:txBody>
          <a:bodyPr/>
          <a:lstStyle/>
          <a:p>
            <a:pPr algn="l"/>
            <a:r>
              <a:rPr lang="en-US" b="1" dirty="0" smtClean="0"/>
              <a:t>Name</a:t>
            </a:r>
            <a:r>
              <a:rPr lang="en-US" dirty="0" smtClean="0"/>
              <a:t>: Basavaraja Hiruru</a:t>
            </a:r>
          </a:p>
          <a:p>
            <a:pPr algn="l"/>
            <a:r>
              <a:rPr lang="en-US" b="1" dirty="0" smtClean="0"/>
              <a:t>Designation</a:t>
            </a:r>
            <a:r>
              <a:rPr lang="en-US" dirty="0" smtClean="0"/>
              <a:t>: Lead engineer</a:t>
            </a:r>
            <a:endParaRPr lang="en-US" dirty="0"/>
          </a:p>
        </p:txBody>
      </p:sp>
    </p:spTree>
    <p:extLst>
      <p:ext uri="{BB962C8B-B14F-4D97-AF65-F5344CB8AC3E}">
        <p14:creationId xmlns:p14="http://schemas.microsoft.com/office/powerpoint/2010/main" val="357291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a:t>
            </a:r>
            <a:r>
              <a:rPr lang="en-US" b="1" dirty="0"/>
              <a:t> Improvements to Angular tests.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some </a:t>
            </a:r>
            <a:r>
              <a:rPr lang="en-US" dirty="0"/>
              <a:t>important </a:t>
            </a:r>
            <a:r>
              <a:rPr lang="en-US" dirty="0" smtClean="0"/>
              <a:t>improvements to </a:t>
            </a:r>
            <a:r>
              <a:rPr lang="en-US" dirty="0" err="1" smtClean="0"/>
              <a:t>TestBed</a:t>
            </a:r>
            <a:r>
              <a:rPr lang="en-US" dirty="0" smtClean="0"/>
              <a:t> that now does a better job of tearing down </a:t>
            </a:r>
            <a:r>
              <a:rPr lang="en-US" dirty="0"/>
              <a:t>test modules and environments after each </a:t>
            </a:r>
            <a:r>
              <a:rPr lang="en-US" dirty="0" smtClean="0"/>
              <a:t>test. </a:t>
            </a:r>
            <a:r>
              <a:rPr lang="en-US" dirty="0"/>
              <a:t>The DOM is now cleaned after every test and developers can expect </a:t>
            </a:r>
            <a:r>
              <a:rPr lang="en-US" dirty="0" smtClean="0"/>
              <a:t>faster, </a:t>
            </a:r>
            <a:r>
              <a:rPr lang="en-US" dirty="0"/>
              <a:t>less memory-intensive, less interdependent, and more optimized tests.</a:t>
            </a:r>
            <a:endParaRPr lang="en-US" dirty="0"/>
          </a:p>
        </p:txBody>
      </p:sp>
    </p:spTree>
    <p:extLst>
      <p:ext uri="{BB962C8B-B14F-4D97-AF65-F5344CB8AC3E}">
        <p14:creationId xmlns:p14="http://schemas.microsoft.com/office/powerpoint/2010/main" val="178827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a:t>
            </a:r>
            <a:r>
              <a:rPr lang="en-US" b="1" dirty="0"/>
              <a:t>Version 7.4 of </a:t>
            </a:r>
            <a:r>
              <a:rPr lang="en-US" b="1" dirty="0" smtClean="0"/>
              <a:t>RXJS</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Angular 13 update adds </a:t>
            </a:r>
            <a:r>
              <a:rPr lang="en-US" dirty="0" smtClean="0"/>
              <a:t>RXJS, </a:t>
            </a:r>
            <a:r>
              <a:rPr lang="en-US" dirty="0"/>
              <a:t>a reactive extension for JavaScript, and includes all versions of </a:t>
            </a:r>
            <a:r>
              <a:rPr lang="en-US" dirty="0" smtClean="0"/>
              <a:t>RXJS </a:t>
            </a:r>
            <a:r>
              <a:rPr lang="en-US" dirty="0"/>
              <a:t>up to and including version 7</a:t>
            </a:r>
            <a:r>
              <a:rPr lang="en-US" dirty="0" smtClean="0"/>
              <a:t>.</a:t>
            </a:r>
          </a:p>
          <a:p>
            <a:r>
              <a:rPr lang="en-US" dirty="0"/>
              <a:t>For apps created with </a:t>
            </a:r>
            <a:r>
              <a:rPr lang="en-US" b="1" dirty="0"/>
              <a:t>ng new</a:t>
            </a:r>
            <a:r>
              <a:rPr lang="en-US" dirty="0"/>
              <a:t>, </a:t>
            </a:r>
            <a:r>
              <a:rPr lang="en-US" b="1" dirty="0" smtClean="0"/>
              <a:t>RXJS</a:t>
            </a:r>
            <a:r>
              <a:rPr lang="en-US" dirty="0" smtClean="0"/>
              <a:t> </a:t>
            </a:r>
            <a:r>
              <a:rPr lang="en-US" b="1" dirty="0"/>
              <a:t>7.4 </a:t>
            </a:r>
            <a:r>
              <a:rPr lang="en-US" dirty="0"/>
              <a:t>has become the default</a:t>
            </a:r>
            <a:r>
              <a:rPr lang="en-US" b="1" dirty="0"/>
              <a:t>.</a:t>
            </a:r>
          </a:p>
          <a:p>
            <a:endParaRPr lang="en-US" dirty="0"/>
          </a:p>
        </p:txBody>
      </p:sp>
    </p:spTree>
    <p:extLst>
      <p:ext uri="{BB962C8B-B14F-4D97-AF65-F5344CB8AC3E}">
        <p14:creationId xmlns:p14="http://schemas.microsoft.com/office/powerpoint/2010/main" val="178945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 </a:t>
            </a:r>
            <a:r>
              <a:rPr lang="en-US" b="1" dirty="0"/>
              <a:t>Router changes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There </a:t>
            </a:r>
            <a:r>
              <a:rPr lang="en-US" dirty="0"/>
              <a:t>were several compatibility issues with earlier versions of </a:t>
            </a:r>
            <a:r>
              <a:rPr lang="en-US" dirty="0" smtClean="0"/>
              <a:t>Angular, </a:t>
            </a:r>
            <a:r>
              <a:rPr lang="en-US" dirty="0"/>
              <a:t>mainly with query parameters. For example, after a question mark in query parameters, the default URL </a:t>
            </a:r>
            <a:r>
              <a:rPr lang="en-US" dirty="0" smtClean="0"/>
              <a:t>serialize </a:t>
            </a:r>
            <a:r>
              <a:rPr lang="en-US" dirty="0"/>
              <a:t>tends to drop everything. The latest update, on the other hand, improves query parameter compatibility with question </a:t>
            </a:r>
            <a:r>
              <a:rPr lang="en-US" dirty="0" smtClean="0"/>
              <a:t>marks</a:t>
            </a:r>
          </a:p>
          <a:p>
            <a:r>
              <a:rPr lang="en-US" dirty="0"/>
              <a:t>The null and undefined inputs of </a:t>
            </a:r>
            <a:r>
              <a:rPr lang="en-US" b="1" dirty="0" smtClean="0"/>
              <a:t>router Link</a:t>
            </a:r>
            <a:r>
              <a:rPr lang="en-US" dirty="0"/>
              <a:t> directives were previously equivalent to an empty string, and there was no mechanism to block the navigation of the link. Setting the router link directive value to null or undefined will now completely disable the navigation.</a:t>
            </a:r>
            <a:endParaRPr lang="en-US" b="1" dirty="0"/>
          </a:p>
          <a:p>
            <a:endParaRPr lang="en-US" dirty="0"/>
          </a:p>
        </p:txBody>
      </p:sp>
    </p:spTree>
    <p:extLst>
      <p:ext uri="{BB962C8B-B14F-4D97-AF65-F5344CB8AC3E}">
        <p14:creationId xmlns:p14="http://schemas.microsoft.com/office/powerpoint/2010/main" val="350569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a:t>
            </a:r>
            <a:r>
              <a:rPr lang="en-US" b="1" dirty="0"/>
              <a:t>Creating dynamic documents.</a:t>
            </a:r>
            <a:endParaRPr lang="en-US" b="1" dirty="0"/>
          </a:p>
        </p:txBody>
      </p:sp>
      <p:sp>
        <p:nvSpPr>
          <p:cNvPr id="3" name="Content Placeholder 2"/>
          <p:cNvSpPr>
            <a:spLocks noGrp="1"/>
          </p:cNvSpPr>
          <p:nvPr>
            <p:ph idx="1"/>
          </p:nvPr>
        </p:nvSpPr>
        <p:spPr/>
        <p:txBody>
          <a:bodyPr/>
          <a:lstStyle/>
          <a:p>
            <a:r>
              <a:rPr lang="en-US" dirty="0"/>
              <a:t>One Ivy-enabled API update in Angular 13 is a more streamlined method for dynamically constructing a component. </a:t>
            </a:r>
            <a:r>
              <a:rPr lang="en-US" b="1" dirty="0" err="1"/>
              <a:t>ViewContainerRef.createComponent</a:t>
            </a:r>
            <a:r>
              <a:rPr lang="en-US" dirty="0"/>
              <a:t> no longer requires an instantiated factory to construct a component </a:t>
            </a:r>
            <a:r>
              <a:rPr lang="en-US" b="1" dirty="0"/>
              <a:t>(you no longer need to use </a:t>
            </a:r>
            <a:r>
              <a:rPr lang="en-US" dirty="0" err="1"/>
              <a:t>ComponentFactoryResolver</a:t>
            </a:r>
            <a:r>
              <a:rPr lang="en-US" b="1" dirty="0"/>
              <a:t>).</a:t>
            </a:r>
          </a:p>
          <a:p>
            <a:r>
              <a:rPr lang="en-US" b="1" dirty="0"/>
              <a:t>Due to the improved </a:t>
            </a:r>
            <a:r>
              <a:rPr lang="en-US" dirty="0" err="1"/>
              <a:t>ViewContainerRef.createComponent</a:t>
            </a:r>
            <a:r>
              <a:rPr lang="en-US" b="1" dirty="0"/>
              <a:t> API, it is now possible to create dynamic components with less boilerplate code</a:t>
            </a:r>
            <a:r>
              <a:rPr lang="en-US" b="1" dirty="0" smtClean="0"/>
              <a:t>.</a:t>
            </a:r>
            <a:endParaRPr lang="en-US" dirty="0"/>
          </a:p>
        </p:txBody>
      </p:sp>
    </p:spTree>
    <p:extLst>
      <p:ext uri="{BB962C8B-B14F-4D97-AF65-F5344CB8AC3E}">
        <p14:creationId xmlns:p14="http://schemas.microsoft.com/office/powerpoint/2010/main" val="365519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a:t>
            </a:r>
            <a:r>
              <a:rPr lang="en-US" b="1" dirty="0"/>
              <a:t>Other notable updates!</a:t>
            </a:r>
            <a:endParaRPr lang="en-US" b="1"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With </a:t>
            </a:r>
            <a:r>
              <a:rPr lang="en-US" dirty="0"/>
              <a:t>the release of </a:t>
            </a:r>
            <a:r>
              <a:rPr lang="en-US" u="sng" dirty="0">
                <a:hlinkClick r:id="rId2"/>
              </a:rPr>
              <a:t>Angular v11</a:t>
            </a:r>
            <a:r>
              <a:rPr lang="en-US" dirty="0"/>
              <a:t> in 2020, we introduced support for </a:t>
            </a:r>
            <a:r>
              <a:rPr lang="en-US" dirty="0" smtClean="0"/>
              <a:t>in-lining </a:t>
            </a:r>
            <a:r>
              <a:rPr lang="en-US" dirty="0"/>
              <a:t>Google </a:t>
            </a:r>
            <a:r>
              <a:rPr lang="en-US" dirty="0" smtClean="0"/>
              <a:t>Fonts. </a:t>
            </a:r>
            <a:r>
              <a:rPr lang="en-US" dirty="0"/>
              <a:t>Now, we’re extending support to </a:t>
            </a:r>
            <a:r>
              <a:rPr lang="en-US" u="sng" dirty="0">
                <a:hlinkClick r:id="rId3"/>
              </a:rPr>
              <a:t>Adobe Fonts</a:t>
            </a:r>
            <a:endParaRPr lang="en-US" dirty="0"/>
          </a:p>
        </p:txBody>
      </p:sp>
    </p:spTree>
    <p:extLst>
      <p:ext uri="{BB962C8B-B14F-4D97-AF65-F5344CB8AC3E}">
        <p14:creationId xmlns:p14="http://schemas.microsoft.com/office/powerpoint/2010/main" val="111841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38400"/>
            <a:ext cx="8596668" cy="1717964"/>
          </a:xfrm>
        </p:spPr>
        <p:txBody>
          <a:bodyPr>
            <a:normAutofit fontScale="90000"/>
          </a:bodyPr>
          <a:lstStyle/>
          <a:p>
            <a:r>
              <a:rPr lang="en-US" sz="7200" dirty="0" smtClean="0"/>
              <a:t>        </a:t>
            </a:r>
            <a:r>
              <a:rPr lang="en-US" sz="7200" b="1" dirty="0" smtClean="0">
                <a:latin typeface="Engravers MT" panose="02090707080505020304" pitchFamily="18" charset="0"/>
              </a:rPr>
              <a:t>Thank</a:t>
            </a:r>
            <a:br>
              <a:rPr lang="en-US" sz="7200" b="1" dirty="0" smtClean="0">
                <a:latin typeface="Engravers MT" panose="02090707080505020304" pitchFamily="18" charset="0"/>
              </a:rPr>
            </a:br>
            <a:r>
              <a:rPr lang="en-US" sz="7200" b="1" dirty="0">
                <a:latin typeface="Engravers MT" panose="02090707080505020304" pitchFamily="18" charset="0"/>
              </a:rPr>
              <a:t> </a:t>
            </a:r>
            <a:r>
              <a:rPr lang="en-US" sz="7200" b="1" dirty="0" smtClean="0">
                <a:latin typeface="Engravers MT" panose="02090707080505020304" pitchFamily="18" charset="0"/>
              </a:rPr>
              <a:t>                 you</a:t>
            </a:r>
            <a:endParaRPr lang="en-US" sz="7200" b="1" dirty="0">
              <a:latin typeface="Engravers MT" panose="02090707080505020304" pitchFamily="18" charset="0"/>
            </a:endParaRPr>
          </a:p>
        </p:txBody>
      </p:sp>
    </p:spTree>
    <p:extLst>
      <p:ext uri="{BB962C8B-B14F-4D97-AF65-F5344CB8AC3E}">
        <p14:creationId xmlns:p14="http://schemas.microsoft.com/office/powerpoint/2010/main" val="375492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4618"/>
            <a:ext cx="8411248" cy="5301673"/>
          </a:xfrm>
        </p:spPr>
        <p:txBody>
          <a:bodyPr>
            <a:normAutofit lnSpcReduction="10000"/>
          </a:bodyPr>
          <a:lstStyle/>
          <a:p>
            <a:endParaRPr lang="en-US" dirty="0" smtClean="0"/>
          </a:p>
          <a:p>
            <a:pPr lvl="0"/>
            <a:r>
              <a:rPr lang="en-US" dirty="0" smtClean="0"/>
              <a:t>1. </a:t>
            </a:r>
            <a:r>
              <a:rPr lang="en-US" b="1" dirty="0"/>
              <a:t>View Engine is no longer available.</a:t>
            </a:r>
            <a:endParaRPr lang="en-US" dirty="0"/>
          </a:p>
          <a:p>
            <a:pPr lvl="0"/>
            <a:r>
              <a:rPr lang="en-US" b="1" dirty="0" smtClean="0"/>
              <a:t>2. Changes </a:t>
            </a:r>
            <a:r>
              <a:rPr lang="en-US" b="1" dirty="0"/>
              <a:t>to the Angular Package Format (APF</a:t>
            </a:r>
            <a:r>
              <a:rPr lang="en-US" b="1" dirty="0" smtClean="0"/>
              <a:t>).</a:t>
            </a:r>
          </a:p>
          <a:p>
            <a:r>
              <a:rPr lang="en-US" b="1" dirty="0" smtClean="0"/>
              <a:t>3. </a:t>
            </a:r>
            <a:r>
              <a:rPr lang="en-US" b="1" dirty="0"/>
              <a:t>Component API updates</a:t>
            </a:r>
          </a:p>
          <a:p>
            <a:r>
              <a:rPr lang="en-US" b="1" dirty="0" smtClean="0"/>
              <a:t>4. </a:t>
            </a:r>
            <a:r>
              <a:rPr lang="en-US" b="1" dirty="0"/>
              <a:t>End of IE11 support</a:t>
            </a:r>
          </a:p>
          <a:p>
            <a:pPr lvl="0"/>
            <a:r>
              <a:rPr lang="en-US" b="1" dirty="0" smtClean="0"/>
              <a:t>5. Typescript 4.4 Support</a:t>
            </a:r>
          </a:p>
          <a:p>
            <a:r>
              <a:rPr lang="en-US" b="1" dirty="0" smtClean="0"/>
              <a:t>6. </a:t>
            </a:r>
            <a:r>
              <a:rPr lang="en-US" b="1" dirty="0"/>
              <a:t>Improvements to the Angular CLI</a:t>
            </a:r>
            <a:endParaRPr lang="en-US" dirty="0"/>
          </a:p>
          <a:p>
            <a:pPr lvl="0"/>
            <a:r>
              <a:rPr lang="en-US" b="1" dirty="0" smtClean="0"/>
              <a:t>7. </a:t>
            </a:r>
            <a:r>
              <a:rPr lang="en-US" b="1" dirty="0"/>
              <a:t>Framework changes and dependency </a:t>
            </a:r>
            <a:r>
              <a:rPr lang="en-US" b="1" dirty="0" smtClean="0"/>
              <a:t>updates</a:t>
            </a:r>
          </a:p>
          <a:p>
            <a:pPr lvl="0"/>
            <a:r>
              <a:rPr lang="en-US" b="1" dirty="0" smtClean="0"/>
              <a:t>8. </a:t>
            </a:r>
            <a:r>
              <a:rPr lang="en-US" b="1" dirty="0"/>
              <a:t>Improvements to Angular tests</a:t>
            </a:r>
            <a:r>
              <a:rPr lang="en-US" b="1" dirty="0" smtClean="0"/>
              <a:t>.</a:t>
            </a:r>
          </a:p>
          <a:p>
            <a:r>
              <a:rPr lang="en-US" b="1" dirty="0" smtClean="0"/>
              <a:t>9. </a:t>
            </a:r>
            <a:r>
              <a:rPr lang="en-US" b="1" dirty="0"/>
              <a:t>Node.js versions prior to 12.20 are no longer supported.</a:t>
            </a:r>
          </a:p>
          <a:p>
            <a:pPr lvl="0"/>
            <a:r>
              <a:rPr lang="en-US" b="1" dirty="0" smtClean="0"/>
              <a:t>10. Version 7.4 of RXJS</a:t>
            </a:r>
          </a:p>
          <a:p>
            <a:pPr lvl="0"/>
            <a:r>
              <a:rPr lang="en-US" b="1" dirty="0" smtClean="0"/>
              <a:t>11. Router Changes</a:t>
            </a:r>
          </a:p>
          <a:p>
            <a:pPr lvl="0"/>
            <a:r>
              <a:rPr lang="en-US" b="1" dirty="0" smtClean="0"/>
              <a:t>12. </a:t>
            </a:r>
            <a:r>
              <a:rPr lang="en-US" b="1" dirty="0"/>
              <a:t>Creating dynamic </a:t>
            </a:r>
            <a:r>
              <a:rPr lang="en-US" b="1" dirty="0" smtClean="0"/>
              <a:t>documents.</a:t>
            </a:r>
          </a:p>
          <a:p>
            <a:pPr lvl="0"/>
            <a:r>
              <a:rPr lang="en-US" b="1" dirty="0" smtClean="0"/>
              <a:t>13.</a:t>
            </a:r>
            <a:r>
              <a:rPr lang="en-US" b="1" dirty="0"/>
              <a:t> Other notable updates!</a:t>
            </a:r>
            <a:endParaRPr lang="en-US" b="1" dirty="0" smtClean="0"/>
          </a:p>
          <a:p>
            <a:pPr lvl="0"/>
            <a:endParaRPr lang="en-US" b="1" dirty="0" smtClean="0"/>
          </a:p>
          <a:p>
            <a:pPr lvl="0"/>
            <a:endParaRPr lang="en-US" dirty="0"/>
          </a:p>
          <a:p>
            <a:endParaRPr lang="en-US" dirty="0"/>
          </a:p>
        </p:txBody>
      </p:sp>
      <p:sp>
        <p:nvSpPr>
          <p:cNvPr id="5" name="Title 1"/>
          <p:cNvSpPr>
            <a:spLocks noGrp="1"/>
          </p:cNvSpPr>
          <p:nvPr>
            <p:ph type="title"/>
          </p:nvPr>
        </p:nvSpPr>
        <p:spPr>
          <a:xfrm>
            <a:off x="677334" y="609600"/>
            <a:ext cx="8596668" cy="868218"/>
          </a:xfrm>
        </p:spPr>
        <p:txBody>
          <a:bodyPr/>
          <a:lstStyle/>
          <a:p>
            <a:r>
              <a:rPr lang="en-US" dirty="0" smtClean="0"/>
              <a:t>Overview:</a:t>
            </a:r>
            <a:endParaRPr lang="en-US" dirty="0"/>
          </a:p>
        </p:txBody>
      </p:sp>
    </p:spTree>
    <p:extLst>
      <p:ext uri="{BB962C8B-B14F-4D97-AF65-F5344CB8AC3E}">
        <p14:creationId xmlns:p14="http://schemas.microsoft.com/office/powerpoint/2010/main" val="117142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a:t>
            </a:r>
            <a:r>
              <a:rPr lang="en-US" b="1" dirty="0"/>
              <a:t> View Engine is no longer available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lvl="0"/>
            <a:r>
              <a:rPr lang="en-US" dirty="0"/>
              <a:t>The legacy View Engine is no longer supported by latest </a:t>
            </a:r>
            <a:r>
              <a:rPr lang="en-US" dirty="0" smtClean="0"/>
              <a:t>version,  Angular13. Relying </a:t>
            </a:r>
            <a:r>
              <a:rPr lang="en-US" dirty="0"/>
              <a:t>on View Engine has its maintenance costs, and also increases the complexity of Angular 13 codebases. To avoid that hassle, Ivy is now the only view engine supported by Angular.</a:t>
            </a:r>
          </a:p>
          <a:p>
            <a:pPr marL="0" lvl="0" indent="0">
              <a:buNone/>
            </a:pPr>
            <a:endParaRPr lang="en-US" dirty="0" smtClean="0"/>
          </a:p>
          <a:p>
            <a:pPr marL="0" lvl="0" indent="0">
              <a:buNone/>
            </a:pPr>
            <a:endParaRPr lang="en-US" dirty="0">
              <a:solidFill>
                <a:srgbClr val="FFFF00"/>
              </a:solidFill>
            </a:endParaRPr>
          </a:p>
          <a:p>
            <a:pPr marL="0" indent="0">
              <a:buNone/>
            </a:pPr>
            <a:r>
              <a:rPr lang="en-US" dirty="0" smtClean="0">
                <a:solidFill>
                  <a:srgbClr val="FF0000"/>
                </a:solidFill>
              </a:rPr>
              <a:t>Note: </a:t>
            </a:r>
            <a:r>
              <a:rPr lang="en-US" dirty="0"/>
              <a:t>Ivy can now compile individual components independently of one another, </a:t>
            </a:r>
            <a:r>
              <a:rPr lang="en-US" dirty="0" smtClean="0"/>
              <a:t>  which </a:t>
            </a:r>
            <a:r>
              <a:rPr lang="en-US" dirty="0"/>
              <a:t>significantly improves performance. By removing View Engine, Angular can reduce its reliance on </a:t>
            </a:r>
            <a:r>
              <a:rPr lang="en-US" dirty="0" err="1"/>
              <a:t>ngcc</a:t>
            </a:r>
            <a:r>
              <a:rPr lang="en-US" dirty="0"/>
              <a:t> too.</a:t>
            </a:r>
          </a:p>
          <a:p>
            <a:pPr marL="0" lvl="0" indent="0">
              <a:buNone/>
            </a:pPr>
            <a:endParaRPr lang="en-US" dirty="0"/>
          </a:p>
        </p:txBody>
      </p:sp>
    </p:spTree>
    <p:extLst>
      <p:ext uri="{BB962C8B-B14F-4D97-AF65-F5344CB8AC3E}">
        <p14:creationId xmlns:p14="http://schemas.microsoft.com/office/powerpoint/2010/main" val="276288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a:t>Changes to the Angular Package Format (APF)</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r>
              <a:rPr lang="en-US" dirty="0" smtClean="0"/>
              <a:t>The </a:t>
            </a:r>
            <a:r>
              <a:rPr lang="en-US" dirty="0"/>
              <a:t>Angular Package Format (APF) defines the format and structure of Angular Framework packages and View Engine metadata. It’s an excellent strategy for packaging every third-party library in the web development environment.</a:t>
            </a:r>
          </a:p>
          <a:p>
            <a:pPr marL="0" indent="0">
              <a:buNone/>
            </a:pPr>
            <a:endParaRPr lang="en-US" dirty="0"/>
          </a:p>
        </p:txBody>
      </p:sp>
    </p:spTree>
    <p:extLst>
      <p:ext uri="{BB962C8B-B14F-4D97-AF65-F5344CB8AC3E}">
        <p14:creationId xmlns:p14="http://schemas.microsoft.com/office/powerpoint/2010/main" val="18589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3. </a:t>
            </a:r>
            <a:r>
              <a:rPr lang="en-US" b="1" dirty="0"/>
              <a:t>Component API updates</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Ivy </a:t>
            </a:r>
            <a:r>
              <a:rPr lang="en-US" dirty="0"/>
              <a:t>also enables quality of life improvements to the way developers can dynamically create components. The API has now been simplified. Before the changes in Angular v13, dynamically creating components required a lot of boilerplate code</a:t>
            </a:r>
            <a:endParaRPr lang="en-US" dirty="0"/>
          </a:p>
        </p:txBody>
      </p:sp>
    </p:spTree>
    <p:extLst>
      <p:ext uri="{BB962C8B-B14F-4D97-AF65-F5344CB8AC3E}">
        <p14:creationId xmlns:p14="http://schemas.microsoft.com/office/powerpoint/2010/main" val="312236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4.</a:t>
            </a:r>
            <a:r>
              <a:rPr lang="en-US" b="1" dirty="0"/>
              <a:t> End of IE11 support</a:t>
            </a:r>
            <a:br>
              <a:rPr lang="en-US" b="1" dirty="0"/>
            </a:br>
            <a:endParaRPr lang="en-US" b="1" dirty="0"/>
          </a:p>
        </p:txBody>
      </p:sp>
      <p:sp>
        <p:nvSpPr>
          <p:cNvPr id="3" name="Content Placeholder 2"/>
          <p:cNvSpPr>
            <a:spLocks noGrp="1"/>
          </p:cNvSpPr>
          <p:nvPr>
            <p:ph idx="1"/>
          </p:nvPr>
        </p:nvSpPr>
        <p:spPr/>
        <p:txBody>
          <a:bodyPr/>
          <a:lstStyle/>
          <a:p>
            <a:endParaRPr lang="en-US" dirty="0" smtClean="0"/>
          </a:p>
          <a:p>
            <a:r>
              <a:rPr lang="en-US" dirty="0" smtClean="0"/>
              <a:t>Angular </a:t>
            </a:r>
            <a:r>
              <a:rPr lang="en-US" dirty="0"/>
              <a:t>will no longer support Internet Explorer 11 as of version 13. Dropping IE 11 is a positive factor because it results in smaller bundle size and faster app loading. In addition, Angular can now use modern browser features like CSS variables and web animations via native web APIs due to these enhancements.</a:t>
            </a:r>
            <a:endParaRPr lang="en-US" dirty="0"/>
          </a:p>
        </p:txBody>
      </p:sp>
    </p:spTree>
    <p:extLst>
      <p:ext uri="{BB962C8B-B14F-4D97-AF65-F5344CB8AC3E}">
        <p14:creationId xmlns:p14="http://schemas.microsoft.com/office/powerpoint/2010/main" val="150333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t>
            </a:r>
            <a:r>
              <a:rPr lang="en-US" dirty="0" smtClean="0"/>
              <a:t>Typescript </a:t>
            </a:r>
            <a:r>
              <a:rPr lang="en-US" dirty="0"/>
              <a:t>4.4 support.</a:t>
            </a:r>
            <a:endParaRPr lang="en-US" dirty="0"/>
          </a:p>
        </p:txBody>
      </p:sp>
      <p:sp>
        <p:nvSpPr>
          <p:cNvPr id="3" name="Content Placeholder 2"/>
          <p:cNvSpPr>
            <a:spLocks noGrp="1"/>
          </p:cNvSpPr>
          <p:nvPr>
            <p:ph idx="1"/>
          </p:nvPr>
        </p:nvSpPr>
        <p:spPr/>
        <p:txBody>
          <a:bodyPr/>
          <a:lstStyle/>
          <a:p>
            <a:endParaRPr lang="en-US" dirty="0" smtClean="0"/>
          </a:p>
          <a:p>
            <a:r>
              <a:rPr lang="en-US" dirty="0" smtClean="0"/>
              <a:t>Typescript </a:t>
            </a:r>
            <a:r>
              <a:rPr lang="en-US" dirty="0"/>
              <a:t>4.4 support is now available in Angular 13 version. As a result, versions prior to </a:t>
            </a:r>
            <a:r>
              <a:rPr lang="en-US" dirty="0" smtClean="0"/>
              <a:t>Typescript </a:t>
            </a:r>
            <a:r>
              <a:rPr lang="en-US" dirty="0"/>
              <a:t>4.4.2 are no longer supported in the core</a:t>
            </a:r>
            <a:r>
              <a:rPr lang="en-US" dirty="0" smtClean="0"/>
              <a:t>.</a:t>
            </a:r>
          </a:p>
          <a:p>
            <a:r>
              <a:rPr lang="en-US" b="1" dirty="0"/>
              <a:t>The significant highlights of </a:t>
            </a:r>
            <a:r>
              <a:rPr lang="en-US" b="1" dirty="0" smtClean="0"/>
              <a:t>Typescript </a:t>
            </a:r>
            <a:r>
              <a:rPr lang="en-US" b="1" dirty="0"/>
              <a:t>4.4 are</a:t>
            </a:r>
            <a:r>
              <a:rPr lang="en-US" b="1" dirty="0" smtClean="0"/>
              <a:t>:</a:t>
            </a:r>
          </a:p>
          <a:p>
            <a:pPr marL="0" lvl="0" indent="0">
              <a:buNone/>
            </a:pPr>
            <a:r>
              <a:rPr lang="en-US" b="1" dirty="0"/>
              <a:t> </a:t>
            </a:r>
            <a:r>
              <a:rPr lang="en-US" b="1" dirty="0" smtClean="0"/>
              <a:t>    </a:t>
            </a:r>
            <a:r>
              <a:rPr lang="en-US" dirty="0"/>
              <a:t>Improved detection of type guards.</a:t>
            </a:r>
          </a:p>
          <a:p>
            <a:pPr marL="0" lvl="0" indent="0">
              <a:buNone/>
            </a:pPr>
            <a:r>
              <a:rPr lang="en-US" dirty="0" smtClean="0"/>
              <a:t>     Default </a:t>
            </a:r>
            <a:r>
              <a:rPr lang="en-US" dirty="0"/>
              <a:t>catch variables.</a:t>
            </a:r>
          </a:p>
          <a:p>
            <a:pPr marL="0" lvl="0" indent="0">
              <a:buNone/>
            </a:pPr>
            <a:r>
              <a:rPr lang="en-US" dirty="0" smtClean="0"/>
              <a:t>     Faster </a:t>
            </a:r>
            <a:r>
              <a:rPr lang="en-US" dirty="0"/>
              <a:t>incremental builds.</a:t>
            </a:r>
          </a:p>
          <a:p>
            <a:pPr marL="0" lvl="0" indent="0">
              <a:buNone/>
            </a:pPr>
            <a:r>
              <a:rPr lang="en-US" dirty="0" smtClean="0"/>
              <a:t>     The </a:t>
            </a:r>
            <a:r>
              <a:rPr lang="en-US" dirty="0"/>
              <a:t>control flow of conditions can be analyzed.</a:t>
            </a:r>
          </a:p>
          <a:p>
            <a:pPr marL="0" lvl="0" indent="0">
              <a:buNone/>
            </a:pPr>
            <a:r>
              <a:rPr lang="en-US" dirty="0" smtClean="0"/>
              <a:t>     Symbol </a:t>
            </a:r>
            <a:r>
              <a:rPr lang="en-US" dirty="0"/>
              <a:t>and template string pattern index signatures</a:t>
            </a:r>
          </a:p>
          <a:p>
            <a:pPr marL="0" indent="0">
              <a:buNone/>
            </a:pPr>
            <a:endParaRPr lang="en-US" b="1" dirty="0"/>
          </a:p>
          <a:p>
            <a:endParaRPr lang="en-US" b="1" dirty="0"/>
          </a:p>
        </p:txBody>
      </p:sp>
    </p:spTree>
    <p:extLst>
      <p:ext uri="{BB962C8B-B14F-4D97-AF65-F5344CB8AC3E}">
        <p14:creationId xmlns:p14="http://schemas.microsoft.com/office/powerpoint/2010/main" val="259379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6</a:t>
            </a:r>
            <a:r>
              <a:rPr lang="en-US" b="1" dirty="0" smtClean="0"/>
              <a:t>. </a:t>
            </a:r>
            <a:r>
              <a:rPr lang="en-US" b="1" dirty="0"/>
              <a:t>Improvements to the Angular CLI</a:t>
            </a:r>
            <a:r>
              <a:rPr lang="en-US" dirty="0"/>
              <a:t/>
            </a:r>
            <a:br>
              <a:rPr lang="en-US" dirty="0"/>
            </a:br>
            <a:endParaRPr lang="en-US" b="1" dirty="0"/>
          </a:p>
        </p:txBody>
      </p:sp>
      <p:sp>
        <p:nvSpPr>
          <p:cNvPr id="3" name="Content Placeholder 2"/>
          <p:cNvSpPr>
            <a:spLocks noGrp="1"/>
          </p:cNvSpPr>
          <p:nvPr>
            <p:ph idx="1"/>
          </p:nvPr>
        </p:nvSpPr>
        <p:spPr/>
        <p:txBody>
          <a:bodyPr/>
          <a:lstStyle/>
          <a:p>
            <a:endParaRPr lang="en-US" dirty="0" smtClean="0"/>
          </a:p>
          <a:p>
            <a:r>
              <a:rPr lang="en-US" dirty="0" smtClean="0"/>
              <a:t>Angular </a:t>
            </a:r>
            <a:r>
              <a:rPr lang="en-US" dirty="0"/>
              <a:t>now supports the use of persistent build cache by </a:t>
            </a:r>
            <a:r>
              <a:rPr lang="en-US" i="1" dirty="0"/>
              <a:t>default for new v13 </a:t>
            </a:r>
            <a:r>
              <a:rPr lang="en-US" i="1" dirty="0" smtClean="0"/>
              <a:t>projects. </a:t>
            </a:r>
            <a:r>
              <a:rPr lang="en-US" dirty="0"/>
              <a:t>The valuable feedback from </a:t>
            </a:r>
            <a:r>
              <a:rPr lang="en-US" b="1" u="sng" dirty="0">
                <a:hlinkClick r:id="rId2"/>
              </a:rPr>
              <a:t>[RFC]</a:t>
            </a:r>
            <a:r>
              <a:rPr lang="en-US" u="sng" dirty="0">
                <a:hlinkClick r:id="rId2"/>
              </a:rPr>
              <a:t> </a:t>
            </a:r>
            <a:r>
              <a:rPr lang="en-US" b="1" u="sng" dirty="0">
                <a:hlinkClick r:id="rId2"/>
              </a:rPr>
              <a:t>Persistent build cache by default</a:t>
            </a:r>
            <a:r>
              <a:rPr lang="en-US" dirty="0"/>
              <a:t> led to this tooling update that results in up to 68% improvement in build speed and more ergonomic </a:t>
            </a:r>
            <a:r>
              <a:rPr lang="en-US" dirty="0" smtClean="0"/>
              <a:t>options. </a:t>
            </a:r>
            <a:endParaRPr lang="en-US" dirty="0"/>
          </a:p>
        </p:txBody>
      </p:sp>
    </p:spTree>
    <p:extLst>
      <p:ext uri="{BB962C8B-B14F-4D97-AF65-F5344CB8AC3E}">
        <p14:creationId xmlns:p14="http://schemas.microsoft.com/office/powerpoint/2010/main" val="346490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a:t>
            </a:r>
            <a:r>
              <a:rPr lang="en-US" b="1" dirty="0"/>
              <a:t> Framework changes and </a:t>
            </a:r>
            <a:r>
              <a:rPr lang="en-US" b="1" dirty="0" smtClean="0"/>
              <a:t>dependency </a:t>
            </a:r>
            <a:r>
              <a:rPr lang="en-US" b="1" dirty="0"/>
              <a:t>updates</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Angular </a:t>
            </a:r>
            <a:r>
              <a:rPr lang="en-US" dirty="0"/>
              <a:t>v13 also features some helpful updates and important </a:t>
            </a:r>
            <a:r>
              <a:rPr lang="en-US" dirty="0" smtClean="0"/>
              <a:t>changes. First Up, RXJS is now the default for apps created with ng new. Existing app using RXJS v6.x will have to manually update using the </a:t>
            </a:r>
            <a:r>
              <a:rPr lang="en-US" dirty="0" err="1" smtClean="0"/>
              <a:t>npm</a:t>
            </a:r>
            <a:r>
              <a:rPr lang="en-US" dirty="0" smtClean="0"/>
              <a:t> install </a:t>
            </a:r>
            <a:r>
              <a:rPr lang="en-US" dirty="0" smtClean="0">
                <a:hlinkClick r:id="rId2"/>
              </a:rPr>
              <a:t>rxjs@7.4</a:t>
            </a:r>
            <a:r>
              <a:rPr lang="en-US" dirty="0" smtClean="0"/>
              <a:t> </a:t>
            </a:r>
          </a:p>
        </p:txBody>
      </p:sp>
    </p:spTree>
    <p:extLst>
      <p:ext uri="{BB962C8B-B14F-4D97-AF65-F5344CB8AC3E}">
        <p14:creationId xmlns:p14="http://schemas.microsoft.com/office/powerpoint/2010/main" val="10170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508</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Engravers MT</vt:lpstr>
      <vt:lpstr>Trebuchet MS</vt:lpstr>
      <vt:lpstr>Wingdings 3</vt:lpstr>
      <vt:lpstr>Facet</vt:lpstr>
      <vt:lpstr>Updated Features in Angular 13</vt:lpstr>
      <vt:lpstr>Overview:</vt:lpstr>
      <vt:lpstr>1. View Engine is no longer available</vt:lpstr>
      <vt:lpstr>2. Changes to the Angular Package Format (APF)</vt:lpstr>
      <vt:lpstr>3. Component API updates </vt:lpstr>
      <vt:lpstr>4. End of IE11 support </vt:lpstr>
      <vt:lpstr>5. Typescript 4.4 support.</vt:lpstr>
      <vt:lpstr>6. Improvements to the Angular CLI </vt:lpstr>
      <vt:lpstr>7. Framework changes and dependency updates</vt:lpstr>
      <vt:lpstr>8. Improvements to Angular tests.</vt:lpstr>
      <vt:lpstr>9. Version 7.4 of RXJS </vt:lpstr>
      <vt:lpstr>10. Router changes</vt:lpstr>
      <vt:lpstr>11. Creating dynamic documents.</vt:lpstr>
      <vt:lpstr>12. Other notable updates!</vt:lpstr>
      <vt:lpstr>        Thank                   you</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Features in Angular 13</dc:title>
  <dc:creator>Basavaraja Hiruru</dc:creator>
  <cp:lastModifiedBy>Basavaraja Hiruru</cp:lastModifiedBy>
  <cp:revision>10</cp:revision>
  <dcterms:created xsi:type="dcterms:W3CDTF">2022-09-01T05:44:17Z</dcterms:created>
  <dcterms:modified xsi:type="dcterms:W3CDTF">2022-09-01T07:31:01Z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6553710b-41e4-4f66-b5fb-fe51f250133a</vt:lpwstr>
  </property>
  <property fmtid="{D5CDD505-2E9C-101B-9397-08002B2CF9AE}" pid="3" name="HCLClassification">
    <vt:lpwstr>HCL_Cla5s_1nt3rnal</vt:lpwstr>
  </property>
</Properties>
</file>