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9/16/2022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9/16/2022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9/16/2022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60000"/>
                    <a:lumOff val="40000"/>
                  </a:schemeClr>
                </a:solidFill>
              </a:rPr>
              <a:t>DEPENDENCY</a:t>
            </a:r>
            <a:r>
              <a:rPr lang="en-US" dirty="0" smtClean="0"/>
              <a:t> </a:t>
            </a:r>
            <a:r>
              <a:rPr lang="en-US" b="1" dirty="0" smtClean="0">
                <a:solidFill>
                  <a:schemeClr val="accent3">
                    <a:lumMod val="60000"/>
                    <a:lumOff val="40000"/>
                  </a:schemeClr>
                </a:solidFill>
              </a:rPr>
              <a:t>INJECTION</a:t>
            </a:r>
            <a:endParaRPr lang="en-US" b="1" dirty="0">
              <a:solidFill>
                <a:schemeClr val="accent3">
                  <a:lumMod val="60000"/>
                  <a:lumOff val="40000"/>
                </a:schemeClr>
              </a:solidFill>
            </a:endParaRPr>
          </a:p>
        </p:txBody>
      </p:sp>
      <p:sp>
        <p:nvSpPr>
          <p:cNvPr id="3" name="Subtitle 2"/>
          <p:cNvSpPr>
            <a:spLocks noGrp="1"/>
          </p:cNvSpPr>
          <p:nvPr>
            <p:ph type="subTitle" idx="1"/>
          </p:nvPr>
        </p:nvSpPr>
        <p:spPr/>
        <p:txBody>
          <a:bodyPr/>
          <a:lstStyle/>
          <a:p>
            <a:r>
              <a:rPr lang="en-US" b="1" dirty="0" smtClean="0">
                <a:solidFill>
                  <a:srgbClr val="FFC000"/>
                </a:solidFill>
              </a:rPr>
              <a:t>Presented </a:t>
            </a:r>
            <a:r>
              <a:rPr lang="en-US" b="1" smtClean="0">
                <a:solidFill>
                  <a:srgbClr val="FFC000"/>
                </a:solidFill>
              </a:rPr>
              <a:t>by WFC UI </a:t>
            </a:r>
            <a:r>
              <a:rPr lang="en-US" b="1" dirty="0" smtClean="0">
                <a:solidFill>
                  <a:srgbClr val="FFC000"/>
                </a:solidFill>
              </a:rPr>
              <a:t>Team</a:t>
            </a:r>
            <a:endParaRPr lang="en-US"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262" y="1567584"/>
            <a:ext cx="2962275" cy="1543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939" y="5155302"/>
            <a:ext cx="4267796" cy="1162212"/>
          </a:xfrm>
          <a:prstGeom prst="rect">
            <a:avLst/>
          </a:prstGeom>
        </p:spPr>
      </p:pic>
    </p:spTree>
    <p:extLst>
      <p:ext uri="{BB962C8B-B14F-4D97-AF65-F5344CB8AC3E}">
        <p14:creationId xmlns:p14="http://schemas.microsoft.com/office/powerpoint/2010/main" val="378277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761067"/>
          </a:xfrm>
        </p:spPr>
        <p:txBody>
          <a:bodyPr/>
          <a:lstStyle/>
          <a:p>
            <a:r>
              <a:rPr lang="en-US" b="1" dirty="0" smtClean="0">
                <a:solidFill>
                  <a:schemeClr val="accent3">
                    <a:lumMod val="60000"/>
                    <a:lumOff val="40000"/>
                  </a:schemeClr>
                </a:solidFill>
              </a:rPr>
              <a:t>             THANK YOU!</a:t>
            </a:r>
            <a:endParaRPr lang="en-US" b="1" dirty="0">
              <a:solidFill>
                <a:schemeClr val="accent3">
                  <a:lumMod val="60000"/>
                  <a:lumOff val="40000"/>
                </a:schemeClr>
              </a:solidFill>
            </a:endParaRPr>
          </a:p>
        </p:txBody>
      </p:sp>
    </p:spTree>
    <p:extLst>
      <p:ext uri="{BB962C8B-B14F-4D97-AF65-F5344CB8AC3E}">
        <p14:creationId xmlns:p14="http://schemas.microsoft.com/office/powerpoint/2010/main" val="261866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3">
                    <a:lumMod val="60000"/>
                    <a:lumOff val="40000"/>
                  </a:schemeClr>
                </a:solidFill>
              </a:rPr>
              <a:t>        Any Question?</a:t>
            </a:r>
            <a:endParaRPr lang="en-US" b="1" dirty="0">
              <a:solidFill>
                <a:schemeClr val="accent3">
                  <a:lumMod val="60000"/>
                  <a:lumOff val="40000"/>
                </a:schemeClr>
              </a:solidFill>
            </a:endParaRPr>
          </a:p>
        </p:txBody>
      </p:sp>
    </p:spTree>
    <p:extLst>
      <p:ext uri="{BB962C8B-B14F-4D97-AF65-F5344CB8AC3E}">
        <p14:creationId xmlns:p14="http://schemas.microsoft.com/office/powerpoint/2010/main" val="198138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is Dependency Injection.</a:t>
            </a:r>
          </a:p>
          <a:p>
            <a:r>
              <a:rPr lang="en-US" dirty="0" smtClean="0"/>
              <a:t>Use of @Injectable decorator in Angular.</a:t>
            </a:r>
          </a:p>
          <a:p>
            <a:r>
              <a:rPr lang="en-US" dirty="0" smtClean="0"/>
              <a:t>Advantages of Dependency Injection.</a:t>
            </a:r>
          </a:p>
          <a:p>
            <a:r>
              <a:rPr lang="en-US" dirty="0" smtClean="0"/>
              <a:t>Angular hierarchy Dependency Injection.</a:t>
            </a:r>
          </a:p>
          <a:p>
            <a:r>
              <a:rPr lang="en-US" dirty="0" smtClean="0"/>
              <a:t>Advantages of Hierarchical Dependency Injection.</a:t>
            </a:r>
          </a:p>
          <a:p>
            <a:r>
              <a:rPr lang="en-US" dirty="0" smtClean="0"/>
              <a:t>Angular component </a:t>
            </a:r>
            <a:r>
              <a:rPr lang="en-US" dirty="0"/>
              <a:t>Hierarchical Dependency </a:t>
            </a:r>
            <a:r>
              <a:rPr lang="en-US" dirty="0" smtClean="0"/>
              <a:t>Injection in detail.</a:t>
            </a:r>
          </a:p>
          <a:p>
            <a:r>
              <a:rPr lang="en-US" dirty="0"/>
              <a:t>Angular </a:t>
            </a:r>
            <a:r>
              <a:rPr lang="en-US" dirty="0" smtClean="0"/>
              <a:t>module </a:t>
            </a:r>
            <a:r>
              <a:rPr lang="en-US" dirty="0"/>
              <a:t>Hierarchical Dependency Injection in detail</a:t>
            </a:r>
            <a:r>
              <a:rPr lang="en-US" dirty="0" smtClean="0"/>
              <a:t>.</a:t>
            </a:r>
          </a:p>
          <a:p>
            <a:r>
              <a:rPr lang="en-US" dirty="0" smtClean="0"/>
              <a:t>Conclusion.</a:t>
            </a:r>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331" y="5866502"/>
            <a:ext cx="3002414" cy="817621"/>
          </a:xfrm>
          <a:prstGeom prst="rect">
            <a:avLst/>
          </a:prstGeom>
        </p:spPr>
      </p:pic>
    </p:spTree>
    <p:extLst>
      <p:ext uri="{BB962C8B-B14F-4D97-AF65-F5344CB8AC3E}">
        <p14:creationId xmlns:p14="http://schemas.microsoft.com/office/powerpoint/2010/main" val="368699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Dependency Injection?</a:t>
            </a:r>
            <a:endParaRPr lang="en-US" dirty="0"/>
          </a:p>
        </p:txBody>
      </p:sp>
      <p:sp>
        <p:nvSpPr>
          <p:cNvPr id="3" name="Content Placeholder 2"/>
          <p:cNvSpPr>
            <a:spLocks noGrp="1"/>
          </p:cNvSpPr>
          <p:nvPr>
            <p:ph idx="1"/>
          </p:nvPr>
        </p:nvSpPr>
        <p:spPr/>
        <p:txBody>
          <a:bodyPr/>
          <a:lstStyle/>
          <a:p>
            <a:r>
              <a:rPr lang="en-US" dirty="0" smtClean="0"/>
              <a:t>Dependency Injection, or DI, is a design pattern in which a class requests dependencies from external sources rather than creating them.</a:t>
            </a:r>
          </a:p>
          <a:p>
            <a:r>
              <a:rPr lang="en-US" dirty="0" smtClean="0"/>
              <a:t>DI </a:t>
            </a:r>
            <a:r>
              <a:rPr lang="en-US" dirty="0"/>
              <a:t>is wired into the Angular framework and allows classes with Angular decorators, such as Components, Directives, Pipes, and Injectables, to configure dependencies that they need.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148" y="5783375"/>
            <a:ext cx="3623954" cy="986880"/>
          </a:xfrm>
          <a:prstGeom prst="rect">
            <a:avLst/>
          </a:prstGeom>
        </p:spPr>
      </p:pic>
    </p:spTree>
    <p:extLst>
      <p:ext uri="{BB962C8B-B14F-4D97-AF65-F5344CB8AC3E}">
        <p14:creationId xmlns:p14="http://schemas.microsoft.com/office/powerpoint/2010/main" val="370790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73" y="332509"/>
            <a:ext cx="8719127" cy="369332"/>
          </a:xfrm>
          <a:prstGeom prst="rect">
            <a:avLst/>
          </a:prstGeom>
        </p:spPr>
        <p:txBody>
          <a:bodyPr wrap="square">
            <a:spAutoFit/>
          </a:bodyPr>
          <a:lstStyle/>
          <a:p>
            <a:r>
              <a:rPr lang="en-US" b="1" dirty="0">
                <a:solidFill>
                  <a:srgbClr val="3D3D3D"/>
                </a:solidFill>
                <a:latin typeface="Open Sans"/>
              </a:rPr>
              <a:t>For better understanding, let’s consider the following example</a:t>
            </a:r>
            <a:r>
              <a:rPr lang="en-US" b="1" dirty="0" smtClean="0">
                <a:solidFill>
                  <a:srgbClr val="3D3D3D"/>
                </a:solidFill>
                <a:latin typeface="Open Sans"/>
              </a:rPr>
              <a:t>.</a:t>
            </a:r>
            <a:endParaRPr lang="en-US" b="1" dirty="0"/>
          </a:p>
        </p:txBody>
      </p:sp>
      <p:sp>
        <p:nvSpPr>
          <p:cNvPr id="3" name="Rectangle 2"/>
          <p:cNvSpPr/>
          <p:nvPr/>
        </p:nvSpPr>
        <p:spPr>
          <a:xfrm>
            <a:off x="424873" y="1043709"/>
            <a:ext cx="8719127" cy="5355312"/>
          </a:xfrm>
          <a:prstGeom prst="rect">
            <a:avLst/>
          </a:prstGeom>
        </p:spPr>
        <p:txBody>
          <a:bodyPr wrap="square">
            <a:spAutoFit/>
          </a:bodyPr>
          <a:lstStyle/>
          <a:p>
            <a:r>
              <a:rPr lang="en-US" dirty="0">
                <a:solidFill>
                  <a:srgbClr val="3D3D3D"/>
                </a:solidFill>
                <a:latin typeface="Open Sans"/>
              </a:rPr>
              <a:t>Assume that you have a service named </a:t>
            </a:r>
            <a:r>
              <a:rPr lang="en-US" b="1" dirty="0" err="1">
                <a:solidFill>
                  <a:schemeClr val="accent2">
                    <a:lumMod val="75000"/>
                  </a:schemeClr>
                </a:solidFill>
                <a:latin typeface="Open Sans"/>
              </a:rPr>
              <a:t>articleService</a:t>
            </a:r>
            <a:r>
              <a:rPr lang="en-US" dirty="0">
                <a:solidFill>
                  <a:srgbClr val="3D3D3D"/>
                </a:solidFill>
                <a:latin typeface="Open Sans"/>
              </a:rPr>
              <a:t>, and you need to make several back-end calls from it. Angular </a:t>
            </a:r>
            <a:r>
              <a:rPr lang="en-US" b="1" dirty="0" err="1">
                <a:solidFill>
                  <a:schemeClr val="accent2">
                    <a:lumMod val="75000"/>
                  </a:schemeClr>
                </a:solidFill>
                <a:latin typeface="Open Sans"/>
              </a:rPr>
              <a:t>HttpClient</a:t>
            </a:r>
            <a:r>
              <a:rPr lang="en-US" b="1" dirty="0">
                <a:solidFill>
                  <a:srgbClr val="3D3D3D"/>
                </a:solidFill>
                <a:latin typeface="Open Sans"/>
              </a:rPr>
              <a:t> </a:t>
            </a:r>
            <a:r>
              <a:rPr lang="en-US" dirty="0">
                <a:solidFill>
                  <a:srgbClr val="3D3D3D"/>
                </a:solidFill>
                <a:latin typeface="Open Sans"/>
              </a:rPr>
              <a:t>is widely used in such scenarios, and one of the options would be to create your own dependencies</a:t>
            </a:r>
            <a:r>
              <a:rPr lang="en-US" dirty="0" smtClean="0">
                <a:solidFill>
                  <a:srgbClr val="3D3D3D"/>
                </a:solidFill>
                <a:latin typeface="Open Sans"/>
              </a:rPr>
              <a:t>.</a:t>
            </a:r>
          </a:p>
          <a:p>
            <a:endParaRPr lang="en-US" dirty="0">
              <a:solidFill>
                <a:srgbClr val="3D3D3D"/>
              </a:solidFill>
              <a:latin typeface="Open Sans"/>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Rectangle 3"/>
          <p:cNvSpPr>
            <a:spLocks noChangeArrowheads="1"/>
          </p:cNvSpPr>
          <p:nvPr/>
        </p:nvSpPr>
        <p:spPr bwMode="auto">
          <a:xfrm>
            <a:off x="507999" y="2552272"/>
            <a:ext cx="9882910" cy="2218536"/>
          </a:xfrm>
          <a:prstGeom prst="rect">
            <a:avLst/>
          </a:prstGeom>
          <a:solidFill>
            <a:srgbClr val="F5F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6666"/>
                </a:solidFill>
                <a:effectLst/>
                <a:latin typeface="Monaco"/>
              </a:rPr>
              <a:t/>
            </a:r>
            <a:br>
              <a:rPr kumimoji="0" lang="en-US" altLang="en-US" sz="1000" b="0" i="0" u="none" strike="noStrike" cap="none" normalizeH="0" baseline="0" dirty="0" smtClean="0">
                <a:ln>
                  <a:noFill/>
                </a:ln>
                <a:solidFill>
                  <a:srgbClr val="006666"/>
                </a:solidFill>
                <a:effectLst/>
                <a:latin typeface="Monaco"/>
              </a:rPr>
            </a:br>
            <a:r>
              <a:rPr kumimoji="0" lang="en-US" altLang="en-US" sz="1000" b="0" i="0" u="none" strike="noStrike" cap="none" normalizeH="0" baseline="0" dirty="0" smtClean="0">
                <a:ln>
                  <a:noFill/>
                </a:ln>
                <a:solidFill>
                  <a:srgbClr val="006666"/>
                </a:solidFill>
                <a:effectLst/>
                <a:latin typeface="Monaco"/>
              </a:rPr>
              <a:t>             </a:t>
            </a:r>
            <a:r>
              <a:rPr kumimoji="0" lang="en-US" altLang="en-US" sz="1600" b="0" i="0" u="none" strike="noStrike" cap="none" normalizeH="0" baseline="0" dirty="0" smtClean="0">
                <a:ln>
                  <a:noFill/>
                </a:ln>
                <a:solidFill>
                  <a:srgbClr val="006666"/>
                </a:solidFill>
                <a:effectLst/>
                <a:latin typeface="Monaco"/>
              </a:rPr>
              <a:t>@Injectable</a:t>
            </a:r>
            <a:r>
              <a:rPr kumimoji="0" lang="en-US" altLang="en-US" sz="1600"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smtClean="0">
                <a:ln>
                  <a:noFill/>
                </a:ln>
                <a:solidFill>
                  <a:srgbClr val="000088"/>
                </a:solidFill>
                <a:effectLst/>
                <a:latin typeface="Monaco"/>
              </a:rPr>
              <a:t>export</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smtClean="0">
                <a:ln>
                  <a:noFill/>
                </a:ln>
                <a:solidFill>
                  <a:srgbClr val="000088"/>
                </a:solidFill>
                <a:effectLst/>
                <a:latin typeface="Monaco"/>
              </a:rPr>
              <a:t>class</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err="1" smtClean="0">
                <a:ln>
                  <a:noFill/>
                </a:ln>
                <a:solidFill>
                  <a:srgbClr val="000000"/>
                </a:solidFill>
                <a:effectLst/>
                <a:latin typeface="Monaco"/>
              </a:rPr>
              <a:t>articleService</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onaco"/>
              </a:rPr>
              <a:t>                 http</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err="1" smtClean="0">
                <a:ln>
                  <a:noFill/>
                </a:ln>
                <a:solidFill>
                  <a:srgbClr val="660066"/>
                </a:solidFill>
                <a:effectLst/>
                <a:latin typeface="Monaco"/>
              </a:rPr>
              <a:t>HttpClient</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88"/>
                </a:solidFill>
                <a:effectLst/>
                <a:latin typeface="Monaco"/>
              </a:rPr>
              <a:t>                 constructor</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http</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err="1" smtClean="0">
                <a:ln>
                  <a:noFill/>
                </a:ln>
                <a:solidFill>
                  <a:srgbClr val="660066"/>
                </a:solidFill>
                <a:effectLst/>
                <a:latin typeface="Monaco"/>
              </a:rPr>
              <a:t>HttpClient</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smtClean="0">
                <a:ln>
                  <a:noFill/>
                </a:ln>
                <a:solidFill>
                  <a:srgbClr val="6666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Monaco"/>
              </a:rPr>
              <a:t> </a:t>
            </a:r>
            <a:r>
              <a:rPr lang="en-US" altLang="en-US" sz="1600" dirty="0" smtClean="0">
                <a:solidFill>
                  <a:srgbClr val="666600"/>
                </a:solidFill>
                <a:latin typeface="Monaco"/>
              </a:rPr>
              <a:t>     </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err="1" smtClean="0">
                <a:ln>
                  <a:noFill/>
                </a:ln>
                <a:solidFill>
                  <a:srgbClr val="000088"/>
                </a:solidFill>
                <a:effectLst/>
                <a:latin typeface="Monaco"/>
              </a:rPr>
              <a:t>this</a:t>
            </a:r>
            <a:r>
              <a:rPr kumimoji="0" lang="en-US" altLang="en-US" sz="1600" b="0" i="0" u="none" strike="noStrike" cap="none" normalizeH="0" baseline="0" dirty="0" err="1" smtClean="0">
                <a:ln>
                  <a:noFill/>
                </a:ln>
                <a:solidFill>
                  <a:srgbClr val="666600"/>
                </a:solidFill>
                <a:effectLst/>
                <a:latin typeface="Monaco"/>
              </a:rPr>
              <a:t>.</a:t>
            </a:r>
            <a:r>
              <a:rPr kumimoji="0" lang="en-US" altLang="en-US" sz="1600" b="0" i="0" u="none" strike="noStrike" cap="none" normalizeH="0" baseline="0" dirty="0" err="1" smtClean="0">
                <a:ln>
                  <a:noFill/>
                </a:ln>
                <a:solidFill>
                  <a:srgbClr val="000000"/>
                </a:solidFill>
                <a:effectLst/>
                <a:latin typeface="Monaco"/>
              </a:rPr>
              <a:t>http</a:t>
            </a:r>
            <a:r>
              <a:rPr kumimoji="0" lang="en-US" altLang="en-US" sz="1600" b="0" i="0" u="none" strike="noStrike" cap="none" normalizeH="0" baseline="0" dirty="0" smtClean="0">
                <a:ln>
                  <a:noFill/>
                </a:ln>
                <a:solidFill>
                  <a:srgbClr val="000000"/>
                </a:solidFill>
                <a:effectLst/>
                <a:latin typeface="Monaco"/>
              </a:rPr>
              <a:t> </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http</a:t>
            </a:r>
            <a:r>
              <a:rPr kumimoji="0" lang="en-US" altLang="en-US" sz="1600" b="0" i="0" u="none" strike="noStrike" cap="none" normalizeH="0" baseline="0" dirty="0" smtClean="0">
                <a:ln>
                  <a:noFill/>
                </a:ln>
                <a:solidFill>
                  <a:srgbClr val="666600"/>
                </a:solidFill>
                <a:effectLst/>
                <a:latin typeface="Monaco"/>
              </a:rPr>
              <a:t>;</a:t>
            </a:r>
            <a:r>
              <a:rPr kumimoji="0" lang="en-US" altLang="en-US" sz="16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Monaco"/>
              </a:rPr>
              <a:t>             }</a:t>
            </a:r>
            <a:r>
              <a:rPr kumimoji="0" lang="en-US" altLang="en-US" sz="16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600"/>
                </a:solidFill>
                <a:effectLst/>
                <a:latin typeface="Monaco"/>
              </a:rPr>
              <a:t>        }</a:t>
            </a:r>
            <a:r>
              <a:rPr kumimoji="0" lang="en-US" alt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rot="10800000" flipV="1">
            <a:off x="323273" y="5329383"/>
            <a:ext cx="10991272" cy="1240006"/>
          </a:xfrm>
          <a:prstGeom prst="rect">
            <a:avLst/>
          </a:prstGeom>
        </p:spPr>
        <p:txBody>
          <a:bodyPr wrap="square">
            <a:spAutoFit/>
          </a:bodyPr>
          <a:lstStyle/>
          <a:p>
            <a:r>
              <a:rPr lang="en-US" dirty="0">
                <a:solidFill>
                  <a:srgbClr val="3D3D3D"/>
                </a:solidFill>
                <a:latin typeface="Open Sans"/>
              </a:rPr>
              <a:t>Here, the service class receives all the required dependencies as input parameters, and it is only capable of performing tasks with dependencies. With the </a:t>
            </a:r>
            <a:r>
              <a:rPr lang="en-US" b="1" dirty="0">
                <a:solidFill>
                  <a:srgbClr val="3D3D3D"/>
                </a:solidFill>
                <a:latin typeface="Open Sans"/>
              </a:rPr>
              <a:t>@Injectable()</a:t>
            </a:r>
            <a:r>
              <a:rPr lang="en-US" dirty="0">
                <a:solidFill>
                  <a:srgbClr val="3D3D3D"/>
                </a:solidFill>
                <a:latin typeface="Open Sans"/>
              </a:rPr>
              <a:t> decorator, we can move all the dependency creation code away from the service. It allows us to write tests and easily manage the application for multiple environments.</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7011" y="5903100"/>
            <a:ext cx="4267796" cy="1162212"/>
          </a:xfrm>
          <a:prstGeom prst="rect">
            <a:avLst/>
          </a:prstGeom>
        </p:spPr>
      </p:pic>
    </p:spTree>
    <p:extLst>
      <p:ext uri="{BB962C8B-B14F-4D97-AF65-F5344CB8AC3E}">
        <p14:creationId xmlns:p14="http://schemas.microsoft.com/office/powerpoint/2010/main" val="373075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dependency injection</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D</a:t>
            </a:r>
            <a:r>
              <a:rPr lang="en-US" dirty="0" smtClean="0"/>
              <a:t>ependency </a:t>
            </a:r>
            <a:r>
              <a:rPr lang="en-US" dirty="0"/>
              <a:t>injection allows easy test writing by using mock dependencies. Apart from that, there are several other advantages of dependency injection</a:t>
            </a:r>
            <a:r>
              <a:rPr lang="en-US" dirty="0" smtClean="0"/>
              <a:t>:</a:t>
            </a:r>
          </a:p>
          <a:p>
            <a:r>
              <a:rPr lang="en-US" dirty="0"/>
              <a:t>Makes it simple to manage dependencies.</a:t>
            </a:r>
          </a:p>
          <a:p>
            <a:r>
              <a:rPr lang="en-US" dirty="0"/>
              <a:t>Supports application scaling.</a:t>
            </a:r>
          </a:p>
          <a:p>
            <a:r>
              <a:rPr lang="en-US" dirty="0"/>
              <a:t>Reduces boilerplate code and makes the code more readable and maintainable.</a:t>
            </a:r>
          </a:p>
          <a:p>
            <a:r>
              <a:rPr lang="en-US" dirty="0"/>
              <a:t>Helps to enable loose coupling.</a:t>
            </a:r>
          </a:p>
          <a:p>
            <a:r>
              <a:rPr lang="en-US" dirty="0"/>
              <a:t>Code can be tested with different mock implementations.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321" y="5780456"/>
            <a:ext cx="4267796" cy="1162212"/>
          </a:xfrm>
          <a:prstGeom prst="rect">
            <a:avLst/>
          </a:prstGeom>
        </p:spPr>
      </p:pic>
    </p:spTree>
    <p:extLst>
      <p:ext uri="{BB962C8B-B14F-4D97-AF65-F5344CB8AC3E}">
        <p14:creationId xmlns:p14="http://schemas.microsoft.com/office/powerpoint/2010/main" val="76414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Angular hierarchical dependency injection</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can define </a:t>
            </a:r>
            <a:r>
              <a:rPr lang="en-US" dirty="0" smtClean="0"/>
              <a:t>providers in</a:t>
            </a:r>
            <a:r>
              <a:rPr lang="en-US" dirty="0"/>
              <a:t> </a:t>
            </a:r>
            <a:r>
              <a:rPr lang="en-US" b="1" dirty="0"/>
              <a:t>module</a:t>
            </a:r>
            <a:r>
              <a:rPr lang="en-US" dirty="0"/>
              <a:t>, </a:t>
            </a:r>
            <a:r>
              <a:rPr lang="en-US" b="1" dirty="0"/>
              <a:t>component, or directive levels</a:t>
            </a:r>
            <a:r>
              <a:rPr lang="en-US" dirty="0"/>
              <a:t>. </a:t>
            </a:r>
            <a:r>
              <a:rPr lang="en-US" dirty="0" smtClean="0"/>
              <a:t>And it </a:t>
            </a:r>
            <a:r>
              <a:rPr lang="en-US" dirty="0"/>
              <a:t>is available from Angular 2 onwards</a:t>
            </a:r>
            <a:r>
              <a:rPr lang="en-US" dirty="0" smtClean="0"/>
              <a:t>.</a:t>
            </a:r>
          </a:p>
          <a:p>
            <a:pPr marL="0" indent="0">
              <a:buNone/>
            </a:pPr>
            <a:r>
              <a:rPr lang="en-US" dirty="0" smtClean="0"/>
              <a:t>So</a:t>
            </a:r>
            <a:r>
              <a:rPr lang="en-US" dirty="0"/>
              <a:t>, when you inject a service into a component, Angular will look in the list of providers in that component for the dependency provider. If the dependency provider is not found, the search will move on to the parent components provider list</a:t>
            </a:r>
            <a:r>
              <a:rPr lang="en-US" dirty="0" smtClean="0"/>
              <a:t>.</a:t>
            </a:r>
          </a:p>
          <a:p>
            <a:pPr marL="0" indent="0">
              <a:buNone/>
            </a:pPr>
            <a:r>
              <a:rPr lang="en-US" dirty="0"/>
              <a:t>Likewise, this process will repeat until it finds the provider or reaches the application’s root component (</a:t>
            </a:r>
            <a:r>
              <a:rPr lang="en-US" b="1" dirty="0" err="1"/>
              <a:t>AppComponent</a:t>
            </a:r>
            <a:r>
              <a:rPr lang="en-US" dirty="0"/>
              <a:t>). If there are no providers means, Angular will show a </a:t>
            </a:r>
            <a:r>
              <a:rPr lang="en-US" b="1" dirty="0"/>
              <a:t>“No provider found”</a:t>
            </a:r>
            <a:r>
              <a:rPr lang="en-US" dirty="0"/>
              <a:t> error message.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1339" y="5806625"/>
            <a:ext cx="3510115" cy="955879"/>
          </a:xfrm>
          <a:prstGeom prst="rect">
            <a:avLst/>
          </a:prstGeom>
        </p:spPr>
      </p:pic>
    </p:spTree>
    <p:extLst>
      <p:ext uri="{BB962C8B-B14F-4D97-AF65-F5344CB8AC3E}">
        <p14:creationId xmlns:p14="http://schemas.microsoft.com/office/powerpoint/2010/main" val="166007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Angular hierarchical dependency injection</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Dependency sharing is the main advantage of the Angular hierarchical dependency injection mechanism</a:t>
            </a:r>
            <a:r>
              <a:rPr lang="en-US" b="1" dirty="0" smtClean="0"/>
              <a:t>. </a:t>
            </a:r>
            <a:r>
              <a:rPr lang="en-US" b="1" dirty="0"/>
              <a:t>Overall, we can divide it into two parts</a:t>
            </a:r>
            <a:r>
              <a:rPr lang="en-US" b="1" dirty="0" smtClean="0"/>
              <a:t>:</a:t>
            </a:r>
          </a:p>
          <a:p>
            <a:pPr marL="0" indent="0">
              <a:buNone/>
            </a:pPr>
            <a:endParaRPr lang="en-US" b="1" dirty="0"/>
          </a:p>
          <a:p>
            <a:pPr marL="0" indent="0">
              <a:buNone/>
            </a:pPr>
            <a:r>
              <a:rPr lang="en-US" b="1" dirty="0"/>
              <a:t>1. Sharing dependencies between components and modules</a:t>
            </a:r>
          </a:p>
          <a:p>
            <a:pPr marL="0" indent="0">
              <a:buNone/>
            </a:pPr>
            <a:r>
              <a:rPr lang="en-US" dirty="0"/>
              <a:t>I</a:t>
            </a:r>
            <a:r>
              <a:rPr lang="en-US" dirty="0" smtClean="0"/>
              <a:t>t </a:t>
            </a:r>
            <a:r>
              <a:rPr lang="en-US" dirty="0"/>
              <a:t>is common to follow a module-based approach </a:t>
            </a:r>
            <a:r>
              <a:rPr lang="en-US" dirty="0" smtClean="0"/>
              <a:t>for large scale applications in Angular, </a:t>
            </a:r>
            <a:r>
              <a:rPr lang="en-US" dirty="0"/>
              <a:t>and there are many components and services within a single </a:t>
            </a:r>
            <a:r>
              <a:rPr lang="en-US" dirty="0" smtClean="0"/>
              <a:t>module. These </a:t>
            </a:r>
            <a:r>
              <a:rPr lang="en-US" dirty="0"/>
              <a:t>components often share dependencies, and with the hierarchical structure, we can include the dependency provider at the parent level and use all components as necessary</a:t>
            </a:r>
            <a:r>
              <a:rPr lang="en-US" dirty="0" smtClean="0"/>
              <a:t>.</a:t>
            </a:r>
          </a:p>
          <a:p>
            <a:pPr marL="0" indent="0">
              <a:buNone/>
            </a:pPr>
            <a:r>
              <a:rPr lang="en-US" dirty="0"/>
              <a:t>This behavior also allows developers to follow module architecture for applications.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703" y="5783903"/>
            <a:ext cx="3944225" cy="1074097"/>
          </a:xfrm>
          <a:prstGeom prst="rect">
            <a:avLst/>
          </a:prstGeom>
        </p:spPr>
      </p:pic>
    </p:spTree>
    <p:extLst>
      <p:ext uri="{BB962C8B-B14F-4D97-AF65-F5344CB8AC3E}">
        <p14:creationId xmlns:p14="http://schemas.microsoft.com/office/powerpoint/2010/main" val="391699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109" y="452583"/>
            <a:ext cx="8709891" cy="369332"/>
          </a:xfrm>
          <a:prstGeom prst="rect">
            <a:avLst/>
          </a:prstGeom>
        </p:spPr>
        <p:txBody>
          <a:bodyPr wrap="square">
            <a:spAutoFit/>
          </a:bodyPr>
          <a:lstStyle/>
          <a:p>
            <a:r>
              <a:rPr lang="en-US" b="1" dirty="0">
                <a:solidFill>
                  <a:srgbClr val="3C3950"/>
                </a:solidFill>
                <a:latin typeface="Century Gothic" panose="020B0502020202020204" pitchFamily="34" charset="0"/>
              </a:rPr>
              <a:t>2. Allows sharing dependencies from isolated sections</a:t>
            </a:r>
            <a:endParaRPr lang="en-US" b="1" i="0" dirty="0">
              <a:solidFill>
                <a:srgbClr val="3C3950"/>
              </a:solidFill>
              <a:effectLst/>
              <a:latin typeface="Century Gothic" panose="020B0502020202020204" pitchFamily="34" charset="0"/>
            </a:endParaRPr>
          </a:p>
        </p:txBody>
      </p:sp>
      <p:sp>
        <p:nvSpPr>
          <p:cNvPr id="5" name="Rectangle 4"/>
          <p:cNvSpPr/>
          <p:nvPr/>
        </p:nvSpPr>
        <p:spPr>
          <a:xfrm>
            <a:off x="655782" y="1145310"/>
            <a:ext cx="8488217" cy="646331"/>
          </a:xfrm>
          <a:prstGeom prst="rect">
            <a:avLst/>
          </a:prstGeom>
        </p:spPr>
        <p:txBody>
          <a:bodyPr wrap="square">
            <a:spAutoFit/>
          </a:bodyPr>
          <a:lstStyle/>
          <a:p>
            <a:r>
              <a:rPr lang="en-US" dirty="0" smtClean="0">
                <a:solidFill>
                  <a:srgbClr val="3D3D3D"/>
                </a:solidFill>
                <a:latin typeface="Open Sans"/>
              </a:rPr>
              <a:t>Nowadays</a:t>
            </a:r>
            <a:r>
              <a:rPr lang="en-US" dirty="0">
                <a:solidFill>
                  <a:srgbClr val="3D3D3D"/>
                </a:solidFill>
                <a:latin typeface="Open Sans"/>
              </a:rPr>
              <a:t>, it is common to have isolated sections in applications. These sections may have their own private services and dependencies.</a:t>
            </a:r>
            <a:endParaRPr lang="en-US" dirty="0"/>
          </a:p>
        </p:txBody>
      </p:sp>
      <p:sp>
        <p:nvSpPr>
          <p:cNvPr id="6" name="Rectangle 5"/>
          <p:cNvSpPr/>
          <p:nvPr/>
        </p:nvSpPr>
        <p:spPr>
          <a:xfrm>
            <a:off x="655782" y="2041236"/>
            <a:ext cx="8488218" cy="1200329"/>
          </a:xfrm>
          <a:prstGeom prst="rect">
            <a:avLst/>
          </a:prstGeom>
        </p:spPr>
        <p:txBody>
          <a:bodyPr wrap="square">
            <a:spAutoFit/>
          </a:bodyPr>
          <a:lstStyle/>
          <a:p>
            <a:r>
              <a:rPr lang="en-US" dirty="0">
                <a:solidFill>
                  <a:srgbClr val="3D3D3D"/>
                </a:solidFill>
                <a:latin typeface="Open Sans"/>
              </a:rPr>
              <a:t>However, there can be situations where we need to expose a limited number of dependencies from isolated sections to other parts of the application. With this hierarchical system, we can limit parent components to only share the dependencies with selected children.</a:t>
            </a:r>
            <a:endParaRPr lang="en-US" dirty="0"/>
          </a:p>
        </p:txBody>
      </p:sp>
      <p:sp>
        <p:nvSpPr>
          <p:cNvPr id="7" name="Rectangle 1"/>
          <p:cNvSpPr>
            <a:spLocks noChangeArrowheads="1"/>
          </p:cNvSpPr>
          <p:nvPr/>
        </p:nvSpPr>
        <p:spPr bwMode="auto">
          <a:xfrm>
            <a:off x="775855" y="3630261"/>
            <a:ext cx="11139054" cy="2003092"/>
          </a:xfrm>
          <a:prstGeom prst="rect">
            <a:avLst/>
          </a:prstGeom>
          <a:solidFill>
            <a:srgbClr val="F5F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6666"/>
                </a:solidFill>
                <a:effectLst/>
                <a:latin typeface="Monaco"/>
              </a:rPr>
              <a:t>    @Component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          selector</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lang="en-US" altLang="en-US" sz="1400" dirty="0" smtClean="0">
                <a:solidFill>
                  <a:srgbClr val="000000"/>
                </a:solidFill>
                <a:latin typeface="Monaco"/>
              </a:rPr>
              <a:t>parent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articles</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templateUrl</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lang="en-US" altLang="en-US" sz="1400" dirty="0" smtClean="0">
                <a:solidFill>
                  <a:srgbClr val="000000"/>
                </a:solidFill>
                <a:latin typeface="Monaco"/>
              </a:rPr>
              <a:t>parent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articles</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component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html</a:t>
            </a:r>
            <a:r>
              <a:rPr kumimoji="0" lang="en-US" altLang="en-US" sz="1400"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styleUrls</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lang="en-US" altLang="en-US" sz="1400" dirty="0" smtClean="0">
                <a:solidFill>
                  <a:srgbClr val="000000"/>
                </a:solidFill>
                <a:latin typeface="Monaco"/>
              </a:rPr>
              <a:t>parent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articles</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component</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css</a:t>
            </a:r>
            <a:r>
              <a:rPr kumimoji="0" lang="en-US" altLang="en-US" sz="1400"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600"/>
                </a:solidFill>
                <a:latin typeface="Monaco"/>
              </a:rPr>
              <a:t> </a:t>
            </a:r>
            <a:r>
              <a:rPr lang="en-US" altLang="en-US" sz="1400" dirty="0" smtClean="0">
                <a:solidFill>
                  <a:srgbClr val="666600"/>
                </a:solidFill>
                <a:latin typeface="Monaco"/>
              </a:rPr>
              <a:t>         </a:t>
            </a:r>
            <a:r>
              <a:rPr lang="en-US" altLang="en-US" sz="1400" dirty="0" smtClean="0">
                <a:solidFill>
                  <a:schemeClr val="tx1">
                    <a:lumMod val="95000"/>
                    <a:lumOff val="5000"/>
                  </a:schemeClr>
                </a:solidFill>
                <a:latin typeface="Monaco"/>
              </a:rPr>
              <a:t>providers: [‘</a:t>
            </a:r>
            <a:r>
              <a:rPr lang="en-US" altLang="en-US" sz="1400" dirty="0" err="1" smtClean="0">
                <a:solidFill>
                  <a:schemeClr val="tx1">
                    <a:lumMod val="95000"/>
                    <a:lumOff val="5000"/>
                  </a:schemeClr>
                </a:solidFill>
                <a:latin typeface="Monaco"/>
              </a:rPr>
              <a:t>articleService</a:t>
            </a:r>
            <a:r>
              <a:rPr lang="en-US" altLang="en-US" sz="1400" dirty="0" smtClean="0">
                <a:solidFill>
                  <a:schemeClr val="tx1">
                    <a:lumMod val="95000"/>
                    <a:lumOff val="5000"/>
                  </a:schemeClr>
                </a:solidFill>
                <a:latin typeface="Monaco"/>
              </a:rPr>
              <a:t>’]</a:t>
            </a:r>
            <a:endParaRPr kumimoji="0" lang="en-US" altLang="en-US" sz="1400" b="0" i="0" u="none" strike="noStrike" cap="none" normalizeH="0" baseline="0" dirty="0" smtClean="0">
              <a:ln>
                <a:noFill/>
              </a:ln>
              <a:solidFill>
                <a:schemeClr val="tx1">
                  <a:lumMod val="95000"/>
                  <a:lumOff val="5000"/>
                </a:schemeClr>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88"/>
                </a:solidFill>
                <a:effectLst/>
                <a:latin typeface="Monaco"/>
              </a:rPr>
              <a:t>          export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000088"/>
                </a:solidFill>
                <a:effectLst/>
                <a:latin typeface="Monaco"/>
              </a:rPr>
              <a:t>class</a:t>
            </a:r>
            <a:r>
              <a:rPr kumimoji="0" lang="en-US" altLang="en-US" sz="1400" b="0" i="0" u="none" strike="noStrike" cap="none" normalizeH="0" baseline="0" dirty="0" smtClean="0">
                <a:ln>
                  <a:noFill/>
                </a:ln>
                <a:solidFill>
                  <a:srgbClr val="000000"/>
                </a:solidFill>
                <a:effectLst/>
                <a:latin typeface="Monaco"/>
              </a:rPr>
              <a:t> </a:t>
            </a:r>
            <a:r>
              <a:rPr lang="en-US" altLang="en-US" sz="1400" dirty="0" err="1" smtClean="0">
                <a:solidFill>
                  <a:srgbClr val="660066"/>
                </a:solidFill>
                <a:latin typeface="Monaco"/>
              </a:rPr>
              <a:t>ParentArticles</a:t>
            </a:r>
            <a:r>
              <a:rPr kumimoji="0" lang="en-US" altLang="en-US" sz="1400" b="0" i="0" u="none" strike="noStrike" cap="none" normalizeH="0" baseline="0" dirty="0" err="1" smtClean="0">
                <a:ln>
                  <a:noFill/>
                </a:ln>
                <a:solidFill>
                  <a:srgbClr val="660066"/>
                </a:solidFill>
                <a:effectLst/>
                <a:latin typeface="Monaco"/>
              </a:rPr>
              <a:t>Component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Monaco"/>
              </a:rPr>
              <a:t> </a:t>
            </a:r>
            <a:r>
              <a:rPr lang="en-US" altLang="en-US" sz="1400" dirty="0" smtClean="0">
                <a:solidFill>
                  <a:srgbClr val="000000"/>
                </a:solidFill>
                <a:latin typeface="Monaco"/>
              </a:rPr>
              <a:t>                 </a:t>
            </a:r>
            <a:r>
              <a:rPr kumimoji="0" lang="en-US" altLang="en-US" sz="1400" b="0" i="0" u="none" strike="noStrike" cap="none" normalizeH="0" baseline="0" dirty="0" smtClean="0">
                <a:ln>
                  <a:noFill/>
                </a:ln>
                <a:solidFill>
                  <a:srgbClr val="000088"/>
                </a:solidFill>
                <a:effectLst/>
                <a:latin typeface="Monaco"/>
              </a:rPr>
              <a:t>constructor</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88"/>
                </a:solidFill>
                <a:effectLst/>
                <a:latin typeface="Monaco"/>
              </a:rPr>
              <a:t>private</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000000"/>
                </a:solidFill>
                <a:effectLst/>
                <a:latin typeface="Monaco"/>
              </a:rPr>
              <a:t>articleService</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err="1" smtClean="0">
                <a:ln>
                  <a:noFill/>
                </a:ln>
                <a:solidFill>
                  <a:srgbClr val="660066"/>
                </a:solidFill>
                <a:effectLst/>
                <a:latin typeface="Monaco"/>
              </a:rPr>
              <a:t>ArticleService</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onaco"/>
              </a:rPr>
              <a:t>     </a:t>
            </a:r>
            <a:r>
              <a:rPr kumimoji="0" lang="en-US" altLang="en-US" sz="1400" b="0" i="0" u="none" strike="noStrike" cap="none" normalizeH="0" baseline="0" dirty="0" smtClean="0">
                <a:ln>
                  <a:noFill/>
                </a:ln>
                <a:solidFill>
                  <a:srgbClr val="666600"/>
                </a:solidFill>
                <a:effectLst/>
                <a:latin typeface="Monaco"/>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9" y="5838793"/>
            <a:ext cx="3288443" cy="895513"/>
          </a:xfrm>
          <a:prstGeom prst="rect">
            <a:avLst/>
          </a:prstGeom>
        </p:spPr>
      </p:pic>
    </p:spTree>
    <p:extLst>
      <p:ext uri="{BB962C8B-B14F-4D97-AF65-F5344CB8AC3E}">
        <p14:creationId xmlns:p14="http://schemas.microsoft.com/office/powerpoint/2010/main" val="187071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The main objective of a </a:t>
            </a:r>
            <a:r>
              <a:rPr lang="en-US" dirty="0"/>
              <a:t>D</a:t>
            </a:r>
            <a:r>
              <a:rPr lang="en-US" dirty="0" smtClean="0"/>
              <a:t>ependency Injection is </a:t>
            </a:r>
            <a:r>
              <a:rPr lang="en-US" dirty="0"/>
              <a:t>to organize and share business logic, models, or data and functions with different components of an Angular application. They are usually implemented through dependency injection.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975" y="5896521"/>
            <a:ext cx="3488283" cy="949934"/>
          </a:xfrm>
          <a:prstGeom prst="rect">
            <a:avLst/>
          </a:prstGeom>
        </p:spPr>
      </p:pic>
    </p:spTree>
    <p:extLst>
      <p:ext uri="{BB962C8B-B14F-4D97-AF65-F5344CB8AC3E}">
        <p14:creationId xmlns:p14="http://schemas.microsoft.com/office/powerpoint/2010/main" val="984783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72</TotalTime>
  <Words>727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Monaco</vt:lpstr>
      <vt:lpstr>Open Sans</vt:lpstr>
      <vt:lpstr>Wingdings 3</vt:lpstr>
      <vt:lpstr>Ion Boardroom</vt:lpstr>
      <vt:lpstr>DEPENDENCY INJECTION</vt:lpstr>
      <vt:lpstr>OVERVIEW</vt:lpstr>
      <vt:lpstr>What is Angular Dependency Injection?</vt:lpstr>
      <vt:lpstr>PowerPoint Presentation</vt:lpstr>
      <vt:lpstr>Advantages of dependency injection </vt:lpstr>
      <vt:lpstr>Angular hierarchical dependency injection </vt:lpstr>
      <vt:lpstr>Advantages of Angular hierarchical dependency injection </vt:lpstr>
      <vt:lpstr>PowerPoint Presentation</vt:lpstr>
      <vt:lpstr>Conclusion</vt:lpstr>
      <vt:lpstr>             THANK YOU!</vt:lpstr>
      <vt:lpstr>        Any Question?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Mohuya Banerjee</dc:creator>
  <cp:lastModifiedBy>Mohuya Banerjee</cp:lastModifiedBy>
  <cp:revision>9</cp:revision>
  <dcterms:created xsi:type="dcterms:W3CDTF">2022-09-16T06:43:40Z</dcterms:created>
  <dcterms:modified xsi:type="dcterms:W3CDTF">2022-09-16T07:56:38Z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f5afa58c-1e73-452f-87d4-b0c6c623855f</vt:lpwstr>
  </property>
  <property fmtid="{D5CDD505-2E9C-101B-9397-08002B2CF9AE}" pid="3" name="HCLClassification">
    <vt:lpwstr>HCL_Cla5s_1nt3rnal</vt:lpwstr>
  </property>
</Properties>
</file>