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59"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5C896-4E59-48D7-9AED-CA4AF3238A1E}" v="17" dt="2020-07-02T01:05:24.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75" d="100"/>
          <a:sy n="75" d="100"/>
        </p:scale>
        <p:origin x="27" y="6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CEF7-E6FF-4A3E-866C-A34A906D6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D1350-C262-4E2B-8AE3-20D8BFC36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647D80-E0CB-4A0A-81C2-F1E166983A06}"/>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5" name="Footer Placeholder 4">
            <a:extLst>
              <a:ext uri="{FF2B5EF4-FFF2-40B4-BE49-F238E27FC236}">
                <a16:creationId xmlns:a16="http://schemas.microsoft.com/office/drawing/2014/main" id="{0B981C4C-4D78-4842-BFA4-C3F8F295B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1A29A-21CE-42F3-8514-2AB835C6A6C3}"/>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88825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3FB8-6127-4E02-9EC8-8334B90E71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421DFB-60E0-457A-B1BF-D24E91F368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32DEB-ADAF-4457-A23B-0CCA776A4B65}"/>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5" name="Footer Placeholder 4">
            <a:extLst>
              <a:ext uri="{FF2B5EF4-FFF2-40B4-BE49-F238E27FC236}">
                <a16:creationId xmlns:a16="http://schemas.microsoft.com/office/drawing/2014/main" id="{36F03887-48BF-4CC9-8295-3A4B8AAFD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94B88-D509-477F-B31D-2C677048D443}"/>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300995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F50D2-C63A-434F-A725-583B100B45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42CAD-B81E-4CB5-90DB-A06C0553F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B1E61-97E4-4682-A4CD-591165B799DA}"/>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5" name="Footer Placeholder 4">
            <a:extLst>
              <a:ext uri="{FF2B5EF4-FFF2-40B4-BE49-F238E27FC236}">
                <a16:creationId xmlns:a16="http://schemas.microsoft.com/office/drawing/2014/main" id="{3DF2B480-0460-4294-B501-927DD46D9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67A80-7E40-418E-9F4A-E7F2CE140683}"/>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287370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0CE2-A406-437E-A2B2-B53044A90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02AE5-0CAB-4479-A48B-1226ADF40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FE0F4-E8D3-4FAB-B388-3B446964CA52}"/>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5" name="Footer Placeholder 4">
            <a:extLst>
              <a:ext uri="{FF2B5EF4-FFF2-40B4-BE49-F238E27FC236}">
                <a16:creationId xmlns:a16="http://schemas.microsoft.com/office/drawing/2014/main" id="{071FB35C-82F2-403E-8FB0-FE288B45F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5AEE0-A61E-4D61-A59E-1D934D1893F4}"/>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196294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8248-6346-455B-883F-7C838240F1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2A09A4-1A0A-471C-B7FE-EDEB022EA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1C3E4A-2D3D-4392-8C82-D974CF429B33}"/>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5" name="Footer Placeholder 4">
            <a:extLst>
              <a:ext uri="{FF2B5EF4-FFF2-40B4-BE49-F238E27FC236}">
                <a16:creationId xmlns:a16="http://schemas.microsoft.com/office/drawing/2014/main" id="{5B7504FC-82B8-4E18-B9C8-32DD17600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86FAD-4648-449B-92AA-36AD3DB9C7EB}"/>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19136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7CA7-714B-4EAD-8599-DA1082607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484383-E8F6-424C-A191-141D96AB8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021D7-9740-4EDB-9839-8C23FBF69A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66488-0A7F-4909-9090-1595BA4F6D59}"/>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6" name="Footer Placeholder 5">
            <a:extLst>
              <a:ext uri="{FF2B5EF4-FFF2-40B4-BE49-F238E27FC236}">
                <a16:creationId xmlns:a16="http://schemas.microsoft.com/office/drawing/2014/main" id="{2448A35B-05A7-4919-B2E8-06C1D15F9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AC1C9-E657-4255-B561-E51BF2532461}"/>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60397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72F2-2FE4-40D3-972C-A20651E79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5EC5C-824F-456C-A400-858709231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7DFCC-6E93-4201-92DC-BC8102F86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8ACE1-A728-466D-952A-7333C3F59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A47E93-24E8-4781-9DF7-64DF6491A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AA23-5288-498C-8406-8F6FF4816B8B}"/>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8" name="Footer Placeholder 7">
            <a:extLst>
              <a:ext uri="{FF2B5EF4-FFF2-40B4-BE49-F238E27FC236}">
                <a16:creationId xmlns:a16="http://schemas.microsoft.com/office/drawing/2014/main" id="{39A755A0-8766-4091-AF94-BC88CA6012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5E67CA-9D20-4083-B50C-5F7DD1805B7E}"/>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366244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8963-440C-4DA9-993D-475633441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FFC31-B122-4C0B-AF4C-C47C43E89C56}"/>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4" name="Footer Placeholder 3">
            <a:extLst>
              <a:ext uri="{FF2B5EF4-FFF2-40B4-BE49-F238E27FC236}">
                <a16:creationId xmlns:a16="http://schemas.microsoft.com/office/drawing/2014/main" id="{1A0F4158-8EC7-4BB0-871B-5027E8B6FD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B325-AB31-49CD-A1AD-EA3A2C61A5AD}"/>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369637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BF472-278D-4717-B70A-A2BAA207D735}"/>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3" name="Footer Placeholder 2">
            <a:extLst>
              <a:ext uri="{FF2B5EF4-FFF2-40B4-BE49-F238E27FC236}">
                <a16:creationId xmlns:a16="http://schemas.microsoft.com/office/drawing/2014/main" id="{355B42E1-BF79-42BE-92C9-742B0D93A3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AB61E-53A2-4235-8DB4-8A65C642F316}"/>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137365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6155-E0E8-4001-ACBB-4F58ABFC0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9FD3C-7D1E-49CD-985E-D340D4A6D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4384DF-7E91-47C5-88A5-22654FBB8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6754A-8E22-4B9B-96DB-175C9A06EFC1}"/>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6" name="Footer Placeholder 5">
            <a:extLst>
              <a:ext uri="{FF2B5EF4-FFF2-40B4-BE49-F238E27FC236}">
                <a16:creationId xmlns:a16="http://schemas.microsoft.com/office/drawing/2014/main" id="{7EBA9A18-C573-40F6-8219-C8B73B470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D92E3-25BD-46DB-A3DF-90BEC403AD5A}"/>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350262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CB11-78F3-4DEE-9DF1-379B24852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EFCD0-C6CD-4EC0-8B89-EFF2BE143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94E60B-07FA-44A1-9C4F-29A33BC44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135AB-64AC-44F4-BD53-0081AD0D9220}"/>
              </a:ext>
            </a:extLst>
          </p:cNvPr>
          <p:cNvSpPr>
            <a:spLocks noGrp="1"/>
          </p:cNvSpPr>
          <p:nvPr>
            <p:ph type="dt" sz="half" idx="10"/>
          </p:nvPr>
        </p:nvSpPr>
        <p:spPr/>
        <p:txBody>
          <a:bodyPr/>
          <a:lstStyle/>
          <a:p>
            <a:fld id="{9C1805B5-ACC4-44EF-99A6-C1FBBD9267B1}" type="datetimeFigureOut">
              <a:rPr lang="en-US" smtClean="0"/>
              <a:t>7/1/2020</a:t>
            </a:fld>
            <a:endParaRPr lang="en-US"/>
          </a:p>
        </p:txBody>
      </p:sp>
      <p:sp>
        <p:nvSpPr>
          <p:cNvPr id="6" name="Footer Placeholder 5">
            <a:extLst>
              <a:ext uri="{FF2B5EF4-FFF2-40B4-BE49-F238E27FC236}">
                <a16:creationId xmlns:a16="http://schemas.microsoft.com/office/drawing/2014/main" id="{FA2A61F0-D658-40C1-A9D2-81926A68F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38A00-3560-4DE7-92C4-BCF6E9807B15}"/>
              </a:ext>
            </a:extLst>
          </p:cNvPr>
          <p:cNvSpPr>
            <a:spLocks noGrp="1"/>
          </p:cNvSpPr>
          <p:nvPr>
            <p:ph type="sldNum" sz="quarter" idx="12"/>
          </p:nvPr>
        </p:nvSpPr>
        <p:spPr/>
        <p:txBody>
          <a:bodyPr/>
          <a:lstStyle/>
          <a:p>
            <a:fld id="{518E3CD4-BD5A-4866-98A9-D58EA850058C}" type="slidenum">
              <a:rPr lang="en-US" smtClean="0"/>
              <a:t>‹#›</a:t>
            </a:fld>
            <a:endParaRPr lang="en-US"/>
          </a:p>
        </p:txBody>
      </p:sp>
    </p:spTree>
    <p:extLst>
      <p:ext uri="{BB962C8B-B14F-4D97-AF65-F5344CB8AC3E}">
        <p14:creationId xmlns:p14="http://schemas.microsoft.com/office/powerpoint/2010/main" val="60961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73060-2365-4EFB-8305-53E376A57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196CE-FA95-45E3-BE2B-1CB35C689F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11D92-0FBF-4309-A44C-BD6957A2C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805B5-ACC4-44EF-99A6-C1FBBD9267B1}" type="datetimeFigureOut">
              <a:rPr lang="en-US" smtClean="0"/>
              <a:t>7/1/2020</a:t>
            </a:fld>
            <a:endParaRPr lang="en-US"/>
          </a:p>
        </p:txBody>
      </p:sp>
      <p:sp>
        <p:nvSpPr>
          <p:cNvPr id="5" name="Footer Placeholder 4">
            <a:extLst>
              <a:ext uri="{FF2B5EF4-FFF2-40B4-BE49-F238E27FC236}">
                <a16:creationId xmlns:a16="http://schemas.microsoft.com/office/drawing/2014/main" id="{9735789E-4A02-4C28-83EE-FD7DF19DB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B11C6D-92BC-4FA6-A7EE-2E1E228F0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E3CD4-BD5A-4866-98A9-D58EA850058C}" type="slidenum">
              <a:rPr lang="en-US" smtClean="0"/>
              <a:t>‹#›</a:t>
            </a:fld>
            <a:endParaRPr lang="en-US"/>
          </a:p>
        </p:txBody>
      </p:sp>
    </p:spTree>
    <p:extLst>
      <p:ext uri="{BB962C8B-B14F-4D97-AF65-F5344CB8AC3E}">
        <p14:creationId xmlns:p14="http://schemas.microsoft.com/office/powerpoint/2010/main" val="260819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0EE2-CD10-4842-995F-00DFDDE8AE34}"/>
              </a:ext>
            </a:extLst>
          </p:cNvPr>
          <p:cNvSpPr>
            <a:spLocks noGrp="1"/>
          </p:cNvSpPr>
          <p:nvPr>
            <p:ph type="ctrTitle"/>
          </p:nvPr>
        </p:nvSpPr>
        <p:spPr>
          <a:xfrm>
            <a:off x="862642" y="276045"/>
            <a:ext cx="10685252" cy="2196861"/>
          </a:xfrm>
        </p:spPr>
        <p:txBody>
          <a:bodyPr>
            <a:normAutofit/>
          </a:bodyPr>
          <a:lstStyle/>
          <a:p>
            <a:r>
              <a:rPr lang="en-US" sz="3600" dirty="0">
                <a:latin typeface="Arial" panose="020B0604020202020204" pitchFamily="34" charset="0"/>
              </a:rPr>
              <a:t>Increase the business Profitability for Big Mountain Resort by Additional Chairlift </a:t>
            </a:r>
            <a:br>
              <a:rPr lang="en-US" sz="3600" u="none" strike="noStrike" cap="none" dirty="0">
                <a:solidFill>
                  <a:srgbClr val="000000"/>
                </a:solidFill>
                <a:latin typeface="Arial" panose="020B0604020202020204" pitchFamily="34" charset="0"/>
                <a:ea typeface="Arial"/>
                <a:cs typeface="Arial"/>
                <a:sym typeface="Arial"/>
              </a:rPr>
            </a:br>
            <a:endParaRPr lang="en-US" sz="3600" dirty="0">
              <a:latin typeface="Arial" panose="020B0604020202020204" pitchFamily="34" charset="0"/>
            </a:endParaRPr>
          </a:p>
        </p:txBody>
      </p:sp>
      <p:sp>
        <p:nvSpPr>
          <p:cNvPr id="3" name="Subtitle 2">
            <a:extLst>
              <a:ext uri="{FF2B5EF4-FFF2-40B4-BE49-F238E27FC236}">
                <a16:creationId xmlns:a16="http://schemas.microsoft.com/office/drawing/2014/main" id="{B3A2670C-1260-4BCA-97FB-603964DDA3CB}"/>
              </a:ext>
            </a:extLst>
          </p:cNvPr>
          <p:cNvSpPr>
            <a:spLocks noGrp="1"/>
          </p:cNvSpPr>
          <p:nvPr>
            <p:ph type="subTitle" idx="1"/>
          </p:nvPr>
        </p:nvSpPr>
        <p:spPr>
          <a:xfrm>
            <a:off x="1524000" y="3602038"/>
            <a:ext cx="9144000" cy="682415"/>
          </a:xfrm>
        </p:spPr>
        <p:txBody>
          <a:bodyPr>
            <a:normAutofit/>
          </a:bodyPr>
          <a:lstStyle/>
          <a:p>
            <a:r>
              <a:rPr lang="en-US" sz="2600" dirty="0">
                <a:latin typeface="Arial" panose="020B0604020202020204" pitchFamily="34" charset="0"/>
              </a:rPr>
              <a:t>Hua Mo</a:t>
            </a:r>
          </a:p>
        </p:txBody>
      </p:sp>
    </p:spTree>
    <p:extLst>
      <p:ext uri="{BB962C8B-B14F-4D97-AF65-F5344CB8AC3E}">
        <p14:creationId xmlns:p14="http://schemas.microsoft.com/office/powerpoint/2010/main" val="117607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D05A-D9F8-4E32-9DAB-47D2730B1514}"/>
              </a:ext>
            </a:extLst>
          </p:cNvPr>
          <p:cNvSpPr>
            <a:spLocks noGrp="1"/>
          </p:cNvSpPr>
          <p:nvPr>
            <p:ph type="title"/>
          </p:nvPr>
        </p:nvSpPr>
        <p:spPr>
          <a:xfrm>
            <a:off x="838200" y="1"/>
            <a:ext cx="10515600" cy="937404"/>
          </a:xfrm>
        </p:spPr>
        <p:txBody>
          <a:bodyPr>
            <a:normAutofit/>
          </a:bodyPr>
          <a:lstStyle/>
          <a:p>
            <a:pPr algn="ctr"/>
            <a:r>
              <a:rPr lang="en-US" sz="3400" dirty="0">
                <a:latin typeface="Arial" panose="020B0604020202020204" pitchFamily="34" charset="0"/>
              </a:rPr>
              <a:t>Problem Statement</a:t>
            </a:r>
          </a:p>
        </p:txBody>
      </p:sp>
      <p:sp>
        <p:nvSpPr>
          <p:cNvPr id="3" name="Content Placeholder 2">
            <a:extLst>
              <a:ext uri="{FF2B5EF4-FFF2-40B4-BE49-F238E27FC236}">
                <a16:creationId xmlns:a16="http://schemas.microsoft.com/office/drawing/2014/main" id="{C64C6ECF-7150-482D-BFCC-56FCC499C40B}"/>
              </a:ext>
            </a:extLst>
          </p:cNvPr>
          <p:cNvSpPr>
            <a:spLocks noGrp="1"/>
          </p:cNvSpPr>
          <p:nvPr>
            <p:ph idx="1"/>
          </p:nvPr>
        </p:nvSpPr>
        <p:spPr>
          <a:xfrm>
            <a:off x="792193" y="1014742"/>
            <a:ext cx="10515600" cy="5518330"/>
          </a:xfrm>
        </p:spPr>
        <p:txBody>
          <a:bodyPr>
            <a:normAutofit fontScale="77500" lnSpcReduction="20000"/>
          </a:bodyPr>
          <a:lstStyle/>
          <a:p>
            <a:pPr lvl="0">
              <a:lnSpc>
                <a:spcPct val="160000"/>
              </a:lnSpc>
            </a:pPr>
            <a:r>
              <a:rPr lang="en-AU" sz="3100" dirty="0">
                <a:latin typeface="Arial" panose="020B0604020202020204" pitchFamily="34" charset="0"/>
              </a:rPr>
              <a:t>Big Mountain Resort in Montana offers spectacular views of Glacier National Park and Flathead Nation Forest </a:t>
            </a:r>
          </a:p>
          <a:p>
            <a:pPr lvl="0">
              <a:lnSpc>
                <a:spcPct val="160000"/>
              </a:lnSpc>
            </a:pPr>
            <a:r>
              <a:rPr lang="en-AU" sz="3100" dirty="0">
                <a:latin typeface="Arial" panose="020B0604020202020204" pitchFamily="34" charset="0"/>
              </a:rPr>
              <a:t>There are about 350,000 people ski or snowboard at Big </a:t>
            </a:r>
            <a:r>
              <a:rPr lang="en-AU" sz="3100" dirty="0" err="1">
                <a:latin typeface="Arial" panose="020B0604020202020204" pitchFamily="34" charset="0"/>
              </a:rPr>
              <a:t>Mountai</a:t>
            </a:r>
            <a:endParaRPr lang="en-AU" sz="3100" dirty="0">
              <a:latin typeface="Arial" panose="020B0604020202020204" pitchFamily="34" charset="0"/>
            </a:endParaRPr>
          </a:p>
          <a:p>
            <a:pPr lvl="0">
              <a:lnSpc>
                <a:spcPct val="160000"/>
              </a:lnSpc>
            </a:pPr>
            <a:r>
              <a:rPr lang="en-AU" sz="3100" dirty="0">
                <a:latin typeface="Arial" panose="020B0604020202020204" pitchFamily="34" charset="0"/>
              </a:rPr>
              <a:t>The resort has the largest snow making area, skiable area and night ski area</a:t>
            </a:r>
          </a:p>
          <a:p>
            <a:pPr lvl="0">
              <a:lnSpc>
                <a:spcPct val="160000"/>
              </a:lnSpc>
            </a:pPr>
            <a:r>
              <a:rPr lang="en-AU" sz="3100" dirty="0">
                <a:latin typeface="Arial" panose="020B0604020202020204" pitchFamily="34" charset="0"/>
              </a:rPr>
              <a:t>Additional chair lift is added to improve visitor distribution</a:t>
            </a:r>
          </a:p>
          <a:p>
            <a:pPr lvl="0">
              <a:lnSpc>
                <a:spcPct val="160000"/>
              </a:lnSpc>
            </a:pPr>
            <a:r>
              <a:rPr lang="en-AU" sz="3100" dirty="0">
                <a:latin typeface="Arial" panose="020B0604020202020204" pitchFamily="34" charset="0"/>
              </a:rPr>
              <a:t>The addition of chair lift will increase the cost by 5~6% of the revenue</a:t>
            </a:r>
          </a:p>
          <a:p>
            <a:pPr lvl="0">
              <a:lnSpc>
                <a:spcPct val="160000"/>
              </a:lnSpc>
            </a:pPr>
            <a:r>
              <a:rPr lang="en-AU" sz="3100" dirty="0">
                <a:latin typeface="Arial" panose="020B0604020202020204" pitchFamily="34" charset="0"/>
              </a:rPr>
              <a:t>What business opportunities will be presented</a:t>
            </a:r>
          </a:p>
          <a:p>
            <a:endParaRPr lang="en-US" dirty="0"/>
          </a:p>
        </p:txBody>
      </p:sp>
    </p:spTree>
    <p:extLst>
      <p:ext uri="{BB962C8B-B14F-4D97-AF65-F5344CB8AC3E}">
        <p14:creationId xmlns:p14="http://schemas.microsoft.com/office/powerpoint/2010/main" val="27099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D05A-D9F8-4E32-9DAB-47D2730B1514}"/>
              </a:ext>
            </a:extLst>
          </p:cNvPr>
          <p:cNvSpPr>
            <a:spLocks noGrp="1"/>
          </p:cNvSpPr>
          <p:nvPr>
            <p:ph type="title"/>
          </p:nvPr>
        </p:nvSpPr>
        <p:spPr>
          <a:xfrm>
            <a:off x="838200" y="1"/>
            <a:ext cx="10515600" cy="937404"/>
          </a:xfrm>
        </p:spPr>
        <p:txBody>
          <a:bodyPr>
            <a:normAutofit/>
          </a:bodyPr>
          <a:lstStyle/>
          <a:p>
            <a:pPr algn="ctr"/>
            <a:r>
              <a:rPr lang="en-US" sz="3600" dirty="0">
                <a:latin typeface="Arial" panose="020B0604020202020204" pitchFamily="34" charset="0"/>
              </a:rPr>
              <a:t>Recommendation and Key Findings</a:t>
            </a:r>
          </a:p>
        </p:txBody>
      </p:sp>
      <p:sp>
        <p:nvSpPr>
          <p:cNvPr id="3" name="Content Placeholder 2">
            <a:extLst>
              <a:ext uri="{FF2B5EF4-FFF2-40B4-BE49-F238E27FC236}">
                <a16:creationId xmlns:a16="http://schemas.microsoft.com/office/drawing/2014/main" id="{C64C6ECF-7150-482D-BFCC-56FCC499C40B}"/>
              </a:ext>
            </a:extLst>
          </p:cNvPr>
          <p:cNvSpPr>
            <a:spLocks noGrp="1"/>
          </p:cNvSpPr>
          <p:nvPr>
            <p:ph idx="1"/>
          </p:nvPr>
        </p:nvSpPr>
        <p:spPr>
          <a:xfrm>
            <a:off x="636918" y="888220"/>
            <a:ext cx="10515600" cy="5765621"/>
          </a:xfrm>
        </p:spPr>
        <p:txBody>
          <a:bodyPr>
            <a:normAutofit fontScale="25000" lnSpcReduction="20000"/>
          </a:bodyPr>
          <a:lstStyle/>
          <a:p>
            <a:pPr marL="0" indent="0">
              <a:lnSpc>
                <a:spcPct val="170000"/>
              </a:lnSpc>
              <a:buNone/>
            </a:pPr>
            <a:r>
              <a:rPr lang="en-US" sz="7400" dirty="0">
                <a:latin typeface="Arial" panose="020B0604020202020204" pitchFamily="34" charset="0"/>
              </a:rPr>
              <a:t>Additional chair lift will be needed based on the following finds:</a:t>
            </a:r>
            <a:endParaRPr lang="en-US" sz="7400" dirty="0">
              <a:effectLst/>
              <a:latin typeface="Arial" panose="020B0604020202020204" pitchFamily="34" charset="0"/>
              <a:ea typeface="DengXian" panose="02010600030101010101" pitchFamily="2" charset="-122"/>
              <a:cs typeface="Times New Roman" panose="02020603050405020304" pitchFamily="18" charset="0"/>
            </a:endParaRPr>
          </a:p>
          <a:p>
            <a:pPr>
              <a:lnSpc>
                <a:spcPct val="170000"/>
              </a:lnSpc>
              <a:spcBef>
                <a:spcPts val="0"/>
              </a:spcBef>
            </a:pPr>
            <a:r>
              <a:rPr lang="en-US" sz="7400" dirty="0">
                <a:effectLst/>
                <a:latin typeface="Arial" panose="020B0604020202020204" pitchFamily="34" charset="0"/>
                <a:ea typeface="DengXian" panose="02010600030101010101" pitchFamily="2" charset="-122"/>
                <a:cs typeface="Times New Roman" panose="02020603050405020304" pitchFamily="18" charset="0"/>
              </a:rPr>
              <a:t>The average area covered by per person per chair (including fast and regular lift chair) in Big Mountain Resort was lowered than the national average area covered by per person. The results indicated that this resort could absorb more people</a:t>
            </a:r>
          </a:p>
          <a:p>
            <a:pPr>
              <a:lnSpc>
                <a:spcPct val="170000"/>
              </a:lnSpc>
              <a:spcBef>
                <a:spcPts val="0"/>
              </a:spcBef>
            </a:pPr>
            <a:r>
              <a:rPr lang="en-US" sz="7400" dirty="0">
                <a:effectLst/>
                <a:latin typeface="Arial" panose="020B0604020202020204" pitchFamily="34" charset="0"/>
                <a:ea typeface="DengXian" panose="02010600030101010101" pitchFamily="2" charset="-122"/>
                <a:cs typeface="Times New Roman" panose="02020603050405020304" pitchFamily="18" charset="0"/>
              </a:rPr>
              <a:t>The </a:t>
            </a:r>
            <a:r>
              <a:rPr lang="en-US" sz="7400" dirty="0" err="1">
                <a:effectLst/>
                <a:latin typeface="Arial" panose="020B0604020202020204" pitchFamily="34" charset="0"/>
                <a:ea typeface="DengXian" panose="02010600030101010101" pitchFamily="2" charset="-122"/>
                <a:cs typeface="Times New Roman" panose="02020603050405020304" pitchFamily="18" charset="0"/>
              </a:rPr>
              <a:t>liftchairs</a:t>
            </a:r>
            <a:r>
              <a:rPr lang="en-US" sz="7400" dirty="0">
                <a:effectLst/>
                <a:latin typeface="Arial" panose="020B0604020202020204" pitchFamily="34" charset="0"/>
                <a:ea typeface="DengXian" panose="02010600030101010101" pitchFamily="2" charset="-122"/>
                <a:cs typeface="Times New Roman" panose="02020603050405020304" pitchFamily="18" charset="0"/>
              </a:rPr>
              <a:t> in Big Mountain Resort run faster than average national </a:t>
            </a:r>
            <a:r>
              <a:rPr lang="en-US" sz="7400" dirty="0" err="1">
                <a:effectLst/>
                <a:latin typeface="Arial" panose="020B0604020202020204" pitchFamily="34" charset="0"/>
                <a:ea typeface="DengXian" panose="02010600030101010101" pitchFamily="2" charset="-122"/>
                <a:cs typeface="Times New Roman" panose="02020603050405020304" pitchFamily="18" charset="0"/>
              </a:rPr>
              <a:t>liftchair</a:t>
            </a:r>
            <a:r>
              <a:rPr lang="en-US" sz="7400" dirty="0">
                <a:effectLst/>
                <a:latin typeface="Arial" panose="020B0604020202020204" pitchFamily="34" charset="0"/>
                <a:ea typeface="DengXian" panose="02010600030101010101" pitchFamily="2" charset="-122"/>
                <a:cs typeface="Times New Roman" panose="02020603050405020304" pitchFamily="18" charset="0"/>
              </a:rPr>
              <a:t> to distribute the visitors. So there would be a potential damage of lifetime of the chairs. When a </a:t>
            </a:r>
            <a:r>
              <a:rPr lang="en-US" sz="7400" dirty="0" err="1">
                <a:effectLst/>
                <a:latin typeface="Arial" panose="020B0604020202020204" pitchFamily="34" charset="0"/>
                <a:ea typeface="DengXian" panose="02010600030101010101" pitchFamily="2" charset="-122"/>
                <a:cs typeface="Times New Roman" panose="02020603050405020304" pitchFamily="18" charset="0"/>
              </a:rPr>
              <a:t>liftchair</a:t>
            </a:r>
            <a:r>
              <a:rPr lang="en-US" sz="7400" dirty="0">
                <a:effectLst/>
                <a:latin typeface="Arial" panose="020B0604020202020204" pitchFamily="34" charset="0"/>
                <a:ea typeface="DengXian" panose="02010600030101010101" pitchFamily="2" charset="-122"/>
                <a:cs typeface="Times New Roman" panose="02020603050405020304" pitchFamily="18" charset="0"/>
              </a:rPr>
              <a:t> broke down, the distribution of the visitors will be even worse. Therefore additional </a:t>
            </a:r>
            <a:r>
              <a:rPr lang="en-US" sz="7400" dirty="0" err="1">
                <a:effectLst/>
                <a:latin typeface="Arial" panose="020B0604020202020204" pitchFamily="34" charset="0"/>
                <a:ea typeface="DengXian" panose="02010600030101010101" pitchFamily="2" charset="-122"/>
                <a:cs typeface="Times New Roman" panose="02020603050405020304" pitchFamily="18" charset="0"/>
              </a:rPr>
              <a:t>liftchair</a:t>
            </a:r>
            <a:r>
              <a:rPr lang="en-US" sz="7400" dirty="0">
                <a:effectLst/>
                <a:latin typeface="Arial" panose="020B0604020202020204" pitchFamily="34" charset="0"/>
                <a:ea typeface="DengXian" panose="02010600030101010101" pitchFamily="2" charset="-122"/>
                <a:cs typeface="Times New Roman" panose="02020603050405020304" pitchFamily="18" charset="0"/>
              </a:rPr>
              <a:t> will help to mitigate the issue</a:t>
            </a:r>
          </a:p>
          <a:p>
            <a:pPr>
              <a:lnSpc>
                <a:spcPct val="170000"/>
              </a:lnSpc>
              <a:spcBef>
                <a:spcPts val="0"/>
              </a:spcBef>
            </a:pPr>
            <a:r>
              <a:rPr lang="en-US" sz="7400" dirty="0">
                <a:effectLst/>
                <a:latin typeface="Arial" panose="020B0604020202020204" pitchFamily="34" charset="0"/>
                <a:ea typeface="DengXian" panose="02010600030101010101" pitchFamily="2" charset="-122"/>
                <a:cs typeface="Times New Roman" panose="02020603050405020304" pitchFamily="18" charset="0"/>
              </a:rPr>
              <a:t>The statistical model was used to project the minimum amount of the chair to be added. Results showed that at least four more chairs would be needed</a:t>
            </a:r>
          </a:p>
          <a:p>
            <a:pPr>
              <a:lnSpc>
                <a:spcPct val="170000"/>
              </a:lnSpc>
              <a:spcBef>
                <a:spcPts val="0"/>
              </a:spcBef>
              <a:spcAft>
                <a:spcPts val="800"/>
              </a:spcAft>
            </a:pPr>
            <a:r>
              <a:rPr lang="en-US" sz="7400" dirty="0">
                <a:effectLst/>
                <a:latin typeface="Arial" panose="020B0604020202020204" pitchFamily="34" charset="0"/>
                <a:ea typeface="DengXian" panose="02010600030101010101" pitchFamily="2" charset="-122"/>
                <a:cs typeface="Times New Roman" panose="02020603050405020304" pitchFamily="18" charset="0"/>
              </a:rPr>
              <a:t>The overall operating cost would increase 0.5% by installing the chair. However this cost could be offset by attracting more people through improving distribution of people with additional </a:t>
            </a:r>
            <a:r>
              <a:rPr lang="en-US" sz="7400" dirty="0" err="1">
                <a:effectLst/>
                <a:latin typeface="Arial" panose="020B0604020202020204" pitchFamily="34" charset="0"/>
                <a:ea typeface="DengXian" panose="02010600030101010101" pitchFamily="2" charset="-122"/>
                <a:cs typeface="Times New Roman" panose="02020603050405020304" pitchFamily="18" charset="0"/>
              </a:rPr>
              <a:t>liftchair</a:t>
            </a:r>
            <a:endParaRPr lang="en-US" sz="7400" dirty="0">
              <a:effectLst/>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0395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86D94-FC5C-4090-B24A-B3F5043795ED}"/>
              </a:ext>
            </a:extLst>
          </p:cNvPr>
          <p:cNvSpPr>
            <a:spLocks noGrp="1"/>
          </p:cNvSpPr>
          <p:nvPr>
            <p:ph type="title"/>
          </p:nvPr>
        </p:nvSpPr>
        <p:spPr>
          <a:xfrm>
            <a:off x="894272" y="-38709"/>
            <a:ext cx="10515600" cy="1481188"/>
          </a:xfrm>
        </p:spPr>
        <p:txBody>
          <a:bodyPr vert="horz" lIns="91440" tIns="45720" rIns="91440" bIns="45720" rtlCol="0" anchor="ctr">
            <a:normAutofit/>
          </a:bodyPr>
          <a:lstStyle/>
          <a:p>
            <a:pPr algn="ctr"/>
            <a:r>
              <a:rPr lang="en-US" sz="3600" dirty="0">
                <a:latin typeface="Arial" panose="020B0604020202020204" pitchFamily="34" charset="0"/>
              </a:rPr>
              <a:t>Model and Analysis(2)</a:t>
            </a:r>
          </a:p>
        </p:txBody>
      </p:sp>
      <p:sp>
        <p:nvSpPr>
          <p:cNvPr id="4" name="Content Placeholder 3">
            <a:extLst>
              <a:ext uri="{FF2B5EF4-FFF2-40B4-BE49-F238E27FC236}">
                <a16:creationId xmlns:a16="http://schemas.microsoft.com/office/drawing/2014/main" id="{CF5A9569-8BAC-4158-A8ED-7DBF0A395E18}"/>
              </a:ext>
            </a:extLst>
          </p:cNvPr>
          <p:cNvSpPr>
            <a:spLocks noGrp="1"/>
          </p:cNvSpPr>
          <p:nvPr>
            <p:ph sz="half" idx="2"/>
          </p:nvPr>
        </p:nvSpPr>
        <p:spPr>
          <a:xfrm>
            <a:off x="365007" y="1542328"/>
            <a:ext cx="3990968" cy="4272681"/>
          </a:xfrm>
        </p:spPr>
        <p:txBody>
          <a:bodyPr vert="horz" lIns="91440" tIns="45720" rIns="91440" bIns="45720" rtlCol="0">
            <a:normAutofit/>
          </a:bodyPr>
          <a:lstStyle/>
          <a:p>
            <a:r>
              <a:rPr lang="en-US" sz="2400" dirty="0"/>
              <a:t>Coverage per person in the skiable area</a:t>
            </a:r>
          </a:p>
          <a:p>
            <a:pPr marL="0" indent="0">
              <a:buNone/>
            </a:pPr>
            <a:r>
              <a:rPr lang="en-US" sz="2400" dirty="0"/>
              <a:t>    Big Mountain Resort is higher than average nation resorts</a:t>
            </a:r>
          </a:p>
        </p:txBody>
      </p:sp>
      <p:pic>
        <p:nvPicPr>
          <p:cNvPr id="5" name="Content Placeholder 4" descr="A close up of a map&#10;&#10;Description automatically generated">
            <a:extLst>
              <a:ext uri="{FF2B5EF4-FFF2-40B4-BE49-F238E27FC236}">
                <a16:creationId xmlns:a16="http://schemas.microsoft.com/office/drawing/2014/main" id="{D4F90606-4DEF-4C49-97DD-447436BF821D}"/>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l="2734"/>
          <a:stretch/>
        </p:blipFill>
        <p:spPr bwMode="auto">
          <a:xfrm>
            <a:off x="5426112" y="1542328"/>
            <a:ext cx="6345264" cy="4577478"/>
          </a:xfrm>
          <a:prstGeom prst="rect">
            <a:avLst/>
          </a:prstGeom>
          <a:noFill/>
        </p:spPr>
      </p:pic>
      <p:sp>
        <p:nvSpPr>
          <p:cNvPr id="6" name="Oval 5">
            <a:extLst>
              <a:ext uri="{FF2B5EF4-FFF2-40B4-BE49-F238E27FC236}">
                <a16:creationId xmlns:a16="http://schemas.microsoft.com/office/drawing/2014/main" id="{C9801C4E-B2C0-4C1A-90B7-61F94A23C5E9}"/>
              </a:ext>
            </a:extLst>
          </p:cNvPr>
          <p:cNvSpPr/>
          <p:nvPr/>
        </p:nvSpPr>
        <p:spPr>
          <a:xfrm>
            <a:off x="10863532" y="3352800"/>
            <a:ext cx="546340" cy="437072"/>
          </a:xfrm>
          <a:prstGeom prst="ellipse">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A53FCE7-BCCE-4F95-A63B-2A0E15CF674E}"/>
              </a:ext>
            </a:extLst>
          </p:cNvPr>
          <p:cNvCxnSpPr/>
          <p:nvPr/>
        </p:nvCxnSpPr>
        <p:spPr>
          <a:xfrm>
            <a:off x="10714703" y="2728452"/>
            <a:ext cx="331839" cy="56781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9F8D88-5EEA-46DD-A124-55E99F17FB17}"/>
              </a:ext>
            </a:extLst>
          </p:cNvPr>
          <p:cNvSpPr txBox="1"/>
          <p:nvPr/>
        </p:nvSpPr>
        <p:spPr>
          <a:xfrm>
            <a:off x="9570271" y="2152582"/>
            <a:ext cx="2102499" cy="369332"/>
          </a:xfrm>
          <a:prstGeom prst="rect">
            <a:avLst/>
          </a:prstGeom>
          <a:noFill/>
        </p:spPr>
        <p:txBody>
          <a:bodyPr wrap="none" rtlCol="0">
            <a:spAutoFit/>
          </a:bodyPr>
          <a:lstStyle/>
          <a:p>
            <a:r>
              <a:rPr lang="en-US" dirty="0"/>
              <a:t>Big Mountain Resort</a:t>
            </a:r>
          </a:p>
        </p:txBody>
      </p:sp>
      <p:sp>
        <p:nvSpPr>
          <p:cNvPr id="11" name="Oval 10">
            <a:extLst>
              <a:ext uri="{FF2B5EF4-FFF2-40B4-BE49-F238E27FC236}">
                <a16:creationId xmlns:a16="http://schemas.microsoft.com/office/drawing/2014/main" id="{4F6D654A-5E7D-44ED-BCB4-AE9FB39C4EB9}"/>
              </a:ext>
            </a:extLst>
          </p:cNvPr>
          <p:cNvSpPr/>
          <p:nvPr/>
        </p:nvSpPr>
        <p:spPr>
          <a:xfrm>
            <a:off x="5751871" y="4033683"/>
            <a:ext cx="2330245" cy="163707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F358861-10E0-4D04-BB2E-54149FE5157A}"/>
              </a:ext>
            </a:extLst>
          </p:cNvPr>
          <p:cNvCxnSpPr/>
          <p:nvPr/>
        </p:nvCxnSpPr>
        <p:spPr>
          <a:xfrm>
            <a:off x="6776884" y="3111910"/>
            <a:ext cx="58993" cy="82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C153FD-8B7D-488F-850E-A634774D7338}"/>
              </a:ext>
            </a:extLst>
          </p:cNvPr>
          <p:cNvSpPr txBox="1"/>
          <p:nvPr/>
        </p:nvSpPr>
        <p:spPr>
          <a:xfrm>
            <a:off x="5995219" y="2676832"/>
            <a:ext cx="1479059" cy="369332"/>
          </a:xfrm>
          <a:prstGeom prst="rect">
            <a:avLst/>
          </a:prstGeom>
          <a:noFill/>
        </p:spPr>
        <p:txBody>
          <a:bodyPr wrap="none" rtlCol="0">
            <a:spAutoFit/>
          </a:bodyPr>
          <a:lstStyle/>
          <a:p>
            <a:r>
              <a:rPr lang="en-US" dirty="0"/>
              <a:t>Other Resorts</a:t>
            </a:r>
          </a:p>
        </p:txBody>
      </p:sp>
      <p:sp>
        <p:nvSpPr>
          <p:cNvPr id="15" name="Oval 14">
            <a:extLst>
              <a:ext uri="{FF2B5EF4-FFF2-40B4-BE49-F238E27FC236}">
                <a16:creationId xmlns:a16="http://schemas.microsoft.com/office/drawing/2014/main" id="{65ECE6D5-A5EF-4FA0-BD7C-2482DA09EF60}"/>
              </a:ext>
            </a:extLst>
          </p:cNvPr>
          <p:cNvSpPr/>
          <p:nvPr/>
        </p:nvSpPr>
        <p:spPr>
          <a:xfrm>
            <a:off x="7747948" y="1672922"/>
            <a:ext cx="1524648" cy="1933830"/>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8308A72-08E7-4C5D-8EC4-36AF228A8888}"/>
              </a:ext>
            </a:extLst>
          </p:cNvPr>
          <p:cNvCxnSpPr/>
          <p:nvPr/>
        </p:nvCxnSpPr>
        <p:spPr>
          <a:xfrm flipV="1">
            <a:off x="6835877" y="2921689"/>
            <a:ext cx="835153" cy="1902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78A77-D07B-480E-B81B-5F2AC5222FFA}"/>
              </a:ext>
            </a:extLst>
          </p:cNvPr>
          <p:cNvCxnSpPr>
            <a:cxnSpLocks/>
          </p:cNvCxnSpPr>
          <p:nvPr/>
        </p:nvCxnSpPr>
        <p:spPr>
          <a:xfrm flipV="1">
            <a:off x="6089783" y="4412278"/>
            <a:ext cx="5399211" cy="122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CF19C86-AF5B-497A-BE1C-139A4DA3324E}"/>
              </a:ext>
            </a:extLst>
          </p:cNvPr>
          <p:cNvSpPr txBox="1"/>
          <p:nvPr/>
        </p:nvSpPr>
        <p:spPr>
          <a:xfrm>
            <a:off x="7791144" y="3973528"/>
            <a:ext cx="3789114" cy="369332"/>
          </a:xfrm>
          <a:prstGeom prst="rect">
            <a:avLst/>
          </a:prstGeom>
          <a:noFill/>
        </p:spPr>
        <p:txBody>
          <a:bodyPr wrap="none" rtlCol="0">
            <a:spAutoFit/>
          </a:bodyPr>
          <a:lstStyle/>
          <a:p>
            <a:r>
              <a:rPr lang="en-US" dirty="0"/>
              <a:t>Average coverage per person in nation</a:t>
            </a:r>
          </a:p>
        </p:txBody>
      </p:sp>
    </p:spTree>
    <p:extLst>
      <p:ext uri="{BB962C8B-B14F-4D97-AF65-F5344CB8AC3E}">
        <p14:creationId xmlns:p14="http://schemas.microsoft.com/office/powerpoint/2010/main" val="213896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C0FF215-4989-483A-9215-B4EF4296AA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9813" y="1187247"/>
            <a:ext cx="7052187" cy="5383160"/>
          </a:xfrm>
          <a:prstGeom prst="rect">
            <a:avLst/>
          </a:prstGeom>
          <a:noFill/>
          <a:ln>
            <a:noFill/>
          </a:ln>
        </p:spPr>
      </p:pic>
      <p:sp>
        <p:nvSpPr>
          <p:cNvPr id="2" name="Title 1">
            <a:extLst>
              <a:ext uri="{FF2B5EF4-FFF2-40B4-BE49-F238E27FC236}">
                <a16:creationId xmlns:a16="http://schemas.microsoft.com/office/drawing/2014/main" id="{DCF86D94-FC5C-4090-B24A-B3F5043795ED}"/>
              </a:ext>
            </a:extLst>
          </p:cNvPr>
          <p:cNvSpPr>
            <a:spLocks noGrp="1"/>
          </p:cNvSpPr>
          <p:nvPr>
            <p:ph type="title"/>
          </p:nvPr>
        </p:nvSpPr>
        <p:spPr>
          <a:xfrm>
            <a:off x="878757" y="-155994"/>
            <a:ext cx="10515600" cy="1481188"/>
          </a:xfrm>
        </p:spPr>
        <p:txBody>
          <a:bodyPr vert="horz" lIns="91440" tIns="45720" rIns="91440" bIns="45720" rtlCol="0" anchor="ctr">
            <a:normAutofit/>
          </a:bodyPr>
          <a:lstStyle/>
          <a:p>
            <a:pPr algn="ctr"/>
            <a:r>
              <a:rPr lang="en-US" sz="4000" dirty="0"/>
              <a:t>Model and Analysis(3)</a:t>
            </a:r>
          </a:p>
        </p:txBody>
      </p:sp>
      <p:sp>
        <p:nvSpPr>
          <p:cNvPr id="4" name="Content Placeholder 3">
            <a:extLst>
              <a:ext uri="{FF2B5EF4-FFF2-40B4-BE49-F238E27FC236}">
                <a16:creationId xmlns:a16="http://schemas.microsoft.com/office/drawing/2014/main" id="{CF5A9569-8BAC-4158-A8ED-7DBF0A395E18}"/>
              </a:ext>
            </a:extLst>
          </p:cNvPr>
          <p:cNvSpPr>
            <a:spLocks noGrp="1"/>
          </p:cNvSpPr>
          <p:nvPr>
            <p:ph sz="half" idx="2"/>
          </p:nvPr>
        </p:nvSpPr>
        <p:spPr>
          <a:xfrm>
            <a:off x="365007" y="1542328"/>
            <a:ext cx="3990968" cy="4272681"/>
          </a:xfrm>
        </p:spPr>
        <p:txBody>
          <a:bodyPr vert="horz" lIns="91440" tIns="45720" rIns="91440" bIns="45720" rtlCol="0">
            <a:normAutofit/>
          </a:bodyPr>
          <a:lstStyle/>
          <a:p>
            <a:r>
              <a:rPr lang="en-US" sz="2400" dirty="0"/>
              <a:t>Runs for the </a:t>
            </a:r>
            <a:r>
              <a:rPr lang="en-US" sz="2400" dirty="0" err="1"/>
              <a:t>liftchair</a:t>
            </a:r>
            <a:r>
              <a:rPr lang="en-US" sz="2400" dirty="0"/>
              <a:t> per day</a:t>
            </a:r>
          </a:p>
          <a:p>
            <a:pPr marL="0" indent="0">
              <a:buNone/>
            </a:pPr>
            <a:r>
              <a:rPr lang="en-US" sz="2400" dirty="0"/>
              <a:t>    Big Mountain Resort is higher than average nation resorts</a:t>
            </a:r>
          </a:p>
        </p:txBody>
      </p:sp>
      <p:sp>
        <p:nvSpPr>
          <p:cNvPr id="6" name="Oval 5">
            <a:extLst>
              <a:ext uri="{FF2B5EF4-FFF2-40B4-BE49-F238E27FC236}">
                <a16:creationId xmlns:a16="http://schemas.microsoft.com/office/drawing/2014/main" id="{C9801C4E-B2C0-4C1A-90B7-61F94A23C5E9}"/>
              </a:ext>
            </a:extLst>
          </p:cNvPr>
          <p:cNvSpPr/>
          <p:nvPr/>
        </p:nvSpPr>
        <p:spPr>
          <a:xfrm>
            <a:off x="11461644" y="2350363"/>
            <a:ext cx="546340" cy="437072"/>
          </a:xfrm>
          <a:prstGeom prst="ellipse">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A53FCE7-BCCE-4F95-A63B-2A0E15CF674E}"/>
              </a:ext>
            </a:extLst>
          </p:cNvPr>
          <p:cNvCxnSpPr/>
          <p:nvPr/>
        </p:nvCxnSpPr>
        <p:spPr>
          <a:xfrm>
            <a:off x="11062518" y="2066456"/>
            <a:ext cx="331839" cy="56781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9F8D88-5EEA-46DD-A124-55E99F17FB17}"/>
              </a:ext>
            </a:extLst>
          </p:cNvPr>
          <p:cNvSpPr txBox="1"/>
          <p:nvPr/>
        </p:nvSpPr>
        <p:spPr>
          <a:xfrm>
            <a:off x="9628810" y="1796465"/>
            <a:ext cx="2102499" cy="369332"/>
          </a:xfrm>
          <a:prstGeom prst="rect">
            <a:avLst/>
          </a:prstGeom>
          <a:noFill/>
        </p:spPr>
        <p:txBody>
          <a:bodyPr wrap="none" rtlCol="0">
            <a:spAutoFit/>
          </a:bodyPr>
          <a:lstStyle/>
          <a:p>
            <a:r>
              <a:rPr lang="en-US" dirty="0"/>
              <a:t>Big Mountain Resort</a:t>
            </a:r>
          </a:p>
        </p:txBody>
      </p:sp>
      <p:sp>
        <p:nvSpPr>
          <p:cNvPr id="11" name="Oval 10">
            <a:extLst>
              <a:ext uri="{FF2B5EF4-FFF2-40B4-BE49-F238E27FC236}">
                <a16:creationId xmlns:a16="http://schemas.microsoft.com/office/drawing/2014/main" id="{4F6D654A-5E7D-44ED-BCB4-AE9FB39C4EB9}"/>
              </a:ext>
            </a:extLst>
          </p:cNvPr>
          <p:cNvSpPr/>
          <p:nvPr/>
        </p:nvSpPr>
        <p:spPr>
          <a:xfrm>
            <a:off x="5670755" y="3046164"/>
            <a:ext cx="2120389" cy="278298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F358861-10E0-4D04-BB2E-54149FE5157A}"/>
              </a:ext>
            </a:extLst>
          </p:cNvPr>
          <p:cNvCxnSpPr/>
          <p:nvPr/>
        </p:nvCxnSpPr>
        <p:spPr>
          <a:xfrm>
            <a:off x="6639125" y="2226882"/>
            <a:ext cx="58993" cy="82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C153FD-8B7D-488F-850E-A634774D7338}"/>
              </a:ext>
            </a:extLst>
          </p:cNvPr>
          <p:cNvSpPr txBox="1"/>
          <p:nvPr/>
        </p:nvSpPr>
        <p:spPr>
          <a:xfrm>
            <a:off x="5957939" y="1607563"/>
            <a:ext cx="1479059" cy="369332"/>
          </a:xfrm>
          <a:prstGeom prst="rect">
            <a:avLst/>
          </a:prstGeom>
          <a:noFill/>
        </p:spPr>
        <p:txBody>
          <a:bodyPr wrap="none" rtlCol="0">
            <a:spAutoFit/>
          </a:bodyPr>
          <a:lstStyle/>
          <a:p>
            <a:r>
              <a:rPr lang="en-US" dirty="0"/>
              <a:t>Other Resorts</a:t>
            </a:r>
          </a:p>
        </p:txBody>
      </p:sp>
      <p:sp>
        <p:nvSpPr>
          <p:cNvPr id="15" name="Oval 14">
            <a:extLst>
              <a:ext uri="{FF2B5EF4-FFF2-40B4-BE49-F238E27FC236}">
                <a16:creationId xmlns:a16="http://schemas.microsoft.com/office/drawing/2014/main" id="{65ECE6D5-A5EF-4FA0-BD7C-2482DA09EF60}"/>
              </a:ext>
            </a:extLst>
          </p:cNvPr>
          <p:cNvSpPr/>
          <p:nvPr/>
        </p:nvSpPr>
        <p:spPr>
          <a:xfrm>
            <a:off x="8379854" y="1825625"/>
            <a:ext cx="1128373" cy="2064424"/>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8308A72-08E7-4C5D-8EC4-36AF228A8888}"/>
              </a:ext>
            </a:extLst>
          </p:cNvPr>
          <p:cNvCxnSpPr/>
          <p:nvPr/>
        </p:nvCxnSpPr>
        <p:spPr>
          <a:xfrm flipV="1">
            <a:off x="6723669" y="1881785"/>
            <a:ext cx="835153" cy="1902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78A77-D07B-480E-B81B-5F2AC5222FFA}"/>
              </a:ext>
            </a:extLst>
          </p:cNvPr>
          <p:cNvCxnSpPr>
            <a:cxnSpLocks/>
          </p:cNvCxnSpPr>
          <p:nvPr/>
        </p:nvCxnSpPr>
        <p:spPr>
          <a:xfrm flipV="1">
            <a:off x="6016041" y="4396617"/>
            <a:ext cx="5991943" cy="27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CF19C86-AF5B-497A-BE1C-139A4DA3324E}"/>
              </a:ext>
            </a:extLst>
          </p:cNvPr>
          <p:cNvSpPr txBox="1"/>
          <p:nvPr/>
        </p:nvSpPr>
        <p:spPr>
          <a:xfrm>
            <a:off x="8470378" y="3943806"/>
            <a:ext cx="3789114" cy="369332"/>
          </a:xfrm>
          <a:prstGeom prst="rect">
            <a:avLst/>
          </a:prstGeom>
          <a:noFill/>
        </p:spPr>
        <p:txBody>
          <a:bodyPr wrap="none" rtlCol="0">
            <a:spAutoFit/>
          </a:bodyPr>
          <a:lstStyle/>
          <a:p>
            <a:r>
              <a:rPr lang="en-US" dirty="0"/>
              <a:t>Average coverage per person in nation</a:t>
            </a:r>
          </a:p>
        </p:txBody>
      </p:sp>
      <p:sp>
        <p:nvSpPr>
          <p:cNvPr id="20" name="Oval 19">
            <a:extLst>
              <a:ext uri="{FF2B5EF4-FFF2-40B4-BE49-F238E27FC236}">
                <a16:creationId xmlns:a16="http://schemas.microsoft.com/office/drawing/2014/main" id="{521696B5-090C-49D7-8499-36E58D656193}"/>
              </a:ext>
            </a:extLst>
          </p:cNvPr>
          <p:cNvSpPr/>
          <p:nvPr/>
        </p:nvSpPr>
        <p:spPr>
          <a:xfrm>
            <a:off x="7375787" y="1445422"/>
            <a:ext cx="1431991" cy="2897438"/>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0799585-48AC-429B-8926-1EFDBC97E27B}"/>
              </a:ext>
            </a:extLst>
          </p:cNvPr>
          <p:cNvCxnSpPr>
            <a:cxnSpLocks/>
          </p:cNvCxnSpPr>
          <p:nvPr/>
        </p:nvCxnSpPr>
        <p:spPr>
          <a:xfrm>
            <a:off x="6876069" y="2224407"/>
            <a:ext cx="1271463" cy="4524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07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C0FF215-4989-483A-9215-B4EF4296AA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9813" y="1187247"/>
            <a:ext cx="7052187" cy="5383160"/>
          </a:xfrm>
          <a:prstGeom prst="rect">
            <a:avLst/>
          </a:prstGeom>
          <a:noFill/>
          <a:ln>
            <a:noFill/>
          </a:ln>
        </p:spPr>
      </p:pic>
      <p:sp>
        <p:nvSpPr>
          <p:cNvPr id="2" name="Title 1">
            <a:extLst>
              <a:ext uri="{FF2B5EF4-FFF2-40B4-BE49-F238E27FC236}">
                <a16:creationId xmlns:a16="http://schemas.microsoft.com/office/drawing/2014/main" id="{DCF86D94-FC5C-4090-B24A-B3F5043795ED}"/>
              </a:ext>
            </a:extLst>
          </p:cNvPr>
          <p:cNvSpPr>
            <a:spLocks noGrp="1"/>
          </p:cNvSpPr>
          <p:nvPr>
            <p:ph type="title"/>
          </p:nvPr>
        </p:nvSpPr>
        <p:spPr>
          <a:xfrm>
            <a:off x="878757" y="-155994"/>
            <a:ext cx="10515600" cy="1481188"/>
          </a:xfrm>
        </p:spPr>
        <p:txBody>
          <a:bodyPr vert="horz" lIns="91440" tIns="45720" rIns="91440" bIns="45720" rtlCol="0" anchor="ctr">
            <a:normAutofit/>
          </a:bodyPr>
          <a:lstStyle/>
          <a:p>
            <a:pPr algn="ctr"/>
            <a:r>
              <a:rPr lang="en-US" sz="4000" dirty="0"/>
              <a:t>Model and Analysis(3)</a:t>
            </a:r>
          </a:p>
        </p:txBody>
      </p:sp>
      <p:sp>
        <p:nvSpPr>
          <p:cNvPr id="4" name="Content Placeholder 3">
            <a:extLst>
              <a:ext uri="{FF2B5EF4-FFF2-40B4-BE49-F238E27FC236}">
                <a16:creationId xmlns:a16="http://schemas.microsoft.com/office/drawing/2014/main" id="{CF5A9569-8BAC-4158-A8ED-7DBF0A395E18}"/>
              </a:ext>
            </a:extLst>
          </p:cNvPr>
          <p:cNvSpPr>
            <a:spLocks noGrp="1"/>
          </p:cNvSpPr>
          <p:nvPr>
            <p:ph sz="half" idx="2"/>
          </p:nvPr>
        </p:nvSpPr>
        <p:spPr>
          <a:xfrm>
            <a:off x="365007" y="1542328"/>
            <a:ext cx="3990968" cy="4272681"/>
          </a:xfrm>
        </p:spPr>
        <p:txBody>
          <a:bodyPr vert="horz" lIns="91440" tIns="45720" rIns="91440" bIns="45720" rtlCol="0">
            <a:normAutofit/>
          </a:bodyPr>
          <a:lstStyle/>
          <a:p>
            <a:r>
              <a:rPr lang="en-US" sz="2400" dirty="0"/>
              <a:t>Runs for the </a:t>
            </a:r>
            <a:r>
              <a:rPr lang="en-US" sz="2400" dirty="0" err="1"/>
              <a:t>liftchair</a:t>
            </a:r>
            <a:r>
              <a:rPr lang="en-US" sz="2400" dirty="0"/>
              <a:t> per day</a:t>
            </a:r>
          </a:p>
          <a:p>
            <a:pPr marL="0" indent="0">
              <a:buNone/>
            </a:pPr>
            <a:r>
              <a:rPr lang="en-US" sz="2400" dirty="0"/>
              <a:t>    Big Mountain Resort is higher than average nation resorts</a:t>
            </a:r>
          </a:p>
        </p:txBody>
      </p:sp>
      <p:sp>
        <p:nvSpPr>
          <p:cNvPr id="6" name="Oval 5">
            <a:extLst>
              <a:ext uri="{FF2B5EF4-FFF2-40B4-BE49-F238E27FC236}">
                <a16:creationId xmlns:a16="http://schemas.microsoft.com/office/drawing/2014/main" id="{C9801C4E-B2C0-4C1A-90B7-61F94A23C5E9}"/>
              </a:ext>
            </a:extLst>
          </p:cNvPr>
          <p:cNvSpPr/>
          <p:nvPr/>
        </p:nvSpPr>
        <p:spPr>
          <a:xfrm>
            <a:off x="11461644" y="2350363"/>
            <a:ext cx="546340" cy="437072"/>
          </a:xfrm>
          <a:prstGeom prst="ellipse">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A53FCE7-BCCE-4F95-A63B-2A0E15CF674E}"/>
              </a:ext>
            </a:extLst>
          </p:cNvPr>
          <p:cNvCxnSpPr/>
          <p:nvPr/>
        </p:nvCxnSpPr>
        <p:spPr>
          <a:xfrm>
            <a:off x="11062518" y="2066456"/>
            <a:ext cx="331839" cy="56781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9F8D88-5EEA-46DD-A124-55E99F17FB17}"/>
              </a:ext>
            </a:extLst>
          </p:cNvPr>
          <p:cNvSpPr txBox="1"/>
          <p:nvPr/>
        </p:nvSpPr>
        <p:spPr>
          <a:xfrm>
            <a:off x="9628810" y="1796465"/>
            <a:ext cx="2102499" cy="369332"/>
          </a:xfrm>
          <a:prstGeom prst="rect">
            <a:avLst/>
          </a:prstGeom>
          <a:noFill/>
        </p:spPr>
        <p:txBody>
          <a:bodyPr wrap="none" rtlCol="0">
            <a:spAutoFit/>
          </a:bodyPr>
          <a:lstStyle/>
          <a:p>
            <a:r>
              <a:rPr lang="en-US" dirty="0"/>
              <a:t>Big Mountain Resort</a:t>
            </a:r>
          </a:p>
        </p:txBody>
      </p:sp>
      <p:sp>
        <p:nvSpPr>
          <p:cNvPr id="11" name="Oval 10">
            <a:extLst>
              <a:ext uri="{FF2B5EF4-FFF2-40B4-BE49-F238E27FC236}">
                <a16:creationId xmlns:a16="http://schemas.microsoft.com/office/drawing/2014/main" id="{4F6D654A-5E7D-44ED-BCB4-AE9FB39C4EB9}"/>
              </a:ext>
            </a:extLst>
          </p:cNvPr>
          <p:cNvSpPr/>
          <p:nvPr/>
        </p:nvSpPr>
        <p:spPr>
          <a:xfrm>
            <a:off x="5670755" y="3046164"/>
            <a:ext cx="2120389" cy="278298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F358861-10E0-4D04-BB2E-54149FE5157A}"/>
              </a:ext>
            </a:extLst>
          </p:cNvPr>
          <p:cNvCxnSpPr/>
          <p:nvPr/>
        </p:nvCxnSpPr>
        <p:spPr>
          <a:xfrm>
            <a:off x="6639125" y="2226882"/>
            <a:ext cx="58993" cy="82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C153FD-8B7D-488F-850E-A634774D7338}"/>
              </a:ext>
            </a:extLst>
          </p:cNvPr>
          <p:cNvSpPr txBox="1"/>
          <p:nvPr/>
        </p:nvSpPr>
        <p:spPr>
          <a:xfrm>
            <a:off x="5957939" y="1607563"/>
            <a:ext cx="1479059" cy="369332"/>
          </a:xfrm>
          <a:prstGeom prst="rect">
            <a:avLst/>
          </a:prstGeom>
          <a:noFill/>
        </p:spPr>
        <p:txBody>
          <a:bodyPr wrap="none" rtlCol="0">
            <a:spAutoFit/>
          </a:bodyPr>
          <a:lstStyle/>
          <a:p>
            <a:r>
              <a:rPr lang="en-US" dirty="0"/>
              <a:t>Other Resorts</a:t>
            </a:r>
          </a:p>
        </p:txBody>
      </p:sp>
      <p:sp>
        <p:nvSpPr>
          <p:cNvPr id="15" name="Oval 14">
            <a:extLst>
              <a:ext uri="{FF2B5EF4-FFF2-40B4-BE49-F238E27FC236}">
                <a16:creationId xmlns:a16="http://schemas.microsoft.com/office/drawing/2014/main" id="{65ECE6D5-A5EF-4FA0-BD7C-2482DA09EF60}"/>
              </a:ext>
            </a:extLst>
          </p:cNvPr>
          <p:cNvSpPr/>
          <p:nvPr/>
        </p:nvSpPr>
        <p:spPr>
          <a:xfrm>
            <a:off x="8379854" y="1825625"/>
            <a:ext cx="1128373" cy="2064424"/>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8308A72-08E7-4C5D-8EC4-36AF228A8888}"/>
              </a:ext>
            </a:extLst>
          </p:cNvPr>
          <p:cNvCxnSpPr/>
          <p:nvPr/>
        </p:nvCxnSpPr>
        <p:spPr>
          <a:xfrm flipV="1">
            <a:off x="6723669" y="1881785"/>
            <a:ext cx="835153" cy="1902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78A77-D07B-480E-B81B-5F2AC5222FFA}"/>
              </a:ext>
            </a:extLst>
          </p:cNvPr>
          <p:cNvCxnSpPr>
            <a:cxnSpLocks/>
          </p:cNvCxnSpPr>
          <p:nvPr/>
        </p:nvCxnSpPr>
        <p:spPr>
          <a:xfrm flipV="1">
            <a:off x="6016041" y="4396617"/>
            <a:ext cx="5991943" cy="27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CF19C86-AF5B-497A-BE1C-139A4DA3324E}"/>
              </a:ext>
            </a:extLst>
          </p:cNvPr>
          <p:cNvSpPr txBox="1"/>
          <p:nvPr/>
        </p:nvSpPr>
        <p:spPr>
          <a:xfrm>
            <a:off x="8470378" y="3943806"/>
            <a:ext cx="3789114" cy="369332"/>
          </a:xfrm>
          <a:prstGeom prst="rect">
            <a:avLst/>
          </a:prstGeom>
          <a:noFill/>
        </p:spPr>
        <p:txBody>
          <a:bodyPr wrap="none" rtlCol="0">
            <a:spAutoFit/>
          </a:bodyPr>
          <a:lstStyle/>
          <a:p>
            <a:r>
              <a:rPr lang="en-US" dirty="0"/>
              <a:t>Average coverage per person in nation</a:t>
            </a:r>
          </a:p>
        </p:txBody>
      </p:sp>
      <p:sp>
        <p:nvSpPr>
          <p:cNvPr id="20" name="Oval 19">
            <a:extLst>
              <a:ext uri="{FF2B5EF4-FFF2-40B4-BE49-F238E27FC236}">
                <a16:creationId xmlns:a16="http://schemas.microsoft.com/office/drawing/2014/main" id="{521696B5-090C-49D7-8499-36E58D656193}"/>
              </a:ext>
            </a:extLst>
          </p:cNvPr>
          <p:cNvSpPr/>
          <p:nvPr/>
        </p:nvSpPr>
        <p:spPr>
          <a:xfrm>
            <a:off x="7375787" y="1445422"/>
            <a:ext cx="1431991" cy="2897438"/>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0799585-48AC-429B-8926-1EFDBC97E27B}"/>
              </a:ext>
            </a:extLst>
          </p:cNvPr>
          <p:cNvCxnSpPr>
            <a:cxnSpLocks/>
          </p:cNvCxnSpPr>
          <p:nvPr/>
        </p:nvCxnSpPr>
        <p:spPr>
          <a:xfrm>
            <a:off x="6876069" y="2224407"/>
            <a:ext cx="1271463" cy="4524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8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6D94-FC5C-4090-B24A-B3F5043795ED}"/>
              </a:ext>
            </a:extLst>
          </p:cNvPr>
          <p:cNvSpPr>
            <a:spLocks noGrp="1"/>
          </p:cNvSpPr>
          <p:nvPr>
            <p:ph type="title"/>
          </p:nvPr>
        </p:nvSpPr>
        <p:spPr>
          <a:xfrm>
            <a:off x="914400" y="135087"/>
            <a:ext cx="10515600" cy="905833"/>
          </a:xfrm>
        </p:spPr>
        <p:txBody>
          <a:bodyPr>
            <a:normAutofit/>
          </a:bodyPr>
          <a:lstStyle/>
          <a:p>
            <a:pPr algn="ctr"/>
            <a:r>
              <a:rPr lang="en-US" sz="3600" dirty="0">
                <a:latin typeface="Arial" panose="020B0604020202020204" pitchFamily="34" charset="0"/>
              </a:rPr>
              <a:t>Model and Analysis(3)</a:t>
            </a:r>
          </a:p>
        </p:txBody>
      </p:sp>
      <p:sp>
        <p:nvSpPr>
          <p:cNvPr id="3" name="Content Placeholder 2">
            <a:extLst>
              <a:ext uri="{FF2B5EF4-FFF2-40B4-BE49-F238E27FC236}">
                <a16:creationId xmlns:a16="http://schemas.microsoft.com/office/drawing/2014/main" id="{489705D1-8E68-4480-944A-4A3A24DA7649}"/>
              </a:ext>
            </a:extLst>
          </p:cNvPr>
          <p:cNvSpPr>
            <a:spLocks noGrp="1"/>
          </p:cNvSpPr>
          <p:nvPr>
            <p:ph sz="half" idx="1"/>
          </p:nvPr>
        </p:nvSpPr>
        <p:spPr>
          <a:xfrm>
            <a:off x="602411" y="1129761"/>
            <a:ext cx="5181600" cy="4351338"/>
          </a:xfrm>
        </p:spPr>
        <p:txBody>
          <a:bodyPr/>
          <a:lstStyle/>
          <a:p>
            <a:r>
              <a:rPr lang="en-US" dirty="0"/>
              <a:t>Projected additional </a:t>
            </a:r>
            <a:r>
              <a:rPr lang="en-US" dirty="0" err="1"/>
              <a:t>liftchair</a:t>
            </a:r>
            <a:r>
              <a:rPr lang="en-US" dirty="0"/>
              <a:t> by statistical model</a:t>
            </a:r>
          </a:p>
          <a:p>
            <a:pPr marL="0" indent="0">
              <a:buNone/>
            </a:pPr>
            <a:r>
              <a:rPr lang="en-US" dirty="0"/>
              <a:t>   45 </a:t>
            </a:r>
            <a:r>
              <a:rPr lang="en-US" dirty="0" err="1"/>
              <a:t>liftchair</a:t>
            </a:r>
            <a:r>
              <a:rPr lang="en-US" dirty="0"/>
              <a:t> will be needed</a:t>
            </a:r>
          </a:p>
        </p:txBody>
      </p:sp>
      <p:pic>
        <p:nvPicPr>
          <p:cNvPr id="5" name="Picture 4">
            <a:extLst>
              <a:ext uri="{FF2B5EF4-FFF2-40B4-BE49-F238E27FC236}">
                <a16:creationId xmlns:a16="http://schemas.microsoft.com/office/drawing/2014/main" id="{270F918E-9765-4FAE-B842-AE600E7437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87686"/>
            <a:ext cx="5621594" cy="4855913"/>
          </a:xfrm>
          <a:prstGeom prst="rect">
            <a:avLst/>
          </a:prstGeom>
          <a:noFill/>
          <a:ln>
            <a:noFill/>
          </a:ln>
        </p:spPr>
      </p:pic>
      <p:sp>
        <p:nvSpPr>
          <p:cNvPr id="6" name="Oval 5">
            <a:extLst>
              <a:ext uri="{FF2B5EF4-FFF2-40B4-BE49-F238E27FC236}">
                <a16:creationId xmlns:a16="http://schemas.microsoft.com/office/drawing/2014/main" id="{6BBE510A-C726-43B0-81A4-D8590B433074}"/>
              </a:ext>
            </a:extLst>
          </p:cNvPr>
          <p:cNvSpPr/>
          <p:nvPr/>
        </p:nvSpPr>
        <p:spPr>
          <a:xfrm>
            <a:off x="11043249" y="1893163"/>
            <a:ext cx="546340" cy="437072"/>
          </a:xfrm>
          <a:prstGeom prst="ellipse">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A3D85AD-16A1-4105-9261-58297E928E3A}"/>
              </a:ext>
            </a:extLst>
          </p:cNvPr>
          <p:cNvCxnSpPr>
            <a:cxnSpLocks/>
          </p:cNvCxnSpPr>
          <p:nvPr/>
        </p:nvCxnSpPr>
        <p:spPr>
          <a:xfrm flipV="1">
            <a:off x="10731260" y="2260180"/>
            <a:ext cx="384686" cy="45352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D8E684-1481-4635-8414-B9A59B1C7B21}"/>
              </a:ext>
            </a:extLst>
          </p:cNvPr>
          <p:cNvSpPr txBox="1"/>
          <p:nvPr/>
        </p:nvSpPr>
        <p:spPr>
          <a:xfrm>
            <a:off x="9327501" y="2760470"/>
            <a:ext cx="2102499" cy="369332"/>
          </a:xfrm>
          <a:prstGeom prst="rect">
            <a:avLst/>
          </a:prstGeom>
          <a:noFill/>
        </p:spPr>
        <p:txBody>
          <a:bodyPr wrap="none" rtlCol="0">
            <a:spAutoFit/>
          </a:bodyPr>
          <a:lstStyle/>
          <a:p>
            <a:r>
              <a:rPr lang="en-US" dirty="0"/>
              <a:t>Big Mountain Resort</a:t>
            </a:r>
          </a:p>
        </p:txBody>
      </p:sp>
      <p:cxnSp>
        <p:nvCxnSpPr>
          <p:cNvPr id="12" name="Straight Connector 11">
            <a:extLst>
              <a:ext uri="{FF2B5EF4-FFF2-40B4-BE49-F238E27FC236}">
                <a16:creationId xmlns:a16="http://schemas.microsoft.com/office/drawing/2014/main" id="{AE3BE4AC-1339-4229-BD4A-51E0DF379D04}"/>
              </a:ext>
            </a:extLst>
          </p:cNvPr>
          <p:cNvCxnSpPr>
            <a:cxnSpLocks/>
          </p:cNvCxnSpPr>
          <p:nvPr/>
        </p:nvCxnSpPr>
        <p:spPr>
          <a:xfrm flipV="1">
            <a:off x="11378381" y="1349478"/>
            <a:ext cx="1" cy="384195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B0D7E4F-4690-4DA2-822B-CA45AF880E0B}"/>
              </a:ext>
            </a:extLst>
          </p:cNvPr>
          <p:cNvSpPr/>
          <p:nvPr/>
        </p:nvSpPr>
        <p:spPr>
          <a:xfrm>
            <a:off x="11070061" y="1255175"/>
            <a:ext cx="492715" cy="505676"/>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CABF055-E21E-4A23-AF86-BDC5E0273770}"/>
              </a:ext>
            </a:extLst>
          </p:cNvPr>
          <p:cNvCxnSpPr>
            <a:cxnSpLocks/>
          </p:cNvCxnSpPr>
          <p:nvPr/>
        </p:nvCxnSpPr>
        <p:spPr>
          <a:xfrm flipV="1">
            <a:off x="9958221" y="1602229"/>
            <a:ext cx="1108171" cy="39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685E56-46ED-474A-ADD5-294A58DF520E}"/>
              </a:ext>
            </a:extLst>
          </p:cNvPr>
          <p:cNvSpPr txBox="1"/>
          <p:nvPr/>
        </p:nvSpPr>
        <p:spPr>
          <a:xfrm>
            <a:off x="8544491" y="2009282"/>
            <a:ext cx="1847557" cy="369332"/>
          </a:xfrm>
          <a:prstGeom prst="rect">
            <a:avLst/>
          </a:prstGeom>
          <a:noFill/>
        </p:spPr>
        <p:txBody>
          <a:bodyPr wrap="none" rtlCol="0">
            <a:spAutoFit/>
          </a:bodyPr>
          <a:lstStyle/>
          <a:p>
            <a:r>
              <a:rPr lang="en-US" dirty="0"/>
              <a:t>Projected </a:t>
            </a:r>
            <a:r>
              <a:rPr lang="en-US" dirty="0" err="1"/>
              <a:t>liftchair</a:t>
            </a:r>
            <a:endParaRPr lang="en-US" dirty="0"/>
          </a:p>
        </p:txBody>
      </p:sp>
    </p:spTree>
    <p:extLst>
      <p:ext uri="{BB962C8B-B14F-4D97-AF65-F5344CB8AC3E}">
        <p14:creationId xmlns:p14="http://schemas.microsoft.com/office/powerpoint/2010/main" val="59436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9026E-BD90-4FBD-8E56-3D47C4042DDE}"/>
              </a:ext>
            </a:extLst>
          </p:cNvPr>
          <p:cNvSpPr txBox="1"/>
          <p:nvPr/>
        </p:nvSpPr>
        <p:spPr>
          <a:xfrm>
            <a:off x="280219" y="1316397"/>
            <a:ext cx="11312013" cy="44558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rial" panose="020B0604020202020204" pitchFamily="34" charset="0"/>
              </a:rPr>
              <a:t>Cost Analysis</a:t>
            </a:r>
          </a:p>
          <a:p>
            <a:pPr>
              <a:lnSpc>
                <a:spcPct val="150000"/>
              </a:lnSpc>
            </a:pPr>
            <a:r>
              <a:rPr lang="en-US" sz="2400" dirty="0">
                <a:latin typeface="Arial" panose="020B0604020202020204" pitchFamily="34" charset="0"/>
              </a:rPr>
              <a:t>    - The estimated investment is $1,450,000</a:t>
            </a:r>
          </a:p>
          <a:p>
            <a:pPr>
              <a:lnSpc>
                <a:spcPct val="150000"/>
              </a:lnSpc>
            </a:pPr>
            <a:r>
              <a:rPr lang="en-US" sz="2400" dirty="0">
                <a:latin typeface="Arial" panose="020B0604020202020204" pitchFamily="34" charset="0"/>
              </a:rPr>
              <a:t>    - Current revenue  = 350,000 people x $ 70 per person (average) </a:t>
            </a:r>
          </a:p>
          <a:p>
            <a:pPr>
              <a:lnSpc>
                <a:spcPct val="150000"/>
              </a:lnSpc>
            </a:pPr>
            <a:r>
              <a:rPr lang="en-US" sz="2400" dirty="0">
                <a:latin typeface="Arial" panose="020B0604020202020204" pitchFamily="34" charset="0"/>
              </a:rPr>
              <a:t>                                  = $ 24,500,000</a:t>
            </a:r>
          </a:p>
          <a:p>
            <a:pPr>
              <a:lnSpc>
                <a:spcPct val="150000"/>
              </a:lnSpc>
            </a:pPr>
            <a:r>
              <a:rPr lang="en-US" sz="2400" dirty="0">
                <a:latin typeface="Arial" panose="020B0604020202020204" pitchFamily="34" charset="0"/>
              </a:rPr>
              <a:t>    - % of investment on revenue = ~ 6%</a:t>
            </a:r>
          </a:p>
          <a:p>
            <a:pPr>
              <a:lnSpc>
                <a:spcPct val="150000"/>
              </a:lnSpc>
            </a:pPr>
            <a:r>
              <a:rPr lang="en-US" sz="2400" dirty="0">
                <a:latin typeface="Arial" panose="020B0604020202020204" pitchFamily="34" charset="0"/>
              </a:rPr>
              <a:t>    - To compensate the cost, 371,000 visitor will be needed, which is a reasonable number to increase year after year</a:t>
            </a:r>
          </a:p>
          <a:p>
            <a:pPr>
              <a:lnSpc>
                <a:spcPct val="150000"/>
              </a:lnSpc>
            </a:pPr>
            <a:r>
              <a:rPr lang="en-US" sz="2400" dirty="0">
                <a:latin typeface="Arial" panose="020B0604020202020204" pitchFamily="34" charset="0"/>
              </a:rPr>
              <a:t>    - Therefore it is viable to add additional </a:t>
            </a:r>
            <a:r>
              <a:rPr lang="en-US" sz="2400" dirty="0" err="1">
                <a:latin typeface="Arial" panose="020B0604020202020204" pitchFamily="34" charset="0"/>
              </a:rPr>
              <a:t>liftchair</a:t>
            </a:r>
            <a:endParaRPr lang="en-US" sz="2400" dirty="0">
              <a:latin typeface="Arial" panose="020B0604020202020204" pitchFamily="34" charset="0"/>
            </a:endParaRPr>
          </a:p>
        </p:txBody>
      </p:sp>
      <p:sp>
        <p:nvSpPr>
          <p:cNvPr id="4" name="Title 1">
            <a:extLst>
              <a:ext uri="{FF2B5EF4-FFF2-40B4-BE49-F238E27FC236}">
                <a16:creationId xmlns:a16="http://schemas.microsoft.com/office/drawing/2014/main" id="{B61ACF6A-9722-4413-A271-21C3C9733291}"/>
              </a:ext>
            </a:extLst>
          </p:cNvPr>
          <p:cNvSpPr txBox="1">
            <a:spLocks/>
          </p:cNvSpPr>
          <p:nvPr/>
        </p:nvSpPr>
        <p:spPr>
          <a:xfrm>
            <a:off x="914400" y="135087"/>
            <a:ext cx="10515600" cy="905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Arial" panose="020B0604020202020204" pitchFamily="34" charset="0"/>
              </a:rPr>
              <a:t>Model and Analysis(3)</a:t>
            </a:r>
            <a:endParaRPr lang="en-US" sz="3600" dirty="0">
              <a:latin typeface="Arial" panose="020B0604020202020204" pitchFamily="34" charset="0"/>
            </a:endParaRPr>
          </a:p>
        </p:txBody>
      </p:sp>
    </p:spTree>
    <p:extLst>
      <p:ext uri="{BB962C8B-B14F-4D97-AF65-F5344CB8AC3E}">
        <p14:creationId xmlns:p14="http://schemas.microsoft.com/office/powerpoint/2010/main" val="423754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165448-198B-46E6-AE20-6DA9099B7663}"/>
              </a:ext>
            </a:extLst>
          </p:cNvPr>
          <p:cNvSpPr>
            <a:spLocks noGrp="1"/>
          </p:cNvSpPr>
          <p:nvPr>
            <p:ph type="title"/>
          </p:nvPr>
        </p:nvSpPr>
        <p:spPr>
          <a:xfrm>
            <a:off x="838200" y="0"/>
            <a:ext cx="10515600" cy="1325563"/>
          </a:xfrm>
        </p:spPr>
        <p:txBody>
          <a:bodyPr>
            <a:normAutofit/>
          </a:bodyPr>
          <a:lstStyle/>
          <a:p>
            <a:pPr algn="ctr"/>
            <a:r>
              <a:rPr lang="en-US" sz="3600" b="0" i="0" dirty="0">
                <a:solidFill>
                  <a:srgbClr val="333333"/>
                </a:solidFill>
                <a:effectLst/>
                <a:latin typeface="Arial" panose="020B0604020202020204" pitchFamily="34" charset="0"/>
              </a:rPr>
              <a:t>Summary and Conclusion</a:t>
            </a:r>
            <a:endParaRPr lang="en-US" sz="3600" dirty="0">
              <a:latin typeface="Arial" panose="020B0604020202020204" pitchFamily="34" charset="0"/>
            </a:endParaRPr>
          </a:p>
        </p:txBody>
      </p:sp>
      <p:sp>
        <p:nvSpPr>
          <p:cNvPr id="7" name="TextBox 6">
            <a:extLst>
              <a:ext uri="{FF2B5EF4-FFF2-40B4-BE49-F238E27FC236}">
                <a16:creationId xmlns:a16="http://schemas.microsoft.com/office/drawing/2014/main" id="{AA89026E-BD90-4FBD-8E56-3D47C4042DDE}"/>
              </a:ext>
            </a:extLst>
          </p:cNvPr>
          <p:cNvSpPr txBox="1"/>
          <p:nvPr/>
        </p:nvSpPr>
        <p:spPr>
          <a:xfrm>
            <a:off x="280219" y="1316397"/>
            <a:ext cx="11312013" cy="27938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rial" panose="020B0604020202020204" pitchFamily="34" charset="0"/>
              </a:rPr>
              <a:t>Due to the largest ski area of Big Mountain Resort, the current </a:t>
            </a:r>
            <a:r>
              <a:rPr lang="en-US" sz="2400" dirty="0" err="1">
                <a:latin typeface="Arial" panose="020B0604020202020204" pitchFamily="34" charset="0"/>
              </a:rPr>
              <a:t>liftchair</a:t>
            </a:r>
            <a:r>
              <a:rPr lang="en-US" sz="2400" dirty="0">
                <a:latin typeface="Arial" panose="020B0604020202020204" pitchFamily="34" charset="0"/>
              </a:rPr>
              <a:t> could not well distribute the visitors to more area. Therefore additional </a:t>
            </a:r>
            <a:r>
              <a:rPr lang="en-US" sz="2400" dirty="0" err="1">
                <a:latin typeface="Arial" panose="020B0604020202020204" pitchFamily="34" charset="0"/>
              </a:rPr>
              <a:t>liftchair</a:t>
            </a:r>
            <a:r>
              <a:rPr lang="en-US" sz="2400" dirty="0">
                <a:latin typeface="Arial" panose="020B0604020202020204" pitchFamily="34" charset="0"/>
              </a:rPr>
              <a:t> will be recommended to added.</a:t>
            </a:r>
          </a:p>
          <a:p>
            <a:pPr marL="342900" indent="-342900">
              <a:lnSpc>
                <a:spcPct val="150000"/>
              </a:lnSpc>
              <a:buFont typeface="Arial" panose="020B0604020202020204" pitchFamily="34" charset="0"/>
              <a:buChar char="•"/>
            </a:pPr>
            <a:r>
              <a:rPr lang="en-US" sz="2400" dirty="0">
                <a:latin typeface="Arial" panose="020B0604020202020204" pitchFamily="34" charset="0"/>
              </a:rPr>
              <a:t>The increasing cost can be compensated by attracting more people to the resort</a:t>
            </a:r>
          </a:p>
        </p:txBody>
      </p:sp>
    </p:spTree>
    <p:extLst>
      <p:ext uri="{BB962C8B-B14F-4D97-AF65-F5344CB8AC3E}">
        <p14:creationId xmlns:p14="http://schemas.microsoft.com/office/powerpoint/2010/main" val="192145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512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Increase the business Profitability for Big Mountain Resort by Additional Chairlift  </vt:lpstr>
      <vt:lpstr>Problem Statement</vt:lpstr>
      <vt:lpstr>Recommendation and Key Findings</vt:lpstr>
      <vt:lpstr>Model and Analysis(2)</vt:lpstr>
      <vt:lpstr>Model and Analysis(3)</vt:lpstr>
      <vt:lpstr>Model and Analysis(3)</vt:lpstr>
      <vt:lpstr>Model and Analysis(3)</vt:lpstr>
      <vt:lpstr>PowerPoint Presentation</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 the business Profitability for Big Mountain Resort by Additional Chairlift</dc:title>
  <dc:creator>Daddy Mo</dc:creator>
  <cp:lastModifiedBy>Daddy Mo</cp:lastModifiedBy>
  <cp:revision>7</cp:revision>
  <dcterms:created xsi:type="dcterms:W3CDTF">2020-07-01T19:43:27Z</dcterms:created>
  <dcterms:modified xsi:type="dcterms:W3CDTF">2020-07-02T01:16:20Z</dcterms:modified>
</cp:coreProperties>
</file>