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0B8AE-3718-4023-B393-443167B6589C}" v="76" dt="2020-12-28T04:07:59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December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62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08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7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December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December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5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78631-71CC-4D88-936C-C684F1B19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10864388" cy="984885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The Crude Oil Effect on Energy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592E1-7AF6-4ADE-9617-3F1CF666A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79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2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BP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06090" y="1286601"/>
            <a:ext cx="3104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-Before Apr. 2020, the BP closing price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After Apr. 2020, the BP closing price did not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Other factors affect the stock price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A7583-442A-4594-8AFB-BA16ADB3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22911D9-E184-4C78-944A-2F6F723612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1" y="1286601"/>
            <a:ext cx="7676536" cy="501735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15000" sy="115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7320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RDS-B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06090" y="1286601"/>
            <a:ext cx="3104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-Before Apr. 2020, the RDS-B closing price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After Apr. 2020, the RDS-B closing price did not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Other factors affect the stock price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A7583-442A-4594-8AFB-BA16ADB3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E7106-5098-4F29-B94C-C48C910ED1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80" y="1619517"/>
            <a:ext cx="7454359" cy="496698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32000" sy="132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83443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CVX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06090" y="1286601"/>
            <a:ext cx="3104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-Before Apr. 2020, the CVX closing price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After Apr. 2020, the CVX closing price did not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Other factors affect the stock price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A7583-442A-4594-8AFB-BA16ADB3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92F2F-6945-4101-9C90-7325B97285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73" y="2113199"/>
            <a:ext cx="4943475" cy="352933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82000" sy="182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1435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VLO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06090" y="1286601"/>
            <a:ext cx="3104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-Before Apr. 2020, the VLO closing price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After Apr. 2020, the VLO closing price did not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Other factors affect the stock price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A7583-442A-4594-8AFB-BA16ADB3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193E4-3BFD-4593-86BA-20361DD364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164" y="856122"/>
            <a:ext cx="8255227" cy="616931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19000" sy="119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5729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MPC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06090" y="1286601"/>
            <a:ext cx="3104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-Before Apr. 2020, the MPC closing price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After Apr. 2020, the MPC closing price did not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Other factors affect the stock price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A7583-442A-4594-8AFB-BA16ADB3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4F05C-8F3C-4237-B953-AF317F8E77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" y="1368499"/>
            <a:ext cx="7621505" cy="496520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26000" sy="126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06045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LYB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13464" y="2341110"/>
            <a:ext cx="3104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LYB closing price trend well with crude oil closing price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09708-38FA-4DDF-AEF9-AC59C11866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52716"/>
            <a:ext cx="6564411" cy="495165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51000" sy="151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13689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SLB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13464" y="2341110"/>
            <a:ext cx="3104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SLB closing price trend well with crude oil closing price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5E921-89B0-4C75-A91A-F9F4583E4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6" y="1340145"/>
            <a:ext cx="8085013" cy="51412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44000" sy="144000" algn="ctr" rotWithShape="0">
              <a:schemeClr val="tx1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76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HAL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13464" y="2341110"/>
            <a:ext cx="3104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HAL closing price trend well with crude oil closing price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A186F-678F-4C88-8F7A-52207A5EA2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6" y="1156171"/>
            <a:ext cx="7307825" cy="55091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32000" sy="132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0327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TOT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13464" y="2341110"/>
            <a:ext cx="3104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TOT closing price trend well with crude oil closing price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13CE2-0471-40D4-AC8A-8C712E41BF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0" y="993160"/>
            <a:ext cx="7502556" cy="58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26000" sy="126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6591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Feature Comparison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8" y="1324160"/>
            <a:ext cx="11090274" cy="3979625"/>
          </a:xfrm>
        </p:spPr>
        <p:txBody>
          <a:bodyPr>
            <a:normAutofit/>
          </a:bodyPr>
          <a:lstStyle/>
          <a:p>
            <a:r>
              <a:rPr lang="en-US" sz="2400" dirty="0"/>
              <a:t>Upstream / Refinery companies did not trend well with crude oil price after Apr. 2020</a:t>
            </a:r>
          </a:p>
          <a:p>
            <a:r>
              <a:rPr lang="en-US" sz="2400" dirty="0"/>
              <a:t>Petrochemical companies trend well with crude oil price</a:t>
            </a:r>
          </a:p>
          <a:p>
            <a:r>
              <a:rPr lang="en-US" sz="2400" dirty="0"/>
              <a:t>Oil field service companies trend well with crude oil price</a:t>
            </a:r>
          </a:p>
          <a:p>
            <a:r>
              <a:rPr lang="en-US" sz="2400" dirty="0"/>
              <a:t>Crude oil closing price significantly affect petrochemical and oil field services. However the trend did not fit well for the upstream / refinery companies</a:t>
            </a:r>
          </a:p>
        </p:txBody>
      </p:sp>
    </p:spTree>
    <p:extLst>
      <p:ext uri="{BB962C8B-B14F-4D97-AF65-F5344CB8AC3E}">
        <p14:creationId xmlns:p14="http://schemas.microsoft.com/office/powerpoint/2010/main" val="30085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CF19-DE71-498B-931D-0415C34F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3" y="248788"/>
            <a:ext cx="11097551" cy="102648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06742A-8A43-4A93-980C-D53235FFD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904" y="1062486"/>
            <a:ext cx="10268187" cy="5292306"/>
          </a:xfrm>
        </p:spPr>
        <p:txBody>
          <a:bodyPr>
            <a:normAutofit/>
          </a:bodyPr>
          <a:lstStyle/>
          <a:p>
            <a:r>
              <a:rPr lang="en-US" dirty="0"/>
              <a:t>Crude Oil</a:t>
            </a:r>
          </a:p>
          <a:p>
            <a:pPr marL="0" indent="0">
              <a:buNone/>
            </a:pPr>
            <a:r>
              <a:rPr lang="en-US" dirty="0"/>
              <a:t>    Raw materials to make different product</a:t>
            </a:r>
          </a:p>
          <a:p>
            <a:r>
              <a:rPr lang="en-US" dirty="0"/>
              <a:t>Energy Companies</a:t>
            </a:r>
          </a:p>
          <a:p>
            <a:pPr marL="0" indent="0">
              <a:buNone/>
            </a:pPr>
            <a:r>
              <a:rPr lang="en-US" dirty="0"/>
              <a:t>     - Upstream</a:t>
            </a:r>
          </a:p>
          <a:p>
            <a:pPr marL="0" indent="0">
              <a:buNone/>
            </a:pPr>
            <a:r>
              <a:rPr lang="en-US" dirty="0"/>
              <a:t>     - Refinery</a:t>
            </a:r>
          </a:p>
          <a:p>
            <a:pPr marL="0" indent="0">
              <a:buNone/>
            </a:pPr>
            <a:r>
              <a:rPr lang="en-US" dirty="0"/>
              <a:t>     - Petrochemical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What effect of crude oil on energy companies? Any relationship?</a:t>
            </a:r>
          </a:p>
        </p:txBody>
      </p:sp>
    </p:spTree>
    <p:extLst>
      <p:ext uri="{BB962C8B-B14F-4D97-AF65-F5344CB8AC3E}">
        <p14:creationId xmlns:p14="http://schemas.microsoft.com/office/powerpoint/2010/main" val="75338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Exploration -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00" y="901741"/>
            <a:ext cx="11090274" cy="5764530"/>
          </a:xfrm>
        </p:spPr>
        <p:txBody>
          <a:bodyPr>
            <a:normAutofit/>
          </a:bodyPr>
          <a:lstStyle/>
          <a:p>
            <a:r>
              <a:rPr lang="en-US" sz="2400" dirty="0"/>
              <a:t>Input the data</a:t>
            </a:r>
          </a:p>
          <a:p>
            <a:r>
              <a:rPr lang="en-US" sz="2400" dirty="0"/>
              <a:t>Decomposed seasonal data </a:t>
            </a:r>
          </a:p>
          <a:p>
            <a:pPr marL="0" indent="0">
              <a:buNone/>
            </a:pPr>
            <a:r>
              <a:rPr lang="en-US" sz="2400" dirty="0"/>
              <a:t>    - 5 days</a:t>
            </a:r>
          </a:p>
          <a:p>
            <a:r>
              <a:rPr lang="en-US" sz="2400" dirty="0"/>
              <a:t>Dickey-Fuller test </a:t>
            </a:r>
          </a:p>
          <a:p>
            <a:r>
              <a:rPr lang="en-US" sz="2400" dirty="0"/>
              <a:t>Preprocess data</a:t>
            </a:r>
          </a:p>
          <a:p>
            <a:pPr marL="0" indent="0">
              <a:buNone/>
            </a:pPr>
            <a:r>
              <a:rPr lang="en-US" sz="2400" dirty="0"/>
              <a:t>   - difference of adjunct data</a:t>
            </a:r>
          </a:p>
          <a:p>
            <a:r>
              <a:rPr lang="en-US" sz="2400" dirty="0"/>
              <a:t> Optimization </a:t>
            </a:r>
            <a:r>
              <a:rPr lang="en-US" sz="2400" dirty="0" err="1"/>
              <a:t>p,d,q</a:t>
            </a:r>
            <a:endParaRPr lang="en-US" sz="2400" dirty="0"/>
          </a:p>
          <a:p>
            <a:r>
              <a:rPr lang="en-US" sz="2400" dirty="0"/>
              <a:t>SARIMAX model fit</a:t>
            </a:r>
          </a:p>
          <a:p>
            <a:r>
              <a:rPr lang="en-US" sz="2400" dirty="0"/>
              <a:t>Model forecast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35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XOM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710B0-1527-4623-B98C-53A378B5CF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4" y="1391560"/>
            <a:ext cx="6269140" cy="426444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28000" sy="128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87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BP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B5C9C-A7B8-4633-8FD9-A111B41200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6841"/>
            <a:ext cx="7493717" cy="540529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16000" sy="116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687969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RDS-B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CA223-2378-4295-875C-0F846EC712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9258"/>
            <a:ext cx="7687053" cy="527443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16000" sy="116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68784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CVX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46BE3-0363-4251-BA08-35B47E6710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5" y="1543915"/>
            <a:ext cx="6752303" cy="50966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30000" sy="13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092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VLO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$36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76026-5053-4828-8CA2-96422DC6D4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" y="1397512"/>
            <a:ext cx="7367659" cy="518405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19000" sy="119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9146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MPC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$28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9116D-0AC4-4E42-847A-5797CE02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2" y="1436886"/>
            <a:ext cx="7357791" cy="4865953"/>
          </a:xfrm>
          <a:prstGeom prst="rect">
            <a:avLst/>
          </a:prstGeom>
          <a:noFill/>
          <a:effectLst>
            <a:outerShdw blurRad="50800" dist="50800" dir="5400000" sx="120000" sy="12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7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LYB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$62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54020-0581-4A0D-9EC8-93A5EC79F9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8" y="1511709"/>
            <a:ext cx="7352068" cy="499232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12000" sy="112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41657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SLB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33D14-0883-4874-AC43-DD324FEC73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2" y="2039409"/>
            <a:ext cx="5824537" cy="39421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46000" sy="146000" algn="ctr" rotWithShape="0">
              <a:schemeClr val="tx1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39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HAL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140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2972C-29AD-4DF6-AEFA-E660CA958E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2" y="1615095"/>
            <a:ext cx="6267297" cy="46013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19000" sy="119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8090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19F6-D5FF-4505-A613-632632F7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CF2-5C4C-4017-B1A2-25770D7B0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75" y="1445260"/>
            <a:ext cx="11409872" cy="4342765"/>
          </a:xfrm>
        </p:spPr>
        <p:txBody>
          <a:bodyPr/>
          <a:lstStyle/>
          <a:p>
            <a:r>
              <a:rPr lang="en-US" sz="2400" dirty="0"/>
              <a:t>Data Wrangling</a:t>
            </a:r>
          </a:p>
          <a:p>
            <a:pPr marL="0" indent="0">
              <a:buNone/>
            </a:pPr>
            <a:r>
              <a:rPr lang="en-US" sz="2400" dirty="0"/>
              <a:t>    - Data source</a:t>
            </a:r>
          </a:p>
          <a:p>
            <a:pPr marL="0" indent="0">
              <a:buNone/>
            </a:pPr>
            <a:r>
              <a:rPr lang="en-US" sz="2400" dirty="0"/>
              <a:t>    - Data cleaning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Processing</a:t>
            </a:r>
          </a:p>
          <a:p>
            <a:pPr marL="0" indent="0">
              <a:buNone/>
            </a:pPr>
            <a:r>
              <a:rPr lang="en-US" sz="2400" dirty="0"/>
              <a:t>    - Feature comparison of crude oil closing price vs. energy companies stock closing price</a:t>
            </a:r>
          </a:p>
          <a:p>
            <a:pPr marL="0" indent="0">
              <a:buNone/>
            </a:pPr>
            <a:r>
              <a:rPr lang="en-US" sz="2400" dirty="0"/>
              <a:t>    - SARIMAX model to predict the future price of crude oil and stock</a:t>
            </a:r>
          </a:p>
        </p:txBody>
      </p:sp>
    </p:spTree>
    <p:extLst>
      <p:ext uri="{BB962C8B-B14F-4D97-AF65-F5344CB8AC3E}">
        <p14:creationId xmlns:p14="http://schemas.microsoft.com/office/powerpoint/2010/main" val="212868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TOT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701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95B61-6CBF-4BEB-8F10-37248CF43F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0" y="1436886"/>
            <a:ext cx="7047650" cy="51339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30000" sy="13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9322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54307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Crude Oil Closing Price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701" y="1436886"/>
            <a:ext cx="3506739" cy="2086897"/>
          </a:xfrm>
        </p:spPr>
        <p:txBody>
          <a:bodyPr>
            <a:normAutofit/>
          </a:bodyPr>
          <a:lstStyle/>
          <a:p>
            <a:r>
              <a:rPr lang="en-US" sz="2400" dirty="0"/>
              <a:t>Price would be around $32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5243E-0B9D-44B5-BAA5-EE2F80D366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9" y="1385570"/>
            <a:ext cx="7380718" cy="521812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25000" sy="125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160586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6CB3-FCCB-451C-8934-8834B32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969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Forecast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8D0A-88B8-4D17-9B2D-8238E520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8" y="1324160"/>
            <a:ext cx="11090274" cy="3979625"/>
          </a:xfrm>
        </p:spPr>
        <p:txBody>
          <a:bodyPr>
            <a:normAutofit/>
          </a:bodyPr>
          <a:lstStyle/>
          <a:p>
            <a:r>
              <a:rPr lang="en-US" sz="2400" dirty="0"/>
              <a:t>All the stocks and crude oil closing price were unlikely to decrease in the next </a:t>
            </a:r>
            <a:r>
              <a:rPr lang="en-US" sz="2400"/>
              <a:t>60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718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11B6-DD01-4B0F-A03A-455ED4A5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114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Wrangling –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B333-9793-4867-B987-1B2CF3EF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365577"/>
            <a:ext cx="11090274" cy="5023721"/>
          </a:xfrm>
        </p:spPr>
        <p:txBody>
          <a:bodyPr>
            <a:normAutofit/>
          </a:bodyPr>
          <a:lstStyle/>
          <a:p>
            <a:r>
              <a:rPr lang="en-US" sz="2400" dirty="0"/>
              <a:t>Crude oil </a:t>
            </a:r>
          </a:p>
          <a:p>
            <a:pPr marL="0" indent="0">
              <a:buNone/>
            </a:pPr>
            <a:r>
              <a:rPr lang="en-US" sz="2400" dirty="0"/>
              <a:t>    yahoo finance</a:t>
            </a:r>
          </a:p>
          <a:p>
            <a:r>
              <a:rPr lang="en-US" sz="2400" dirty="0"/>
              <a:t> Stocks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alphavantage</a:t>
            </a:r>
            <a:r>
              <a:rPr lang="en-US" sz="24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 (</a:t>
            </a:r>
            <a:r>
              <a:rPr lang="en-US" sz="24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https://www.alphavantage.co</a:t>
            </a:r>
            <a:r>
              <a:rPr lang="en-US" sz="24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) – 24 months stock</a:t>
            </a:r>
          </a:p>
          <a:p>
            <a:r>
              <a:rPr lang="en-US" sz="2400" dirty="0">
                <a:latin typeface="Arial" panose="020B0604020202020204" pitchFamily="34" charset="0"/>
                <a:ea typeface="DengXian" panose="02010600030101010101" pitchFamily="2" charset="-122"/>
              </a:rPr>
              <a:t>Energy Companies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ea typeface="DengXian" panose="02010600030101010101" pitchFamily="2" charset="-122"/>
              </a:rPr>
              <a:t>   ExxonMobil (XOM) , British Petroleum (BP), Royal Dutch Shell (RDS-B), Chevron(CVX), Valero (VLO), Marathon Petroleum Corp. (MPC), LyondellBasell (LYB), </a:t>
            </a:r>
            <a:r>
              <a:rPr lang="en-US" sz="2400" dirty="0" err="1">
                <a:latin typeface="Arial" panose="020B0604020202020204" pitchFamily="34" charset="0"/>
                <a:ea typeface="DengXian" panose="02010600030101010101" pitchFamily="2" charset="-122"/>
              </a:rPr>
              <a:t>Slumberger</a:t>
            </a:r>
            <a:r>
              <a:rPr lang="en-US" sz="2400" dirty="0">
                <a:latin typeface="Arial" panose="020B0604020202020204" pitchFamily="34" charset="0"/>
                <a:ea typeface="DengXian" panose="02010600030101010101" pitchFamily="2" charset="-122"/>
              </a:rPr>
              <a:t> (SLB), Halliburton (HAL), Total (TOT)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06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B2BE-7BE3-4388-BCC8-970BB25B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727434"/>
          </a:xfrm>
        </p:spPr>
        <p:txBody>
          <a:bodyPr/>
          <a:lstStyle/>
          <a:p>
            <a:pPr algn="ctr"/>
            <a:r>
              <a:rPr lang="en-US" dirty="0"/>
              <a:t>Data Wrangling –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67DE-4DC6-4249-B71D-CB0864F1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35" y="1040921"/>
            <a:ext cx="10516214" cy="5095336"/>
          </a:xfrm>
        </p:spPr>
        <p:txBody>
          <a:bodyPr>
            <a:normAutofit/>
          </a:bodyPr>
          <a:lstStyle/>
          <a:p>
            <a:r>
              <a:rPr lang="en-US" sz="2400" dirty="0"/>
              <a:t>Input Data</a:t>
            </a:r>
          </a:p>
          <a:p>
            <a:pPr marL="0" indent="0">
              <a:buNone/>
            </a:pPr>
            <a:r>
              <a:rPr lang="en-US" sz="2400" dirty="0"/>
              <a:t>    - Create a stock symbol list</a:t>
            </a:r>
          </a:p>
          <a:p>
            <a:pPr marL="0" indent="0">
              <a:buNone/>
            </a:pPr>
            <a:r>
              <a:rPr lang="en-US" sz="2400" dirty="0"/>
              <a:t>    - </a:t>
            </a:r>
            <a:r>
              <a:rPr lang="en-US" sz="2400" dirty="0" err="1"/>
              <a:t>Pandas.read_csv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- Stock data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path+stock</a:t>
            </a:r>
            <a:r>
              <a:rPr lang="en-US" sz="2400" dirty="0"/>
              <a:t> symbol + API key + time period</a:t>
            </a:r>
          </a:p>
          <a:p>
            <a:pPr marL="0" indent="0">
              <a:buNone/>
            </a:pPr>
            <a:r>
              <a:rPr lang="en-US" sz="2400" dirty="0"/>
              <a:t>     - Crude oil data</a:t>
            </a:r>
          </a:p>
          <a:p>
            <a:pPr marL="0" indent="0">
              <a:buNone/>
            </a:pPr>
            <a:r>
              <a:rPr lang="en-US" sz="2400" dirty="0"/>
              <a:t>        download data from yahoo finance</a:t>
            </a:r>
          </a:p>
          <a:p>
            <a:r>
              <a:rPr lang="en-US" sz="2400" dirty="0"/>
              <a:t> Output Data as individual file</a:t>
            </a:r>
          </a:p>
        </p:txBody>
      </p:sp>
    </p:spTree>
    <p:extLst>
      <p:ext uri="{BB962C8B-B14F-4D97-AF65-F5344CB8AC3E}">
        <p14:creationId xmlns:p14="http://schemas.microsoft.com/office/powerpoint/2010/main" val="376861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16E3-A3A6-4C85-BAD9-262796EC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6"/>
            <a:ext cx="11091600" cy="87120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Wrangling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1380-6D30-4D39-B5AD-DDE42252C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0" y="1233305"/>
            <a:ext cx="11090274" cy="5138740"/>
          </a:xfrm>
        </p:spPr>
        <p:txBody>
          <a:bodyPr>
            <a:normAutofit/>
          </a:bodyPr>
          <a:lstStyle/>
          <a:p>
            <a:r>
              <a:rPr lang="en-US" sz="2400" dirty="0"/>
              <a:t>Input Data</a:t>
            </a:r>
          </a:p>
          <a:p>
            <a:pPr marL="0" indent="0">
              <a:buNone/>
            </a:pPr>
            <a:r>
              <a:rPr lang="en-US" sz="2400" dirty="0"/>
              <a:t>    Open saved data files from data extraction</a:t>
            </a:r>
          </a:p>
          <a:p>
            <a:r>
              <a:rPr lang="en-US" sz="2400" dirty="0"/>
              <a:t>Drop Unnecessary Column</a:t>
            </a:r>
          </a:p>
          <a:p>
            <a:pPr marL="0" indent="0">
              <a:buNone/>
            </a:pPr>
            <a:r>
              <a:rPr lang="en-US" sz="2400" dirty="0"/>
              <a:t>    - Dropped open, high, low</a:t>
            </a:r>
          </a:p>
          <a:p>
            <a:pPr marL="0" indent="0">
              <a:buNone/>
            </a:pPr>
            <a:r>
              <a:rPr lang="en-US" sz="2400" dirty="0"/>
              <a:t>    - Keep closing price and volume</a:t>
            </a:r>
          </a:p>
          <a:p>
            <a:r>
              <a:rPr lang="en-US" sz="2400" dirty="0"/>
              <a:t>Average Data</a:t>
            </a:r>
          </a:p>
          <a:p>
            <a:pPr marL="0" indent="0">
              <a:buNone/>
            </a:pPr>
            <a:r>
              <a:rPr lang="en-US" sz="2400" dirty="0"/>
              <a:t>    Daily</a:t>
            </a:r>
          </a:p>
          <a:p>
            <a:r>
              <a:rPr lang="en-US" sz="2400" dirty="0"/>
              <a:t>Output Data </a:t>
            </a:r>
          </a:p>
        </p:txBody>
      </p:sp>
    </p:spTree>
    <p:extLst>
      <p:ext uri="{BB962C8B-B14F-4D97-AF65-F5344CB8AC3E}">
        <p14:creationId xmlns:p14="http://schemas.microsoft.com/office/powerpoint/2010/main" val="38917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F8C-D528-401B-A2A1-15CE9E33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9069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Exploration – Feature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BAD3-B539-43F0-A9F5-25673CC9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339970"/>
            <a:ext cx="11090274" cy="3979625"/>
          </a:xfrm>
        </p:spPr>
        <p:txBody>
          <a:bodyPr>
            <a:normAutofit/>
          </a:bodyPr>
          <a:lstStyle/>
          <a:p>
            <a:r>
              <a:rPr lang="en-US" sz="2400" dirty="0"/>
              <a:t>Input Data</a:t>
            </a:r>
          </a:p>
          <a:p>
            <a:r>
              <a:rPr lang="en-US" sz="2400" dirty="0"/>
              <a:t>Feature Comparison</a:t>
            </a:r>
          </a:p>
          <a:p>
            <a:pPr marL="0" indent="0">
              <a:buNone/>
            </a:pPr>
            <a:r>
              <a:rPr lang="en-US" sz="2400" dirty="0"/>
              <a:t>    - Heat map</a:t>
            </a:r>
          </a:p>
          <a:p>
            <a:pPr marL="0" indent="0">
              <a:buNone/>
            </a:pPr>
            <a:r>
              <a:rPr lang="en-US" sz="2400" dirty="0"/>
              <a:t>    - Individual company comparison vs. crude oil closing price </a:t>
            </a:r>
          </a:p>
        </p:txBody>
      </p:sp>
    </p:spTree>
    <p:extLst>
      <p:ext uri="{BB962C8B-B14F-4D97-AF65-F5344CB8AC3E}">
        <p14:creationId xmlns:p14="http://schemas.microsoft.com/office/powerpoint/2010/main" val="357568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E337D1-352F-4455-B457-990BDC06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9" y="606925"/>
            <a:ext cx="3710648" cy="140622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/>
              <a:t>Feature Comparison - Heat Map</a:t>
            </a:r>
            <a:endParaRPr lang="en-US" sz="3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441E4A-8D53-4683-9E07-1C94D5605D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5722" y="764119"/>
            <a:ext cx="718557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ffectLst>
            <a:outerShdw blurRad="50800" dist="50800" dir="5400000" sx="130000" sy="130000" algn="ctr" rotWithShape="0">
              <a:schemeClr val="tx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7EC01-A2AA-47D6-B509-43A3AA61227B}"/>
              </a:ext>
            </a:extLst>
          </p:cNvPr>
          <p:cNvSpPr txBox="1"/>
          <p:nvPr/>
        </p:nvSpPr>
        <p:spPr>
          <a:xfrm>
            <a:off x="87980" y="4440514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Crude oil affect stocks</a:t>
            </a:r>
          </a:p>
        </p:txBody>
      </p:sp>
    </p:spTree>
    <p:extLst>
      <p:ext uri="{BB962C8B-B14F-4D97-AF65-F5344CB8AC3E}">
        <p14:creationId xmlns:p14="http://schemas.microsoft.com/office/powerpoint/2010/main" val="110755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7FD112-5C3D-4A98-A88A-780D00D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25" y="104011"/>
            <a:ext cx="8162281" cy="65160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200" dirty="0"/>
              <a:t>Feature Comparison – Crude Oil vs. XOM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98869-08D6-467A-A47A-03F14B15DF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742" y="1096217"/>
            <a:ext cx="7592261" cy="577159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ffectLst>
            <a:outerShdw blurRad="50800" dist="50800" dir="5400000" sx="128000" sy="128000" algn="ctr" rotWithShape="0">
              <a:schemeClr val="tx1">
                <a:alpha val="43000"/>
              </a:scheme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F10BE-0440-46FD-826B-D30DE98A5B69}"/>
              </a:ext>
            </a:extLst>
          </p:cNvPr>
          <p:cNvSpPr txBox="1"/>
          <p:nvPr/>
        </p:nvSpPr>
        <p:spPr>
          <a:xfrm>
            <a:off x="8806090" y="1286601"/>
            <a:ext cx="3104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-Before Apr. 2020, the XOM closing price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After Apr. 2020, the XOM closing price did not trend well with crude oil closing price</a:t>
            </a:r>
          </a:p>
          <a:p>
            <a:endParaRPr lang="en-US" sz="2400" dirty="0"/>
          </a:p>
          <a:p>
            <a:r>
              <a:rPr lang="en-US" sz="2400" dirty="0"/>
              <a:t>- Other factors affect the stock price </a:t>
            </a:r>
          </a:p>
        </p:txBody>
      </p:sp>
    </p:spTree>
    <p:extLst>
      <p:ext uri="{BB962C8B-B14F-4D97-AF65-F5344CB8AC3E}">
        <p14:creationId xmlns:p14="http://schemas.microsoft.com/office/powerpoint/2010/main" val="178723543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23363E"/>
      </a:dk2>
      <a:lt2>
        <a:srgbClr val="E2E7E8"/>
      </a:lt2>
      <a:accent1>
        <a:srgbClr val="B1523B"/>
      </a:accent1>
      <a:accent2>
        <a:srgbClr val="C34D67"/>
      </a:accent2>
      <a:accent3>
        <a:srgbClr val="C3954D"/>
      </a:accent3>
      <a:accent4>
        <a:srgbClr val="3BB1A4"/>
      </a:accent4>
      <a:accent5>
        <a:srgbClr val="4D9FC3"/>
      </a:accent5>
      <a:accent6>
        <a:srgbClr val="3B5CB1"/>
      </a:accent6>
      <a:hlink>
        <a:srgbClr val="368EA3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902</Words>
  <Application>Microsoft Office PowerPoint</Application>
  <PresentationFormat>Widescreen</PresentationFormat>
  <Paragraphs>133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Sitka Heading</vt:lpstr>
      <vt:lpstr>Source Sans Pro</vt:lpstr>
      <vt:lpstr>3DFloatVTI</vt:lpstr>
      <vt:lpstr>The Crude Oil Effect on Energy Stock</vt:lpstr>
      <vt:lpstr>Introduction</vt:lpstr>
      <vt:lpstr>Methodology</vt:lpstr>
      <vt:lpstr>Data Wrangling – Data Source</vt:lpstr>
      <vt:lpstr>Data Wrangling – Data Extraction</vt:lpstr>
      <vt:lpstr>Data Wrangling – Data Cleaning</vt:lpstr>
      <vt:lpstr>Data Exploration – Feature Comparison </vt:lpstr>
      <vt:lpstr>Feature Comparison - Heat Map</vt:lpstr>
      <vt:lpstr>Feature Comparison – Crude Oil vs. XOM </vt:lpstr>
      <vt:lpstr>Feature Comparison – Crude Oil vs. BP </vt:lpstr>
      <vt:lpstr>Feature Comparison – Crude Oil vs. RDS-B </vt:lpstr>
      <vt:lpstr>Feature Comparison – Crude Oil vs. CVX </vt:lpstr>
      <vt:lpstr>Feature Comparison – Crude Oil vs. VLO</vt:lpstr>
      <vt:lpstr>Feature Comparison – Crude Oil vs. MPC</vt:lpstr>
      <vt:lpstr>Feature Comparison – Crude Oil vs. LYB</vt:lpstr>
      <vt:lpstr>Feature Comparison – Crude Oil vs. SLB</vt:lpstr>
      <vt:lpstr>Feature Comparison – Crude Oil vs. HAL</vt:lpstr>
      <vt:lpstr>Feature Comparison – Crude Oil vs. TOT</vt:lpstr>
      <vt:lpstr>Feature Comparison - Conclusion</vt:lpstr>
      <vt:lpstr>Data Exploration - Forecast</vt:lpstr>
      <vt:lpstr>XOM Closing Price Forecast</vt:lpstr>
      <vt:lpstr>BP Closing Price Forecast</vt:lpstr>
      <vt:lpstr>RDS-B Closing Price Forecast</vt:lpstr>
      <vt:lpstr>CVX Closing Price Forecast</vt:lpstr>
      <vt:lpstr>VLO Closing Price Forecast</vt:lpstr>
      <vt:lpstr>MPC Closing Price Forecast</vt:lpstr>
      <vt:lpstr>LYB Closing Price Forecast</vt:lpstr>
      <vt:lpstr>SLB Closing Price Forecast</vt:lpstr>
      <vt:lpstr>HAL Closing Price Forecast</vt:lpstr>
      <vt:lpstr>TOT Closing Price Forecast</vt:lpstr>
      <vt:lpstr>Crude Oil Closing Price Forecast</vt:lpstr>
      <vt:lpstr>Forecast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Crude Oil Effect on Energy Stock</dc:title>
  <dc:creator>Daddy Mo</dc:creator>
  <cp:lastModifiedBy>Daddy Mo</cp:lastModifiedBy>
  <cp:revision>2</cp:revision>
  <dcterms:created xsi:type="dcterms:W3CDTF">2020-12-26T19:09:10Z</dcterms:created>
  <dcterms:modified xsi:type="dcterms:W3CDTF">2020-12-28T04:10:29Z</dcterms:modified>
</cp:coreProperties>
</file>