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67" r:id="rId7"/>
    <p:sldId id="277" r:id="rId8"/>
    <p:sldId id="262" r:id="rId9"/>
    <p:sldId id="270" r:id="rId10"/>
    <p:sldId id="301" r:id="rId11"/>
    <p:sldId id="263" r:id="rId12"/>
    <p:sldId id="302" r:id="rId13"/>
    <p:sldId id="289" r:id="rId14"/>
    <p:sldId id="287" r:id="rId15"/>
    <p:sldId id="264" r:id="rId16"/>
    <p:sldId id="279" r:id="rId17"/>
    <p:sldId id="285" r:id="rId18"/>
    <p:sldId id="265" r:id="rId19"/>
    <p:sldId id="269" r:id="rId20"/>
    <p:sldId id="266" r:id="rId21"/>
    <p:sldId id="284" r:id="rId22"/>
    <p:sldId id="26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4040"/>
    <a:srgbClr val="0053A3"/>
    <a:srgbClr val="ECECEC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815413" y="913673"/>
            <a:ext cx="10561173" cy="60959"/>
            <a:chOff x="3060700" y="4724400"/>
            <a:chExt cx="5955507" cy="314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16275" y="2796687"/>
            <a:ext cx="828039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基于</a:t>
            </a:r>
            <a:r>
              <a:rPr lang="en-US" altLang="zh-CN" sz="4400" b="1" dirty="0">
                <a:solidFill>
                  <a:schemeClr val="bg1"/>
                </a:solidFill>
              </a:rPr>
              <a:t>Android</a:t>
            </a:r>
            <a:r>
              <a:rPr lang="zh-CN" altLang="en-US" sz="4400" b="1" dirty="0">
                <a:solidFill>
                  <a:schemeClr val="bg1"/>
                </a:solidFill>
              </a:rPr>
              <a:t>的换脸</a:t>
            </a:r>
            <a:r>
              <a:rPr lang="en-US" altLang="zh-CN" sz="4400" b="1" dirty="0">
                <a:solidFill>
                  <a:schemeClr val="bg1"/>
                </a:solidFill>
              </a:rPr>
              <a:t>App</a:t>
            </a:r>
            <a:endParaRPr lang="en-US" altLang="zh-CN" sz="44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16275" y="4495043"/>
            <a:ext cx="306069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汇报人：马益</a:t>
            </a:r>
            <a:endParaRPr lang="zh-CN" altLang="en-US" b="1" dirty="0">
              <a:solidFill>
                <a:srgbClr val="453D3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04664" y="4495043"/>
            <a:ext cx="173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导师：白天</a:t>
            </a:r>
            <a:endParaRPr lang="zh-CN" altLang="en-US" b="1" dirty="0">
              <a:solidFill>
                <a:srgbClr val="453D3A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87495" y="3728085"/>
            <a:ext cx="63322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changing app based on Android platform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201276" y="2936668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" y="337185"/>
            <a:ext cx="2037080" cy="2021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6275" y="5164333"/>
            <a:ext cx="306069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453D3A"/>
                </a:solidFill>
              </a:rPr>
              <a:t>小组成员：李爽，吴文魁</a:t>
            </a:r>
            <a:endParaRPr lang="zh-CN" altLang="en-US" b="1" dirty="0">
              <a:solidFill>
                <a:srgbClr val="453D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2" grpId="0"/>
      <p:bldP spid="13" grpId="0"/>
      <p:bldP spid="15" grpId="0" animBg="1"/>
      <p:bldP spid="16" grpId="0" animBg="1"/>
      <p:bldP spid="10" grpId="0"/>
      <p:bldP spid="5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60443" y="244177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研究工具</a:t>
            </a:r>
            <a:endParaRPr lang="zh-CN" altLang="en-US" sz="32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3680333" y="2225779"/>
            <a:ext cx="5177711" cy="2789873"/>
          </a:xfrm>
          <a:custGeom>
            <a:avLst/>
            <a:gdLst>
              <a:gd name="connsiteX0" fmla="*/ 200025 w 6072187"/>
              <a:gd name="connsiteY0" fmla="*/ 700088 h 3271838"/>
              <a:gd name="connsiteX1" fmla="*/ 3000375 w 6072187"/>
              <a:gd name="connsiteY1" fmla="*/ 2286000 h 3271838"/>
              <a:gd name="connsiteX2" fmla="*/ 4914900 w 6072187"/>
              <a:gd name="connsiteY2" fmla="*/ 0 h 3271838"/>
              <a:gd name="connsiteX3" fmla="*/ 6072187 w 6072187"/>
              <a:gd name="connsiteY3" fmla="*/ 3171825 h 3271838"/>
              <a:gd name="connsiteX4" fmla="*/ 3000375 w 6072187"/>
              <a:gd name="connsiteY4" fmla="*/ 2343150 h 3271838"/>
              <a:gd name="connsiteX5" fmla="*/ 0 w 6072187"/>
              <a:gd name="connsiteY5" fmla="*/ 3271838 h 3271838"/>
              <a:gd name="connsiteX6" fmla="*/ 200025 w 6072187"/>
              <a:gd name="connsiteY6" fmla="*/ 700088 h 327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72187" h="3271838">
                <a:moveTo>
                  <a:pt x="200025" y="700088"/>
                </a:moveTo>
                <a:lnTo>
                  <a:pt x="3000375" y="2286000"/>
                </a:lnTo>
                <a:lnTo>
                  <a:pt x="4914900" y="0"/>
                </a:lnTo>
                <a:lnTo>
                  <a:pt x="6072187" y="3171825"/>
                </a:lnTo>
                <a:lnTo>
                  <a:pt x="3000375" y="2343150"/>
                </a:lnTo>
                <a:lnTo>
                  <a:pt x="0" y="3271838"/>
                </a:lnTo>
                <a:lnTo>
                  <a:pt x="200025" y="700088"/>
                </a:lnTo>
                <a:close/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35"/>
          </a:p>
        </p:txBody>
      </p:sp>
      <p:grpSp>
        <p:nvGrpSpPr>
          <p:cNvPr id="5" name="组合 4"/>
          <p:cNvGrpSpPr/>
          <p:nvPr/>
        </p:nvGrpSpPr>
        <p:grpSpPr>
          <a:xfrm>
            <a:off x="5139568" y="3127311"/>
            <a:ext cx="2119816" cy="2119816"/>
            <a:chOff x="3928818" y="2283698"/>
            <a:chExt cx="1589862" cy="1589862"/>
          </a:xfrm>
        </p:grpSpPr>
        <p:sp>
          <p:nvSpPr>
            <p:cNvPr id="40" name="椭圆 39"/>
            <p:cNvSpPr/>
            <p:nvPr/>
          </p:nvSpPr>
          <p:spPr>
            <a:xfrm>
              <a:off x="3928818" y="2283698"/>
              <a:ext cx="1589862" cy="1589862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ea"/>
                <a:ea typeface="+mj-ea"/>
              </a:endParaRPr>
            </a:p>
          </p:txBody>
        </p:sp>
        <p:sp>
          <p:nvSpPr>
            <p:cNvPr id="41" name="文本框 15"/>
            <p:cNvSpPr txBox="1">
              <a:spLocks noChangeArrowheads="1"/>
            </p:cNvSpPr>
            <p:nvPr/>
          </p:nvSpPr>
          <p:spPr bwMode="auto">
            <a:xfrm>
              <a:off x="4273784" y="2890636"/>
              <a:ext cx="899636" cy="3762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665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</a:t>
              </a:r>
              <a:r>
                <a:rPr lang="zh-CN" altLang="en-US" sz="2665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换脸</a:t>
              </a:r>
              <a:endParaRPr lang="zh-CN" altLang="en-US" sz="266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57519" y="1634235"/>
            <a:ext cx="1901825" cy="1644684"/>
            <a:chOff x="5292281" y="1163891"/>
            <a:chExt cx="1426369" cy="1233513"/>
          </a:xfrm>
        </p:grpSpPr>
        <p:sp>
          <p:nvSpPr>
            <p:cNvPr id="42" name="椭圆 41"/>
            <p:cNvSpPr/>
            <p:nvPr/>
          </p:nvSpPr>
          <p:spPr>
            <a:xfrm>
              <a:off x="5292281" y="1163891"/>
              <a:ext cx="1233514" cy="1233513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ea"/>
                <a:ea typeface="+mj-ea"/>
              </a:endParaRPr>
            </a:p>
          </p:txBody>
        </p:sp>
        <p:sp>
          <p:nvSpPr>
            <p:cNvPr id="43" name="文本框 16"/>
            <p:cNvSpPr txBox="1">
              <a:spLocks noChangeArrowheads="1"/>
            </p:cNvSpPr>
            <p:nvPr/>
          </p:nvSpPr>
          <p:spPr bwMode="auto">
            <a:xfrm>
              <a:off x="5379435" y="1442021"/>
              <a:ext cx="1339215" cy="5300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TensorFlow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921317" y="4068097"/>
            <a:ext cx="1610844" cy="1610844"/>
            <a:chOff x="6015130" y="2989288"/>
            <a:chExt cx="1208133" cy="1208133"/>
          </a:xfrm>
        </p:grpSpPr>
        <p:sp>
          <p:nvSpPr>
            <p:cNvPr id="82" name="椭圆 81"/>
            <p:cNvSpPr/>
            <p:nvPr/>
          </p:nvSpPr>
          <p:spPr>
            <a:xfrm>
              <a:off x="6015130" y="2989288"/>
              <a:ext cx="1208133" cy="1208133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ea"/>
                <a:ea typeface="+mj-ea"/>
              </a:endParaRPr>
            </a:p>
          </p:txBody>
        </p:sp>
        <p:sp>
          <p:nvSpPr>
            <p:cNvPr id="83" name="文本框 19"/>
            <p:cNvSpPr txBox="1">
              <a:spLocks noChangeArrowheads="1"/>
            </p:cNvSpPr>
            <p:nvPr/>
          </p:nvSpPr>
          <p:spPr bwMode="auto">
            <a:xfrm>
              <a:off x="6228892" y="3365256"/>
              <a:ext cx="781526" cy="5300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</a:t>
              </a:r>
              <a:endPara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4" name="椭圆 83"/>
          <p:cNvSpPr/>
          <p:nvPr/>
        </p:nvSpPr>
        <p:spPr>
          <a:xfrm>
            <a:off x="7073933" y="5299919"/>
            <a:ext cx="506265" cy="506265"/>
          </a:xfrm>
          <a:prstGeom prst="ellipse">
            <a:avLst/>
          </a:prstGeom>
          <a:solidFill>
            <a:schemeClr val="bg2"/>
          </a:soli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1992331" y="3626808"/>
            <a:ext cx="675472" cy="675471"/>
          </a:xfrm>
          <a:prstGeom prst="ellipse">
            <a:avLst/>
          </a:prstGeom>
          <a:solidFill>
            <a:srgbClr val="0070C0"/>
          </a:soli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139603" y="2189231"/>
            <a:ext cx="675472" cy="674117"/>
          </a:xfrm>
          <a:prstGeom prst="ellipse">
            <a:avLst/>
          </a:prstGeom>
          <a:solidFill>
            <a:schemeClr val="bg2"/>
          </a:soli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9970744" y="4369961"/>
            <a:ext cx="448059" cy="448059"/>
          </a:xfrm>
          <a:prstGeom prst="ellipse">
            <a:avLst/>
          </a:prstGeom>
          <a:solidFill>
            <a:srgbClr val="0070C0"/>
          </a:soli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5278993" y="1821039"/>
            <a:ext cx="621325" cy="621325"/>
          </a:xfrm>
          <a:prstGeom prst="ellipse">
            <a:avLst/>
          </a:prstGeom>
          <a:solidFill>
            <a:srgbClr val="0070C0"/>
          </a:soli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j-ea"/>
              <a:ea typeface="+mj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22629" y="2005135"/>
            <a:ext cx="1381988" cy="1353651"/>
            <a:chOff x="2416114" y="1442066"/>
            <a:chExt cx="1036491" cy="1015238"/>
          </a:xfrm>
        </p:grpSpPr>
        <p:sp>
          <p:nvSpPr>
            <p:cNvPr id="80" name="椭圆 79"/>
            <p:cNvSpPr/>
            <p:nvPr/>
          </p:nvSpPr>
          <p:spPr>
            <a:xfrm>
              <a:off x="2416114" y="1442066"/>
              <a:ext cx="1015238" cy="1015238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ea"/>
                <a:ea typeface="+mj-ea"/>
              </a:endParaRPr>
            </a:p>
          </p:txBody>
        </p:sp>
        <p:sp>
          <p:nvSpPr>
            <p:cNvPr id="89" name="文本框 19"/>
            <p:cNvSpPr txBox="1">
              <a:spLocks noChangeArrowheads="1"/>
            </p:cNvSpPr>
            <p:nvPr/>
          </p:nvSpPr>
          <p:spPr bwMode="auto">
            <a:xfrm>
              <a:off x="2465339" y="1684818"/>
              <a:ext cx="987266" cy="4605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endPara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Deep Learing</a:t>
              </a:r>
              <a:endPara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004861" y="4187219"/>
            <a:ext cx="1471419" cy="1471417"/>
            <a:chOff x="2327788" y="3078629"/>
            <a:chExt cx="1103564" cy="1103563"/>
          </a:xfrm>
        </p:grpSpPr>
        <p:sp>
          <p:nvSpPr>
            <p:cNvPr id="81" name="椭圆 80"/>
            <p:cNvSpPr/>
            <p:nvPr/>
          </p:nvSpPr>
          <p:spPr>
            <a:xfrm>
              <a:off x="2327788" y="3078629"/>
              <a:ext cx="1103564" cy="1103563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ea"/>
                <a:ea typeface="+mj-ea"/>
              </a:endParaRPr>
            </a:p>
          </p:txBody>
        </p:sp>
        <p:sp>
          <p:nvSpPr>
            <p:cNvPr id="90" name="文本框 16"/>
            <p:cNvSpPr txBox="1">
              <a:spLocks noChangeArrowheads="1"/>
            </p:cNvSpPr>
            <p:nvPr/>
          </p:nvSpPr>
          <p:spPr bwMode="auto">
            <a:xfrm>
              <a:off x="2465381" y="3383004"/>
              <a:ext cx="828199" cy="5300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Pytorch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" y="118745"/>
            <a:ext cx="485775" cy="523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828040"/>
            <a:ext cx="6905625" cy="200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828040"/>
            <a:ext cx="6905625" cy="200025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理论研究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524824" y="4309529"/>
            <a:ext cx="234754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对原人脸进行特征提取成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faceAfeture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转换到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faceAfeture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的矩阵。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38682" y="4309529"/>
            <a:ext cx="234754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进行矩阵转换成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faceBfeture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faceAfeture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替换成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faceBfeture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52540" y="4309529"/>
            <a:ext cx="234754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对每一张图片都重复上述操作直至完成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9621" y="3847864"/>
            <a:ext cx="25702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人脸侦测和识别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13479" y="3847864"/>
            <a:ext cx="25702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确定变换矩阵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27337" y="3847864"/>
            <a:ext cx="25702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人脸替换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41195" y="3847864"/>
            <a:ext cx="25702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重复操作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894138" y="1411288"/>
            <a:ext cx="1981200" cy="1981200"/>
          </a:xfrm>
          <a:prstGeom prst="donut">
            <a:avLst>
              <a:gd name="adj" fmla="val 4503"/>
            </a:avLst>
          </a:prstGeom>
          <a:solidFill>
            <a:srgbClr val="3C4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空心弧 24"/>
          <p:cNvSpPr/>
          <p:nvPr/>
        </p:nvSpPr>
        <p:spPr>
          <a:xfrm rot="10800000" flipV="1">
            <a:off x="816350" y="1333500"/>
            <a:ext cx="2136776" cy="2136776"/>
          </a:xfrm>
          <a:prstGeom prst="blockArc">
            <a:avLst>
              <a:gd name="adj1" fmla="val 10800000"/>
              <a:gd name="adj2" fmla="val 16200000"/>
              <a:gd name="adj3" fmla="val 12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2855" y="1986389"/>
            <a:ext cx="206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altLang="zh-C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同心圆 26"/>
          <p:cNvSpPr/>
          <p:nvPr/>
        </p:nvSpPr>
        <p:spPr>
          <a:xfrm>
            <a:off x="3707996" y="1411288"/>
            <a:ext cx="1981200" cy="1981200"/>
          </a:xfrm>
          <a:prstGeom prst="donut">
            <a:avLst>
              <a:gd name="adj" fmla="val 4503"/>
            </a:avLst>
          </a:prstGeom>
          <a:solidFill>
            <a:srgbClr val="3C4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空心弧 27"/>
          <p:cNvSpPr/>
          <p:nvPr/>
        </p:nvSpPr>
        <p:spPr>
          <a:xfrm rot="10800000" flipV="1">
            <a:off x="3630208" y="1333500"/>
            <a:ext cx="2136776" cy="2136776"/>
          </a:xfrm>
          <a:prstGeom prst="blockArc">
            <a:avLst>
              <a:gd name="adj1" fmla="val 5400000"/>
              <a:gd name="adj2" fmla="val 16200000"/>
              <a:gd name="adj3" fmla="val 12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666713" y="1986389"/>
            <a:ext cx="206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altLang="zh-C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同心圆 29"/>
          <p:cNvSpPr/>
          <p:nvPr/>
        </p:nvSpPr>
        <p:spPr>
          <a:xfrm>
            <a:off x="6521854" y="1411288"/>
            <a:ext cx="1981200" cy="1981200"/>
          </a:xfrm>
          <a:prstGeom prst="donut">
            <a:avLst>
              <a:gd name="adj" fmla="val 4503"/>
            </a:avLst>
          </a:prstGeom>
          <a:solidFill>
            <a:srgbClr val="3C4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空心弧 30"/>
          <p:cNvSpPr/>
          <p:nvPr/>
        </p:nvSpPr>
        <p:spPr>
          <a:xfrm rot="10800000" flipV="1">
            <a:off x="6444066" y="1333500"/>
            <a:ext cx="2136776" cy="2136776"/>
          </a:xfrm>
          <a:prstGeom prst="blockArc">
            <a:avLst>
              <a:gd name="adj1" fmla="val 0"/>
              <a:gd name="adj2" fmla="val 16200000"/>
              <a:gd name="adj3" fmla="val 12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480571" y="1986389"/>
            <a:ext cx="206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altLang="zh-C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同心圆 32"/>
          <p:cNvSpPr/>
          <p:nvPr/>
        </p:nvSpPr>
        <p:spPr>
          <a:xfrm>
            <a:off x="9335712" y="1411288"/>
            <a:ext cx="1981200" cy="1981200"/>
          </a:xfrm>
          <a:prstGeom prst="donut">
            <a:avLst>
              <a:gd name="adj" fmla="val 4503"/>
            </a:avLst>
          </a:prstGeom>
          <a:solidFill>
            <a:srgbClr val="3C4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空心弧 33"/>
          <p:cNvSpPr/>
          <p:nvPr/>
        </p:nvSpPr>
        <p:spPr>
          <a:xfrm rot="10800000" flipV="1">
            <a:off x="9257924" y="1333500"/>
            <a:ext cx="2136776" cy="2136776"/>
          </a:xfrm>
          <a:prstGeom prst="blockArc">
            <a:avLst>
              <a:gd name="adj1" fmla="val 18360000"/>
              <a:gd name="adj2" fmla="val 16200000"/>
              <a:gd name="adj3" fmla="val 12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294429" y="1986389"/>
            <a:ext cx="206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altLang="zh-C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4380" y="4454525"/>
            <a:ext cx="2329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识别</a:t>
            </a:r>
            <a:r>
              <a:rPr lang="en-US" altLang="zh-CN"/>
              <a:t>faceA</a:t>
            </a:r>
            <a:r>
              <a:rPr lang="zh-CN" altLang="en-US"/>
              <a:t>的人脸特征值；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对</a:t>
            </a:r>
            <a:r>
              <a:rPr lang="en-US" altLang="zh-CN"/>
              <a:t>faceA</a:t>
            </a:r>
            <a:r>
              <a:rPr lang="zh-CN" altLang="en-US"/>
              <a:t>还原场景；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对</a:t>
            </a:r>
            <a:r>
              <a:rPr lang="en-US" altLang="zh-CN"/>
              <a:t>faceB</a:t>
            </a:r>
            <a:r>
              <a:rPr lang="zh-CN" altLang="en-US"/>
              <a:t>还原场景。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2" presetClass="emph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120000">
                                      <p:cBhvr>
                                        <p:cTn id="4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32" presetClass="emph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120000">
                                      <p:cBhvr>
                                        <p:cTn id="4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32" presetClass="emph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120000">
                                      <p:cBhvr>
                                        <p:cTn id="5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32" presetClass="emph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120000">
                                      <p:cBhvr>
                                        <p:cTn id="6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1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5" grpId="1" animBg="1"/>
      <p:bldP spid="26" grpId="0"/>
      <p:bldP spid="27" grpId="0" animBg="1"/>
      <p:bldP spid="28" grpId="0" animBg="1"/>
      <p:bldP spid="28" grpId="1" animBg="1"/>
      <p:bldP spid="29" grpId="0"/>
      <p:bldP spid="30" grpId="0" animBg="1"/>
      <p:bldP spid="31" grpId="0" animBg="1"/>
      <p:bldP spid="31" grpId="1" animBg="1"/>
      <p:bldP spid="32" grpId="0"/>
      <p:bldP spid="33" grpId="0" animBg="1"/>
      <p:bldP spid="34" grpId="0" animBg="1"/>
      <p:bldP spid="34" grpId="1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主要流程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402080" cy="4603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定位人脸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695325" y="1475524"/>
            <a:ext cx="10801350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人脸识别：</a:t>
            </a:r>
            <a:r>
              <a:rPr lang="zh-CN" altLang="en-US" sz="2000" dirty="0">
                <a:latin typeface="+mn-ea"/>
              </a:rPr>
              <a:t>换脸技术首先需要对人脸进行识别的侦测，读取人脸的表情特征，通过深度学习处理，将得到的人脸信息还原到正面、正常的环境下</a:t>
            </a:r>
            <a:r>
              <a:rPr lang="zh-CN" altLang="en-US" sz="2000" dirty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95325" y="3800392"/>
            <a:ext cx="10814504" cy="461665"/>
            <a:chOff x="695325" y="3800392"/>
            <a:chExt cx="10814504" cy="461665"/>
          </a:xfrm>
        </p:grpSpPr>
        <p:sp>
          <p:nvSpPr>
            <p:cNvPr id="10" name="矩形 9"/>
            <p:cNvSpPr/>
            <p:nvPr/>
          </p:nvSpPr>
          <p:spPr>
            <a:xfrm>
              <a:off x="695325" y="3800392"/>
              <a:ext cx="1402080" cy="4603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替换人脸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95325" y="4262057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695325" y="4262057"/>
            <a:ext cx="10801350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GAN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：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中文翻译为生成式对抗网络，是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Ian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Goodfellow 等在2014 年提出的一种无监督深度学习模型。</a:t>
            </a:r>
            <a:r>
              <a:rPr lang="zh-CN" altLang="en-US" sz="2000" dirty="0">
                <a:latin typeface="+mn-ea"/>
              </a:rPr>
              <a:t>人脸替换环节，一般通过VEN或GAN的方式进行人脸信息的替换。在本实践中，采用</a:t>
            </a:r>
            <a:r>
              <a:rPr lang="en-US" altLang="zh-CN" sz="2000" dirty="0">
                <a:latin typeface="+mn-ea"/>
              </a:rPr>
              <a:t>GAN</a:t>
            </a:r>
            <a:r>
              <a:rPr lang="zh-CN" altLang="en-US" sz="2000" dirty="0">
                <a:latin typeface="+mn-ea"/>
              </a:rPr>
              <a:t>的方式。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  <a:endParaRPr lang="en-US" altLang="zh-CN" dirty="0"/>
          </a:p>
          <a:p>
            <a:r>
              <a:rPr lang="en-US" altLang="zh-CN" dirty="0"/>
              <a:t>FOUR</a:t>
            </a:r>
            <a:endParaRPr lang="en-US" altLang="zh-CN" dirty="0"/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69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技术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方法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技术方法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39816" y="1202635"/>
            <a:ext cx="1987826" cy="1987826"/>
            <a:chOff x="1457739" y="1828800"/>
            <a:chExt cx="1987826" cy="1987826"/>
          </a:xfrm>
        </p:grpSpPr>
        <p:sp>
          <p:nvSpPr>
            <p:cNvPr id="2" name="椭圆 1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latin typeface="+mn-ea"/>
                </a:rPr>
                <a:t>01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02088" y="1202635"/>
            <a:ext cx="1987826" cy="1987826"/>
            <a:chOff x="1457739" y="1828800"/>
            <a:chExt cx="1987826" cy="1987826"/>
          </a:xfrm>
        </p:grpSpPr>
        <p:sp>
          <p:nvSpPr>
            <p:cNvPr id="9" name="椭圆 8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latin typeface="+mn-ea"/>
                </a:rPr>
                <a:t>02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64359" y="1202635"/>
            <a:ext cx="1987826" cy="1987826"/>
            <a:chOff x="1457739" y="1828800"/>
            <a:chExt cx="1987826" cy="1987826"/>
          </a:xfrm>
        </p:grpSpPr>
        <p:sp>
          <p:nvSpPr>
            <p:cNvPr id="13" name="椭圆 12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latin typeface="+mn-ea"/>
                </a:rPr>
                <a:t>03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339816" y="3444549"/>
            <a:ext cx="1987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+mn-ea"/>
              </a:rPr>
              <a:t>第一要点</a:t>
            </a:r>
            <a:endParaRPr lang="en-US" altLang="zh-CN" sz="2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45625" y="3444549"/>
            <a:ext cx="2700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+mn-ea"/>
              </a:rPr>
              <a:t>第二要点</a:t>
            </a:r>
            <a:endParaRPr lang="en-US" altLang="zh-CN" sz="2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64359" y="3444549"/>
            <a:ext cx="1987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+mn-ea"/>
              </a:rPr>
              <a:t>第三要点</a:t>
            </a:r>
            <a:endParaRPr lang="en-US" altLang="zh-CN" sz="2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2719" y="4083157"/>
            <a:ext cx="270075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+mn-ea"/>
              </a:rPr>
              <a:t>人脸侦测和识别</a:t>
            </a:r>
            <a:endParaRPr lang="zh-CN" altLang="en-US" sz="24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dirty="0">
                <a:latin typeface="+mn-ea"/>
              </a:rPr>
              <a:t>1.</a:t>
            </a:r>
            <a:r>
              <a:rPr lang="zh-CN" altLang="en-US" sz="2400" dirty="0">
                <a:latin typeface="+mn-ea"/>
              </a:rPr>
              <a:t>读取图片</a:t>
            </a:r>
            <a:endParaRPr lang="zh-CN" altLang="en-US" sz="24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dirty="0">
                <a:latin typeface="+mn-ea"/>
              </a:rPr>
              <a:t>2.</a:t>
            </a:r>
            <a:r>
              <a:rPr lang="zh-CN" altLang="en-US" sz="2400" dirty="0">
                <a:latin typeface="+mn-ea"/>
              </a:rPr>
              <a:t>人脸识别</a:t>
            </a:r>
            <a:endParaRPr lang="zh-CN" altLang="en-US" sz="24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dirty="0">
                <a:latin typeface="+mn-ea"/>
              </a:rPr>
              <a:t>3.</a:t>
            </a:r>
            <a:r>
              <a:rPr lang="zh-CN" altLang="en-US" sz="2400" dirty="0">
                <a:latin typeface="+mn-ea"/>
              </a:rPr>
              <a:t>感知</a:t>
            </a:r>
            <a:r>
              <a:rPr lang="zh-CN" altLang="en-US" sz="2400" dirty="0">
                <a:latin typeface="+mn-ea"/>
              </a:rPr>
              <a:t>哈希算法匹配最相似的图片</a:t>
            </a:r>
            <a:endParaRPr lang="zh-CN" altLang="en-US" sz="2400" dirty="0">
              <a:latin typeface="+mn-ea"/>
            </a:endParaRPr>
          </a:p>
          <a:p>
            <a:pPr algn="l">
              <a:lnSpc>
                <a:spcPct val="125000"/>
              </a:lnSpc>
            </a:pPr>
            <a:endParaRPr lang="zh-CN" altLang="en-US" sz="2400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45625" y="4083157"/>
            <a:ext cx="2700750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dirty="0">
                <a:latin typeface="+mn-ea"/>
              </a:rPr>
              <a:t>确定变换矩阵</a:t>
            </a:r>
            <a:endParaRPr lang="zh-CN" altLang="en-US" sz="24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dirty="0">
                <a:latin typeface="+mn-ea"/>
              </a:rPr>
              <a:t>1</a:t>
            </a:r>
            <a:r>
              <a:rPr lang="en-US" altLang="zh-CN" sz="2400" dirty="0">
                <a:latin typeface="+mn-ea"/>
                <a:sym typeface="+mn-ea"/>
              </a:rPr>
              <a:t>.</a:t>
            </a:r>
            <a:r>
              <a:rPr lang="zh-CN" altLang="en-US" sz="2400" dirty="0">
                <a:latin typeface="+mn-ea"/>
              </a:rPr>
              <a:t>将输入矩阵转换为浮点数</a:t>
            </a:r>
            <a:endParaRPr lang="zh-CN" altLang="en-US" sz="24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dirty="0">
                <a:latin typeface="+mn-ea"/>
              </a:rPr>
              <a:t>2.</a:t>
            </a:r>
            <a:r>
              <a:rPr lang="zh-CN" altLang="en-US" sz="2400" dirty="0">
                <a:latin typeface="+mn-ea"/>
              </a:rPr>
              <a:t>每一个点集减去它的矩心</a:t>
            </a:r>
            <a:endParaRPr lang="zh-CN" altLang="en-US" sz="24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dirty="0">
                <a:latin typeface="+mn-ea"/>
              </a:rPr>
              <a:t>3.</a:t>
            </a:r>
            <a:r>
              <a:rPr lang="zh-CN" altLang="en-US" sz="2400" dirty="0">
                <a:latin typeface="+mn-ea"/>
              </a:rPr>
              <a:t>计算旋转部分</a:t>
            </a:r>
            <a:endParaRPr lang="zh-CN" altLang="en-US" sz="2400" dirty="0">
              <a:latin typeface="+mn-ea"/>
            </a:endParaRPr>
          </a:p>
          <a:p>
            <a:pPr algn="l">
              <a:lnSpc>
                <a:spcPct val="125000"/>
              </a:lnSpc>
            </a:pPr>
            <a:endParaRPr lang="zh-CN" altLang="en-US" sz="2400" dirty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07897" y="4083157"/>
            <a:ext cx="270075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sz="2400" dirty="0">
                <a:latin typeface="+mn-ea"/>
              </a:rPr>
              <a:t>人脸替换</a:t>
            </a:r>
            <a:endParaRPr lang="zh-CN" sz="24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dirty="0">
                <a:latin typeface="+mn-ea"/>
              </a:rPr>
              <a:t>1.</a:t>
            </a:r>
            <a:r>
              <a:rPr lang="zh-CN" altLang="en-US" sz="2400" dirty="0">
                <a:latin typeface="+mn-ea"/>
              </a:rPr>
              <a:t>指定输入路径</a:t>
            </a:r>
            <a:endParaRPr lang="zh-CN" altLang="en-US" sz="24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dirty="0">
                <a:latin typeface="+mn-ea"/>
              </a:rPr>
              <a:t>2.</a:t>
            </a:r>
            <a:r>
              <a:rPr lang="zh-CN" altLang="en-US" sz="2400" dirty="0">
                <a:latin typeface="+mn-ea"/>
              </a:rPr>
              <a:t>指定输出路径</a:t>
            </a:r>
            <a:endParaRPr lang="zh-CN" altLang="en-US" sz="24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dirty="0">
                <a:latin typeface="+mn-ea"/>
              </a:rPr>
              <a:t>3.</a:t>
            </a:r>
            <a:r>
              <a:rPr lang="zh-CN" altLang="en-US" sz="2400" dirty="0">
                <a:latin typeface="+mn-ea"/>
              </a:rPr>
              <a:t>指定训练模型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难点分析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4045470"/>
            <a:ext cx="12192672" cy="1532163"/>
            <a:chOff x="0" y="4045470"/>
            <a:chExt cx="12192672" cy="1532163"/>
          </a:xfrm>
        </p:grpSpPr>
        <p:sp>
          <p:nvSpPr>
            <p:cNvPr id="9" name="矩形 8"/>
            <p:cNvSpPr/>
            <p:nvPr/>
          </p:nvSpPr>
          <p:spPr>
            <a:xfrm>
              <a:off x="0" y="4331997"/>
              <a:ext cx="1441349" cy="12456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07273" y="4045470"/>
              <a:ext cx="9985399" cy="888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矩形 11"/>
            <p:cNvSpPr/>
            <p:nvPr/>
          </p:nvSpPr>
          <p:spPr>
            <a:xfrm flipV="1">
              <a:off x="1427357" y="4047376"/>
              <a:ext cx="779916" cy="1530257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-1" fmla="*/ 0 w 1826176"/>
                <a:gd name="connsiteY0-2" fmla="*/ 0 h 1133668"/>
                <a:gd name="connsiteX1-3" fmla="*/ 1826176 w 1826176"/>
                <a:gd name="connsiteY1-4" fmla="*/ 0 h 1133668"/>
                <a:gd name="connsiteX2-5" fmla="*/ 556249 w 1826176"/>
                <a:gd name="connsiteY2-6" fmla="*/ 1133668 h 1133668"/>
                <a:gd name="connsiteX3-7" fmla="*/ 0 w 1826176"/>
                <a:gd name="connsiteY3-8" fmla="*/ 934227 h 1133668"/>
                <a:gd name="connsiteX4-9" fmla="*/ 0 w 1826176"/>
                <a:gd name="connsiteY4-10" fmla="*/ 0 h 1133668"/>
                <a:gd name="connsiteX0-11" fmla="*/ 0 w 556249"/>
                <a:gd name="connsiteY0-12" fmla="*/ 0 h 1133668"/>
                <a:gd name="connsiteX1-13" fmla="*/ 524763 w 556249"/>
                <a:gd name="connsiteY1-14" fmla="*/ 461865 h 1133668"/>
                <a:gd name="connsiteX2-15" fmla="*/ 556249 w 556249"/>
                <a:gd name="connsiteY2-16" fmla="*/ 1133668 h 1133668"/>
                <a:gd name="connsiteX3-17" fmla="*/ 0 w 556249"/>
                <a:gd name="connsiteY3-18" fmla="*/ 934227 h 1133668"/>
                <a:gd name="connsiteX4-19" fmla="*/ 0 w 556249"/>
                <a:gd name="connsiteY4-20" fmla="*/ 0 h 1133668"/>
                <a:gd name="connsiteX0-21" fmla="*/ 0 w 598230"/>
                <a:gd name="connsiteY0-22" fmla="*/ 0 h 1133668"/>
                <a:gd name="connsiteX1-23" fmla="*/ 598230 w 598230"/>
                <a:gd name="connsiteY1-24" fmla="*/ 493356 h 1133668"/>
                <a:gd name="connsiteX2-25" fmla="*/ 556249 w 598230"/>
                <a:gd name="connsiteY2-26" fmla="*/ 1133668 h 1133668"/>
                <a:gd name="connsiteX3-27" fmla="*/ 0 w 598230"/>
                <a:gd name="connsiteY3-28" fmla="*/ 934227 h 1133668"/>
                <a:gd name="connsiteX4-29" fmla="*/ 0 w 598230"/>
                <a:gd name="connsiteY4-30" fmla="*/ 0 h 1133668"/>
                <a:gd name="connsiteX0-31" fmla="*/ 0 w 608726"/>
                <a:gd name="connsiteY0-32" fmla="*/ 0 h 1154661"/>
                <a:gd name="connsiteX1-33" fmla="*/ 598230 w 608726"/>
                <a:gd name="connsiteY1-34" fmla="*/ 493356 h 1154661"/>
                <a:gd name="connsiteX2-35" fmla="*/ 608726 w 608726"/>
                <a:gd name="connsiteY2-36" fmla="*/ 1154661 h 1154661"/>
                <a:gd name="connsiteX3-37" fmla="*/ 0 w 608726"/>
                <a:gd name="connsiteY3-38" fmla="*/ 934227 h 1154661"/>
                <a:gd name="connsiteX4-39" fmla="*/ 0 w 608726"/>
                <a:gd name="connsiteY4-40" fmla="*/ 0 h 1154661"/>
                <a:gd name="connsiteX0-41" fmla="*/ 0 w 598230"/>
                <a:gd name="connsiteY0-42" fmla="*/ 0 h 1144165"/>
                <a:gd name="connsiteX1-43" fmla="*/ 598230 w 598230"/>
                <a:gd name="connsiteY1-44" fmla="*/ 493356 h 1144165"/>
                <a:gd name="connsiteX2-45" fmla="*/ 577240 w 598230"/>
                <a:gd name="connsiteY2-46" fmla="*/ 1144165 h 1144165"/>
                <a:gd name="connsiteX3-47" fmla="*/ 0 w 598230"/>
                <a:gd name="connsiteY3-48" fmla="*/ 934227 h 1144165"/>
                <a:gd name="connsiteX4-49" fmla="*/ 0 w 598230"/>
                <a:gd name="connsiteY4-50" fmla="*/ 0 h 1144165"/>
                <a:gd name="connsiteX0-51" fmla="*/ 0 w 577240"/>
                <a:gd name="connsiteY0-52" fmla="*/ 0 h 1144165"/>
                <a:gd name="connsiteX1-53" fmla="*/ 559424 w 577240"/>
                <a:gd name="connsiteY1-54" fmla="*/ 493356 h 1144165"/>
                <a:gd name="connsiteX2-55" fmla="*/ 577240 w 577240"/>
                <a:gd name="connsiteY2-56" fmla="*/ 1144165 h 1144165"/>
                <a:gd name="connsiteX3-57" fmla="*/ 0 w 577240"/>
                <a:gd name="connsiteY3-58" fmla="*/ 934227 h 1144165"/>
                <a:gd name="connsiteX4-59" fmla="*/ 0 w 577240"/>
                <a:gd name="connsiteY4-60" fmla="*/ 0 h 1144165"/>
                <a:gd name="connsiteX0-61" fmla="*/ 0 w 584118"/>
                <a:gd name="connsiteY0-62" fmla="*/ 0 h 1144165"/>
                <a:gd name="connsiteX1-63" fmla="*/ 584118 w 584118"/>
                <a:gd name="connsiteY1-64" fmla="*/ 486300 h 1144165"/>
                <a:gd name="connsiteX2-65" fmla="*/ 577240 w 584118"/>
                <a:gd name="connsiteY2-66" fmla="*/ 1144165 h 1144165"/>
                <a:gd name="connsiteX3-67" fmla="*/ 0 w 584118"/>
                <a:gd name="connsiteY3-68" fmla="*/ 934227 h 1144165"/>
                <a:gd name="connsiteX4-69" fmla="*/ 0 w 584118"/>
                <a:gd name="connsiteY4-70" fmla="*/ 0 h 1144165"/>
                <a:gd name="connsiteX0-71" fmla="*/ 0 w 584937"/>
                <a:gd name="connsiteY0-72" fmla="*/ 0 h 1147693"/>
                <a:gd name="connsiteX1-73" fmla="*/ 584118 w 584937"/>
                <a:gd name="connsiteY1-74" fmla="*/ 486300 h 1147693"/>
                <a:gd name="connsiteX2-75" fmla="*/ 584295 w 584937"/>
                <a:gd name="connsiteY2-76" fmla="*/ 1147693 h 1147693"/>
                <a:gd name="connsiteX3-77" fmla="*/ 0 w 584937"/>
                <a:gd name="connsiteY3-78" fmla="*/ 934227 h 1147693"/>
                <a:gd name="connsiteX4-79" fmla="*/ 0 w 584937"/>
                <a:gd name="connsiteY4-80" fmla="*/ 0 h 11476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84937" h="1147693">
                  <a:moveTo>
                    <a:pt x="0" y="0"/>
                  </a:moveTo>
                  <a:lnTo>
                    <a:pt x="584118" y="486300"/>
                  </a:lnTo>
                  <a:cubicBezTo>
                    <a:pt x="581825" y="705588"/>
                    <a:pt x="586588" y="928405"/>
                    <a:pt x="584295" y="1147693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3363" y="4461769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5" b="1" dirty="0">
                  <a:solidFill>
                    <a:srgbClr val="FFFFFF"/>
                  </a:solidFill>
                </a:rPr>
                <a:t>03</a:t>
              </a:r>
              <a:endParaRPr kumimoji="1" lang="zh-CN" altLang="en-US" sz="5335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0" y="1343867"/>
            <a:ext cx="12192635" cy="1532165"/>
            <a:chOff x="0" y="1343867"/>
            <a:chExt cx="12192635" cy="1532165"/>
          </a:xfrm>
        </p:grpSpPr>
        <p:sp>
          <p:nvSpPr>
            <p:cNvPr id="7" name="矩形 6"/>
            <p:cNvSpPr/>
            <p:nvPr/>
          </p:nvSpPr>
          <p:spPr>
            <a:xfrm>
              <a:off x="0" y="1343867"/>
              <a:ext cx="1441349" cy="12456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>
              <a:off x="2213304" y="1987809"/>
              <a:ext cx="9978697" cy="8882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矩形 11"/>
            <p:cNvSpPr/>
            <p:nvPr/>
          </p:nvSpPr>
          <p:spPr>
            <a:xfrm>
              <a:off x="1436362" y="1343869"/>
              <a:ext cx="779916" cy="1530257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-1" fmla="*/ 0 w 1826176"/>
                <a:gd name="connsiteY0-2" fmla="*/ 0 h 1133668"/>
                <a:gd name="connsiteX1-3" fmla="*/ 1826176 w 1826176"/>
                <a:gd name="connsiteY1-4" fmla="*/ 0 h 1133668"/>
                <a:gd name="connsiteX2-5" fmla="*/ 556249 w 1826176"/>
                <a:gd name="connsiteY2-6" fmla="*/ 1133668 h 1133668"/>
                <a:gd name="connsiteX3-7" fmla="*/ 0 w 1826176"/>
                <a:gd name="connsiteY3-8" fmla="*/ 934227 h 1133668"/>
                <a:gd name="connsiteX4-9" fmla="*/ 0 w 1826176"/>
                <a:gd name="connsiteY4-10" fmla="*/ 0 h 1133668"/>
                <a:gd name="connsiteX0-11" fmla="*/ 0 w 556249"/>
                <a:gd name="connsiteY0-12" fmla="*/ 0 h 1133668"/>
                <a:gd name="connsiteX1-13" fmla="*/ 524763 w 556249"/>
                <a:gd name="connsiteY1-14" fmla="*/ 461865 h 1133668"/>
                <a:gd name="connsiteX2-15" fmla="*/ 556249 w 556249"/>
                <a:gd name="connsiteY2-16" fmla="*/ 1133668 h 1133668"/>
                <a:gd name="connsiteX3-17" fmla="*/ 0 w 556249"/>
                <a:gd name="connsiteY3-18" fmla="*/ 934227 h 1133668"/>
                <a:gd name="connsiteX4-19" fmla="*/ 0 w 556249"/>
                <a:gd name="connsiteY4-20" fmla="*/ 0 h 1133668"/>
                <a:gd name="connsiteX0-21" fmla="*/ 0 w 598230"/>
                <a:gd name="connsiteY0-22" fmla="*/ 0 h 1133668"/>
                <a:gd name="connsiteX1-23" fmla="*/ 598230 w 598230"/>
                <a:gd name="connsiteY1-24" fmla="*/ 493356 h 1133668"/>
                <a:gd name="connsiteX2-25" fmla="*/ 556249 w 598230"/>
                <a:gd name="connsiteY2-26" fmla="*/ 1133668 h 1133668"/>
                <a:gd name="connsiteX3-27" fmla="*/ 0 w 598230"/>
                <a:gd name="connsiteY3-28" fmla="*/ 934227 h 1133668"/>
                <a:gd name="connsiteX4-29" fmla="*/ 0 w 598230"/>
                <a:gd name="connsiteY4-30" fmla="*/ 0 h 1133668"/>
                <a:gd name="connsiteX0-31" fmla="*/ 0 w 608726"/>
                <a:gd name="connsiteY0-32" fmla="*/ 0 h 1154661"/>
                <a:gd name="connsiteX1-33" fmla="*/ 598230 w 608726"/>
                <a:gd name="connsiteY1-34" fmla="*/ 493356 h 1154661"/>
                <a:gd name="connsiteX2-35" fmla="*/ 608726 w 608726"/>
                <a:gd name="connsiteY2-36" fmla="*/ 1154661 h 1154661"/>
                <a:gd name="connsiteX3-37" fmla="*/ 0 w 608726"/>
                <a:gd name="connsiteY3-38" fmla="*/ 934227 h 1154661"/>
                <a:gd name="connsiteX4-39" fmla="*/ 0 w 608726"/>
                <a:gd name="connsiteY4-40" fmla="*/ 0 h 1154661"/>
                <a:gd name="connsiteX0-41" fmla="*/ 0 w 598230"/>
                <a:gd name="connsiteY0-42" fmla="*/ 0 h 1144165"/>
                <a:gd name="connsiteX1-43" fmla="*/ 598230 w 598230"/>
                <a:gd name="connsiteY1-44" fmla="*/ 493356 h 1144165"/>
                <a:gd name="connsiteX2-45" fmla="*/ 577240 w 598230"/>
                <a:gd name="connsiteY2-46" fmla="*/ 1144165 h 1144165"/>
                <a:gd name="connsiteX3-47" fmla="*/ 0 w 598230"/>
                <a:gd name="connsiteY3-48" fmla="*/ 934227 h 1144165"/>
                <a:gd name="connsiteX4-49" fmla="*/ 0 w 598230"/>
                <a:gd name="connsiteY4-50" fmla="*/ 0 h 1144165"/>
                <a:gd name="connsiteX0-51" fmla="*/ 0 w 577240"/>
                <a:gd name="connsiteY0-52" fmla="*/ 0 h 1144165"/>
                <a:gd name="connsiteX1-53" fmla="*/ 559424 w 577240"/>
                <a:gd name="connsiteY1-54" fmla="*/ 493356 h 1144165"/>
                <a:gd name="connsiteX2-55" fmla="*/ 577240 w 577240"/>
                <a:gd name="connsiteY2-56" fmla="*/ 1144165 h 1144165"/>
                <a:gd name="connsiteX3-57" fmla="*/ 0 w 577240"/>
                <a:gd name="connsiteY3-58" fmla="*/ 934227 h 1144165"/>
                <a:gd name="connsiteX4-59" fmla="*/ 0 w 577240"/>
                <a:gd name="connsiteY4-60" fmla="*/ 0 h 1144165"/>
                <a:gd name="connsiteX0-61" fmla="*/ 0 w 584118"/>
                <a:gd name="connsiteY0-62" fmla="*/ 0 h 1144165"/>
                <a:gd name="connsiteX1-63" fmla="*/ 584118 w 584118"/>
                <a:gd name="connsiteY1-64" fmla="*/ 486300 h 1144165"/>
                <a:gd name="connsiteX2-65" fmla="*/ 577240 w 584118"/>
                <a:gd name="connsiteY2-66" fmla="*/ 1144165 h 1144165"/>
                <a:gd name="connsiteX3-67" fmla="*/ 0 w 584118"/>
                <a:gd name="connsiteY3-68" fmla="*/ 934227 h 1144165"/>
                <a:gd name="connsiteX4-69" fmla="*/ 0 w 584118"/>
                <a:gd name="connsiteY4-70" fmla="*/ 0 h 1144165"/>
                <a:gd name="connsiteX0-71" fmla="*/ 0 w 584937"/>
                <a:gd name="connsiteY0-72" fmla="*/ 0 h 1147693"/>
                <a:gd name="connsiteX1-73" fmla="*/ 584118 w 584937"/>
                <a:gd name="connsiteY1-74" fmla="*/ 486300 h 1147693"/>
                <a:gd name="connsiteX2-75" fmla="*/ 584295 w 584937"/>
                <a:gd name="connsiteY2-76" fmla="*/ 1147693 h 1147693"/>
                <a:gd name="connsiteX3-77" fmla="*/ 0 w 584937"/>
                <a:gd name="connsiteY3-78" fmla="*/ 934227 h 1147693"/>
                <a:gd name="connsiteX4-79" fmla="*/ 0 w 584937"/>
                <a:gd name="connsiteY4-80" fmla="*/ 0 h 11476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84937" h="1147693">
                  <a:moveTo>
                    <a:pt x="0" y="0"/>
                  </a:moveTo>
                  <a:lnTo>
                    <a:pt x="584118" y="486300"/>
                  </a:lnTo>
                  <a:cubicBezTo>
                    <a:pt x="581825" y="705588"/>
                    <a:pt x="586588" y="928405"/>
                    <a:pt x="584295" y="1147693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3363" y="151588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5" b="1" dirty="0">
                  <a:solidFill>
                    <a:srgbClr val="FFFFFF"/>
                  </a:solidFill>
                </a:rPr>
                <a:t>01</a:t>
              </a:r>
              <a:endParaRPr kumimoji="1" lang="zh-CN" altLang="en-US" sz="5335" b="1" dirty="0">
                <a:solidFill>
                  <a:srgbClr val="FFFFFF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397760" y="1987757"/>
              <a:ext cx="9794875" cy="57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24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清晰度问题</a:t>
              </a:r>
              <a:r>
                <a:rPr 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:图片的分辨率不高，产生的结果会比较模糊</a:t>
              </a:r>
              <a:endParaRPr lang="en-US" sz="2400" b="1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0" y="2757455"/>
            <a:ext cx="12192001" cy="1951990"/>
            <a:chOff x="0" y="2757455"/>
            <a:chExt cx="12192001" cy="1951990"/>
          </a:xfrm>
        </p:grpSpPr>
        <p:sp>
          <p:nvSpPr>
            <p:cNvPr id="8" name="矩形 7"/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矩形 13"/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-1" fmla="*/ 0 w 1826176"/>
                <a:gd name="connsiteY0-2" fmla="*/ 0 h 934227"/>
                <a:gd name="connsiteX1-3" fmla="*/ 546455 w 1826176"/>
                <a:gd name="connsiteY1-4" fmla="*/ 230621 h 934227"/>
                <a:gd name="connsiteX2-5" fmla="*/ 1826176 w 1826176"/>
                <a:gd name="connsiteY2-6" fmla="*/ 934227 h 934227"/>
                <a:gd name="connsiteX3-7" fmla="*/ 0 w 1826176"/>
                <a:gd name="connsiteY3-8" fmla="*/ 934227 h 934227"/>
                <a:gd name="connsiteX4-9" fmla="*/ 0 w 1826176"/>
                <a:gd name="connsiteY4-10" fmla="*/ 0 h 934227"/>
                <a:gd name="connsiteX0-11" fmla="*/ 0 w 546455"/>
                <a:gd name="connsiteY0-12" fmla="*/ 0 h 934227"/>
                <a:gd name="connsiteX1-13" fmla="*/ 546455 w 546455"/>
                <a:gd name="connsiteY1-14" fmla="*/ 230621 h 934227"/>
                <a:gd name="connsiteX2-15" fmla="*/ 367813 w 546455"/>
                <a:gd name="connsiteY2-16" fmla="*/ 716599 h 934227"/>
                <a:gd name="connsiteX3-17" fmla="*/ 0 w 546455"/>
                <a:gd name="connsiteY3-18" fmla="*/ 934227 h 934227"/>
                <a:gd name="connsiteX4-19" fmla="*/ 0 w 546455"/>
                <a:gd name="connsiteY4-20" fmla="*/ 0 h 934227"/>
                <a:gd name="connsiteX0-21" fmla="*/ 0 w 585431"/>
                <a:gd name="connsiteY0-22" fmla="*/ 0 h 934227"/>
                <a:gd name="connsiteX1-23" fmla="*/ 546455 w 585431"/>
                <a:gd name="connsiteY1-24" fmla="*/ 230621 h 934227"/>
                <a:gd name="connsiteX2-25" fmla="*/ 585431 w 585431"/>
                <a:gd name="connsiteY2-26" fmla="*/ 856271 h 934227"/>
                <a:gd name="connsiteX3-27" fmla="*/ 0 w 585431"/>
                <a:gd name="connsiteY3-28" fmla="*/ 934227 h 934227"/>
                <a:gd name="connsiteX4-29" fmla="*/ 0 w 585431"/>
                <a:gd name="connsiteY4-30" fmla="*/ 0 h 934227"/>
                <a:gd name="connsiteX0-31" fmla="*/ 0 w 585431"/>
                <a:gd name="connsiteY0-32" fmla="*/ 0 h 934227"/>
                <a:gd name="connsiteX1-33" fmla="*/ 585431 w 585431"/>
                <a:gd name="connsiteY1-34" fmla="*/ 204636 h 934227"/>
                <a:gd name="connsiteX2-35" fmla="*/ 585431 w 585431"/>
                <a:gd name="connsiteY2-36" fmla="*/ 856271 h 934227"/>
                <a:gd name="connsiteX3-37" fmla="*/ 0 w 585431"/>
                <a:gd name="connsiteY3-38" fmla="*/ 934227 h 934227"/>
                <a:gd name="connsiteX4-39" fmla="*/ 0 w 585431"/>
                <a:gd name="connsiteY4-40" fmla="*/ 0 h 934227"/>
                <a:gd name="connsiteX0-41" fmla="*/ 0 w 588679"/>
                <a:gd name="connsiteY0-42" fmla="*/ 0 h 934227"/>
                <a:gd name="connsiteX1-43" fmla="*/ 588679 w 588679"/>
                <a:gd name="connsiteY1-44" fmla="*/ 194891 h 934227"/>
                <a:gd name="connsiteX2-45" fmla="*/ 585431 w 588679"/>
                <a:gd name="connsiteY2-46" fmla="*/ 856271 h 934227"/>
                <a:gd name="connsiteX3-47" fmla="*/ 0 w 588679"/>
                <a:gd name="connsiteY3-48" fmla="*/ 934227 h 934227"/>
                <a:gd name="connsiteX4-49" fmla="*/ 0 w 588679"/>
                <a:gd name="connsiteY4-50" fmla="*/ 0 h 9342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3363" y="293201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5" b="1" dirty="0">
                  <a:solidFill>
                    <a:srgbClr val="FFFFFF"/>
                  </a:solidFill>
                </a:rPr>
                <a:t>02</a:t>
              </a:r>
              <a:endParaRPr kumimoji="1" lang="zh-CN" altLang="en-US" sz="5335" b="1" dirty="0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97760" y="3132740"/>
              <a:ext cx="9258935" cy="57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24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人脸识别问题</a:t>
              </a:r>
              <a:r>
                <a:rPr 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：</a:t>
              </a:r>
              <a:r>
                <a:rPr sz="24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如果脸的角度比较偏就无法识别，也就无法“换脸”</a:t>
              </a:r>
              <a:endParaRPr lang="zh-CN" sz="2400" b="1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97760" y="4138580"/>
              <a:ext cx="9258935" cy="57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24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人脸转换效果问题</a:t>
              </a:r>
              <a:r>
                <a:rPr 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：</a:t>
              </a:r>
              <a:r>
                <a:rPr sz="24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如有些部位不在训练范围之类，则效果比较差</a:t>
              </a:r>
              <a:endParaRPr lang="zh-CN" sz="2400" b="1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  <a:endParaRPr lang="en-US" altLang="zh-CN" dirty="0"/>
          </a:p>
          <a:p>
            <a:r>
              <a:rPr lang="en-US" altLang="zh-CN" dirty="0"/>
              <a:t>FIVE</a:t>
            </a:r>
            <a:endParaRPr lang="en-US" altLang="zh-CN" dirty="0"/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实际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应用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实际应用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95325" y="937492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+mn-ea"/>
              </a:rPr>
              <a:t>01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9743" y="1227314"/>
            <a:ext cx="5400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影视制作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59743" y="2101910"/>
            <a:ext cx="9636932" cy="1327090"/>
            <a:chOff x="1859743" y="2101910"/>
            <a:chExt cx="9636932" cy="1327090"/>
          </a:xfrm>
        </p:grpSpPr>
        <p:sp>
          <p:nvSpPr>
            <p:cNvPr id="2" name="矩形 1"/>
            <p:cNvSpPr/>
            <p:nvPr/>
          </p:nvSpPr>
          <p:spPr>
            <a:xfrm>
              <a:off x="1859743" y="2101910"/>
              <a:ext cx="9636932" cy="132709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859744" y="2257624"/>
              <a:ext cx="9636930" cy="1014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/>
                <a:t>经典影片《速度与激情7》中，AI换脸还原了因车祸意外去世的主演保罗·沃克的音容笑貌，让整部影片多了一丝“你永远与我们同在”的温暖。</a:t>
              </a:r>
              <a:endParaRPr lang="zh-CN" altLang="en-US" sz="2000" dirty="0"/>
            </a:p>
          </p:txBody>
        </p:sp>
      </p:grpSp>
      <p:sp>
        <p:nvSpPr>
          <p:cNvPr id="14" name="椭圆 13"/>
          <p:cNvSpPr/>
          <p:nvPr/>
        </p:nvSpPr>
        <p:spPr>
          <a:xfrm>
            <a:off x="695325" y="3601339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+mn-ea"/>
              </a:rPr>
              <a:t>02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9743" y="3891161"/>
            <a:ext cx="5400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娱乐生活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59743" y="4765757"/>
            <a:ext cx="9636932" cy="1327090"/>
            <a:chOff x="1859743" y="4765757"/>
            <a:chExt cx="9636932" cy="1327090"/>
          </a:xfrm>
        </p:grpSpPr>
        <p:sp>
          <p:nvSpPr>
            <p:cNvPr id="16" name="矩形 15"/>
            <p:cNvSpPr/>
            <p:nvPr/>
          </p:nvSpPr>
          <p:spPr>
            <a:xfrm>
              <a:off x="1859743" y="4765757"/>
              <a:ext cx="9636932" cy="132709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859744" y="4921471"/>
              <a:ext cx="9636930" cy="1014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/>
                <a:t>仅需要一张个人照片就可以把你的脸放进各类影视剧中，制造出一个小视频，满足你当主角的愿望。</a:t>
              </a:r>
              <a:endParaRPr lang="zh-CN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  <a:endParaRPr lang="en-US" altLang="zh-CN" dirty="0"/>
          </a:p>
          <a:p>
            <a:r>
              <a:rPr lang="en-US" altLang="zh-CN" dirty="0"/>
              <a:t>SIX</a:t>
            </a:r>
            <a:endParaRPr lang="en-US" altLang="zh-CN" dirty="0"/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-43815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3469319"/>
            <a:chOff x="4887549" y="1124584"/>
            <a:chExt cx="2416902" cy="3469319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34150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研究计划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  <a:p>
              <a:pPr algn="ctr"/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研究计划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38867" y="1060359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+mn-ea"/>
              </a:rPr>
              <a:t>01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96571" y="953935"/>
            <a:ext cx="9900104" cy="754212"/>
            <a:chOff x="1596571" y="876323"/>
            <a:chExt cx="9900104" cy="754212"/>
          </a:xfrm>
        </p:grpSpPr>
        <p:sp>
          <p:nvSpPr>
            <p:cNvPr id="17" name="矩形 16"/>
            <p:cNvSpPr/>
            <p:nvPr/>
          </p:nvSpPr>
          <p:spPr>
            <a:xfrm>
              <a:off x="1596571" y="1193020"/>
              <a:ext cx="9900104" cy="437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+mn-ea"/>
                </a:rPr>
                <a:t>需求分析整合，确定项目的大体目标，原型设计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96571" y="876323"/>
              <a:ext cx="9900104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  <a:latin typeface="+mn-ea"/>
                </a:rPr>
                <a:t>2019/10 ~2019/11   UE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738867" y="2582045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+mn-ea"/>
              </a:rPr>
              <a:t>02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96571" y="2475621"/>
            <a:ext cx="9900104" cy="754847"/>
            <a:chOff x="1596571" y="876323"/>
            <a:chExt cx="9900104" cy="754847"/>
          </a:xfrm>
        </p:grpSpPr>
        <p:sp>
          <p:nvSpPr>
            <p:cNvPr id="22" name="矩形 21"/>
            <p:cNvSpPr/>
            <p:nvPr/>
          </p:nvSpPr>
          <p:spPr>
            <a:xfrm>
              <a:off x="1596571" y="1193655"/>
              <a:ext cx="9900104" cy="437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dirty="0">
                  <a:latin typeface="+mn-ea"/>
                </a:rPr>
                <a:t>UI</a:t>
              </a:r>
              <a:r>
                <a:rPr lang="zh-CN" altLang="en-US" dirty="0">
                  <a:latin typeface="+mn-ea"/>
                </a:rPr>
                <a:t>设计，标注、切图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596571" y="876323"/>
              <a:ext cx="9900104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  <a:latin typeface="+mn-ea"/>
                  <a:sym typeface="+mn-ea"/>
                </a:rPr>
                <a:t>2019/12 ~2020/1   UI</a:t>
              </a:r>
              <a:endParaRPr lang="en-US" altLang="zh-CN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738867" y="3997307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+mn-ea"/>
              </a:rPr>
              <a:t>03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596571" y="4064008"/>
            <a:ext cx="9900104" cy="754847"/>
            <a:chOff x="1596571" y="876323"/>
            <a:chExt cx="9900104" cy="754847"/>
          </a:xfrm>
        </p:grpSpPr>
        <p:sp>
          <p:nvSpPr>
            <p:cNvPr id="25" name="矩形 24"/>
            <p:cNvSpPr/>
            <p:nvPr/>
          </p:nvSpPr>
          <p:spPr>
            <a:xfrm>
              <a:off x="1596571" y="1193655"/>
              <a:ext cx="9900104" cy="437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+mn-ea"/>
                </a:rPr>
                <a:t>进行开发，分为服务器端，</a:t>
              </a:r>
              <a:r>
                <a:rPr lang="en-US" altLang="zh-CN" dirty="0">
                  <a:latin typeface="+mn-ea"/>
                </a:rPr>
                <a:t>APP</a:t>
              </a:r>
              <a:r>
                <a:rPr lang="zh-CN" altLang="en-US" dirty="0">
                  <a:latin typeface="+mn-ea"/>
                </a:rPr>
                <a:t>端和</a:t>
              </a:r>
              <a:r>
                <a:rPr lang="en-US" altLang="zh-CN" dirty="0">
                  <a:latin typeface="+mn-ea"/>
                </a:rPr>
                <a:t>WEB</a:t>
              </a:r>
              <a:r>
                <a:rPr lang="zh-CN" altLang="en-US" dirty="0">
                  <a:latin typeface="+mn-ea"/>
                </a:rPr>
                <a:t>管理端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96571" y="876323"/>
              <a:ext cx="9900104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  <a:latin typeface="+mn-ea"/>
                  <a:sym typeface="+mn-ea"/>
                </a:rPr>
                <a:t>2020/3 ~2020/4   RD</a:t>
              </a:r>
              <a:endParaRPr lang="en-US" altLang="zh-CN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738867" y="5306144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+mn-ea"/>
              </a:rPr>
              <a:t>04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596571" y="5357039"/>
            <a:ext cx="9900104" cy="754847"/>
            <a:chOff x="1596571" y="876323"/>
            <a:chExt cx="9900104" cy="754847"/>
          </a:xfrm>
        </p:grpSpPr>
        <p:sp>
          <p:nvSpPr>
            <p:cNvPr id="28" name="矩形 27"/>
            <p:cNvSpPr/>
            <p:nvPr/>
          </p:nvSpPr>
          <p:spPr>
            <a:xfrm>
              <a:off x="1596571" y="1193655"/>
              <a:ext cx="9900104" cy="437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+mn-ea"/>
                </a:rPr>
                <a:t>测试调试，应用市场，迭代和维护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96571" y="876323"/>
              <a:ext cx="9900104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  <a:latin typeface="+mn-ea"/>
                  <a:sym typeface="+mn-ea"/>
                </a:rPr>
                <a:t>2020/5 ~2020/6   QA</a:t>
              </a:r>
              <a:endParaRPr lang="en-US" altLang="zh-CN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3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3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3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14" grpId="0" animBg="1"/>
          <p:bldP spid="1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14" grpId="0" animBg="1"/>
          <p:bldP spid="15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909356" y="1428698"/>
            <a:ext cx="3398314" cy="865184"/>
            <a:chOff x="3909356" y="1666934"/>
            <a:chExt cx="3398314" cy="865184"/>
          </a:xfrm>
        </p:grpSpPr>
        <p:grpSp>
          <p:nvGrpSpPr>
            <p:cNvPr id="42" name="组合 41"/>
            <p:cNvGrpSpPr/>
            <p:nvPr/>
          </p:nvGrpSpPr>
          <p:grpSpPr>
            <a:xfrm>
              <a:off x="4912812" y="1666934"/>
              <a:ext cx="2394858" cy="865184"/>
              <a:chOff x="4818742" y="1356667"/>
              <a:chExt cx="2394858" cy="865184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818742" y="1356667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研究背景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818742" y="1852519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Background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en-US" altLang="zh-CN" sz="4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8098970" y="1428698"/>
            <a:ext cx="3416755" cy="830997"/>
            <a:chOff x="8098970" y="1684028"/>
            <a:chExt cx="3416755" cy="830997"/>
          </a:xfrm>
        </p:grpSpPr>
        <p:grpSp>
          <p:nvGrpSpPr>
            <p:cNvPr id="41" name="组合 40"/>
            <p:cNvGrpSpPr/>
            <p:nvPr/>
          </p:nvGrpSpPr>
          <p:grpSpPr>
            <a:xfrm>
              <a:off x="9120867" y="1684028"/>
              <a:ext cx="2394858" cy="830997"/>
              <a:chOff x="9042399" y="1373760"/>
              <a:chExt cx="2394858" cy="83099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9042399" y="1373760"/>
                <a:ext cx="2394858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相关思路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042399" y="183542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Basic Conception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3873413" y="4567527"/>
            <a:ext cx="3434257" cy="861775"/>
            <a:chOff x="3873413" y="4736171"/>
            <a:chExt cx="3434257" cy="861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4912812" y="4736171"/>
              <a:ext cx="2394858" cy="861775"/>
              <a:chOff x="4818742" y="3526390"/>
              <a:chExt cx="2394858" cy="86177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实际应用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Practical Application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873413" y="4753058"/>
              <a:ext cx="899886" cy="828000"/>
              <a:chOff x="3873413" y="4753058"/>
              <a:chExt cx="899886" cy="828000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3873413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909356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8098970" y="4582916"/>
            <a:ext cx="3416755" cy="830997"/>
            <a:chOff x="8098970" y="4751560"/>
            <a:chExt cx="3416755" cy="830997"/>
          </a:xfrm>
        </p:grpSpPr>
        <p:grpSp>
          <p:nvGrpSpPr>
            <p:cNvPr id="43" name="组合 42"/>
            <p:cNvGrpSpPr/>
            <p:nvPr/>
          </p:nvGrpSpPr>
          <p:grpSpPr>
            <a:xfrm>
              <a:off x="9120867" y="4751560"/>
              <a:ext cx="2394858" cy="830997"/>
              <a:chOff x="9042399" y="3526390"/>
              <a:chExt cx="2394858" cy="830997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9042399" y="3526390"/>
                <a:ext cx="2394858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研究计划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9042399" y="398805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Future Prospect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098970" y="4753058"/>
              <a:ext cx="899886" cy="828000"/>
              <a:chOff x="8098970" y="4753058"/>
              <a:chExt cx="899886" cy="82800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8098970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134913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3873413" y="2999817"/>
            <a:ext cx="3434257" cy="861775"/>
            <a:chOff x="3873413" y="3187016"/>
            <a:chExt cx="3434257" cy="861775"/>
          </a:xfrm>
        </p:grpSpPr>
        <p:grpSp>
          <p:nvGrpSpPr>
            <p:cNvPr id="54" name="组合 53"/>
            <p:cNvGrpSpPr/>
            <p:nvPr/>
          </p:nvGrpSpPr>
          <p:grpSpPr>
            <a:xfrm>
              <a:off x="4912812" y="3187016"/>
              <a:ext cx="2394858" cy="861775"/>
              <a:chOff x="4818742" y="3526390"/>
              <a:chExt cx="2394858" cy="86177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理论研究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Theoretical Research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8098970" y="3005807"/>
            <a:ext cx="3416755" cy="830997"/>
            <a:chOff x="8098970" y="3202405"/>
            <a:chExt cx="3416755" cy="830997"/>
          </a:xfrm>
        </p:grpSpPr>
        <p:grpSp>
          <p:nvGrpSpPr>
            <p:cNvPr id="59" name="组合 58"/>
            <p:cNvGrpSpPr/>
            <p:nvPr/>
          </p:nvGrpSpPr>
          <p:grpSpPr>
            <a:xfrm>
              <a:off x="9120867" y="3202405"/>
              <a:ext cx="2394858" cy="830997"/>
              <a:chOff x="9042399" y="3526390"/>
              <a:chExt cx="2394858" cy="830997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9042399" y="3526390"/>
                <a:ext cx="2394858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技术方法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9042399" y="398805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Method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 p14:presetBounceEnd="4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 p14:presetBounceEnd="4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60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" y="549275"/>
            <a:ext cx="2179955" cy="2179955"/>
          </a:xfrm>
          <a:prstGeom prst="rect">
            <a:avLst/>
          </a:prstGeom>
        </p:spPr>
      </p:pic>
      <p:sp>
        <p:nvSpPr>
          <p:cNvPr id="18435" name="文本框 6"/>
          <p:cNvSpPr>
            <a:spLocks noChangeArrowheads="1"/>
          </p:cNvSpPr>
          <p:nvPr/>
        </p:nvSpPr>
        <p:spPr bwMode="auto">
          <a:xfrm>
            <a:off x="2456498" y="1887220"/>
            <a:ext cx="7278687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谢谢观看和聆听，请各位老师、同学建议与指正！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138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en-US" altLang="zh-CN" sz="13800" b="1" dirty="0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研究背景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梯形 7"/>
          <p:cNvSpPr/>
          <p:nvPr/>
        </p:nvSpPr>
        <p:spPr>
          <a:xfrm rot="5400000">
            <a:off x="-367030" y="2342515"/>
            <a:ext cx="5387975" cy="3072765"/>
          </a:xfrm>
          <a:prstGeom prst="trapezoid">
            <a:avLst>
              <a:gd name="adj" fmla="val 40632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0575" y="2178685"/>
            <a:ext cx="2383790" cy="4754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前不久网上“AI换脸术”引发热议，有一位B站UP主“换脸哥”，用AI技术将杨幂的脸“贴”在了朱茵饰演的黄蓉脸上，将视频上传到网上，在视频中，杨幂的脸完美的替代掉了朱茵的脸，毫无违和感，而且不仔细看的话根本看不出来这是“移花接木”的产物。整个视频，也十分流畅。</a:t>
            </a:r>
            <a:endParaRPr lang="zh-CN" alt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8548" y="2730371"/>
            <a:ext cx="29700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这段时间，追完了一部剧叫琅琊榜，看了几部电影，其中推荐</a:t>
            </a:r>
            <a:r>
              <a:rPr lang="en-US" altLang="zh-CN" sz="2400" b="1" dirty="0">
                <a:solidFill>
                  <a:schemeClr val="bg1"/>
                </a:solidFill>
              </a:rPr>
              <a:t>Inside Out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58548" y="1883782"/>
            <a:ext cx="207685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26613" y="1883782"/>
            <a:ext cx="245515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26613" y="2730371"/>
            <a:ext cx="29700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看完了关于如何做科学研究的几本书，只是觉得像喝了几碗鸡汤，然并卵罢了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2" name="图片 1" descr="f23675230e49bc75118dcd9f2d3068e164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1825" y="1884045"/>
            <a:ext cx="6769735" cy="3938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bldLvl="0" animBg="1"/>
          <p:bldP spid="5" grpId="0"/>
          <p:bldP spid="6" grpId="0"/>
          <p:bldP spid="13" grpId="0"/>
          <p:bldP spid="14" grpId="0"/>
          <p:bldP spid="1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bldLvl="0" animBg="1"/>
          <p:bldP spid="5" grpId="0"/>
          <p:bldP spid="6" grpId="0"/>
          <p:bldP spid="13" grpId="0"/>
          <p:bldP spid="14" grpId="0"/>
          <p:bldP spid="1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研究背景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794881" y="1117262"/>
            <a:ext cx="1142022" cy="1142022"/>
            <a:chOff x="794881" y="1048888"/>
            <a:chExt cx="1142022" cy="1142022"/>
          </a:xfrm>
        </p:grpSpPr>
        <p:sp>
          <p:nvSpPr>
            <p:cNvPr id="9" name="椭圆 8"/>
            <p:cNvSpPr/>
            <p:nvPr/>
          </p:nvSpPr>
          <p:spPr>
            <a:xfrm>
              <a:off x="794881" y="1048888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27705" y="1277340"/>
              <a:ext cx="676374" cy="685120"/>
              <a:chOff x="7639243" y="2325084"/>
              <a:chExt cx="726802" cy="736201"/>
            </a:xfrm>
          </p:grpSpPr>
          <p:sp>
            <p:nvSpPr>
              <p:cNvPr id="12" name="Freeform 9"/>
              <p:cNvSpPr>
                <a:spLocks noEditPoints="1"/>
              </p:cNvSpPr>
              <p:nvPr/>
            </p:nvSpPr>
            <p:spPr bwMode="auto">
              <a:xfrm>
                <a:off x="7639243" y="2621131"/>
                <a:ext cx="440154" cy="440154"/>
              </a:xfrm>
              <a:custGeom>
                <a:avLst/>
                <a:gdLst>
                  <a:gd name="T0" fmla="*/ 508 w 562"/>
                  <a:gd name="T1" fmla="*/ 110 h 562"/>
                  <a:gd name="T2" fmla="*/ 398 w 562"/>
                  <a:gd name="T3" fmla="*/ 108 h 562"/>
                  <a:gd name="T4" fmla="*/ 380 w 562"/>
                  <a:gd name="T5" fmla="*/ 98 h 562"/>
                  <a:gd name="T6" fmla="*/ 340 w 562"/>
                  <a:gd name="T7" fmla="*/ 82 h 562"/>
                  <a:gd name="T8" fmla="*/ 320 w 562"/>
                  <a:gd name="T9" fmla="*/ 0 h 562"/>
                  <a:gd name="T10" fmla="*/ 242 w 562"/>
                  <a:gd name="T11" fmla="*/ 76 h 562"/>
                  <a:gd name="T12" fmla="*/ 220 w 562"/>
                  <a:gd name="T13" fmla="*/ 82 h 562"/>
                  <a:gd name="T14" fmla="*/ 182 w 562"/>
                  <a:gd name="T15" fmla="*/ 98 h 562"/>
                  <a:gd name="T16" fmla="*/ 110 w 562"/>
                  <a:gd name="T17" fmla="*/ 54 h 562"/>
                  <a:gd name="T18" fmla="*/ 108 w 562"/>
                  <a:gd name="T19" fmla="*/ 164 h 562"/>
                  <a:gd name="T20" fmla="*/ 98 w 562"/>
                  <a:gd name="T21" fmla="*/ 182 h 562"/>
                  <a:gd name="T22" fmla="*/ 82 w 562"/>
                  <a:gd name="T23" fmla="*/ 220 h 562"/>
                  <a:gd name="T24" fmla="*/ 0 w 562"/>
                  <a:gd name="T25" fmla="*/ 242 h 562"/>
                  <a:gd name="T26" fmla="*/ 78 w 562"/>
                  <a:gd name="T27" fmla="*/ 320 h 562"/>
                  <a:gd name="T28" fmla="*/ 82 w 562"/>
                  <a:gd name="T29" fmla="*/ 340 h 562"/>
                  <a:gd name="T30" fmla="*/ 98 w 562"/>
                  <a:gd name="T31" fmla="*/ 378 h 562"/>
                  <a:gd name="T32" fmla="*/ 54 w 562"/>
                  <a:gd name="T33" fmla="*/ 452 h 562"/>
                  <a:gd name="T34" fmla="*/ 164 w 562"/>
                  <a:gd name="T35" fmla="*/ 452 h 562"/>
                  <a:gd name="T36" fmla="*/ 182 w 562"/>
                  <a:gd name="T37" fmla="*/ 464 h 562"/>
                  <a:gd name="T38" fmla="*/ 220 w 562"/>
                  <a:gd name="T39" fmla="*/ 480 h 562"/>
                  <a:gd name="T40" fmla="*/ 242 w 562"/>
                  <a:gd name="T41" fmla="*/ 562 h 562"/>
                  <a:gd name="T42" fmla="*/ 320 w 562"/>
                  <a:gd name="T43" fmla="*/ 484 h 562"/>
                  <a:gd name="T44" fmla="*/ 340 w 562"/>
                  <a:gd name="T45" fmla="*/ 478 h 562"/>
                  <a:gd name="T46" fmla="*/ 380 w 562"/>
                  <a:gd name="T47" fmla="*/ 464 h 562"/>
                  <a:gd name="T48" fmla="*/ 452 w 562"/>
                  <a:gd name="T49" fmla="*/ 506 h 562"/>
                  <a:gd name="T50" fmla="*/ 452 w 562"/>
                  <a:gd name="T51" fmla="*/ 396 h 562"/>
                  <a:gd name="T52" fmla="*/ 464 w 562"/>
                  <a:gd name="T53" fmla="*/ 378 h 562"/>
                  <a:gd name="T54" fmla="*/ 480 w 562"/>
                  <a:gd name="T55" fmla="*/ 340 h 562"/>
                  <a:gd name="T56" fmla="*/ 562 w 562"/>
                  <a:gd name="T57" fmla="*/ 320 h 562"/>
                  <a:gd name="T58" fmla="*/ 484 w 562"/>
                  <a:gd name="T59" fmla="*/ 240 h 562"/>
                  <a:gd name="T60" fmla="*/ 480 w 562"/>
                  <a:gd name="T61" fmla="*/ 220 h 562"/>
                  <a:gd name="T62" fmla="*/ 464 w 562"/>
                  <a:gd name="T63" fmla="*/ 182 h 562"/>
                  <a:gd name="T64" fmla="*/ 452 w 562"/>
                  <a:gd name="T65" fmla="*/ 164 h 562"/>
                  <a:gd name="T66" fmla="*/ 280 w 562"/>
                  <a:gd name="T67" fmla="*/ 366 h 562"/>
                  <a:gd name="T68" fmla="*/ 248 w 562"/>
                  <a:gd name="T69" fmla="*/ 360 h 562"/>
                  <a:gd name="T70" fmla="*/ 220 w 562"/>
                  <a:gd name="T71" fmla="*/ 342 h 562"/>
                  <a:gd name="T72" fmla="*/ 202 w 562"/>
                  <a:gd name="T73" fmla="*/ 314 h 562"/>
                  <a:gd name="T74" fmla="*/ 194 w 562"/>
                  <a:gd name="T75" fmla="*/ 280 h 562"/>
                  <a:gd name="T76" fmla="*/ 196 w 562"/>
                  <a:gd name="T77" fmla="*/ 262 h 562"/>
                  <a:gd name="T78" fmla="*/ 210 w 562"/>
                  <a:gd name="T79" fmla="*/ 232 h 562"/>
                  <a:gd name="T80" fmla="*/ 232 w 562"/>
                  <a:gd name="T81" fmla="*/ 210 h 562"/>
                  <a:gd name="T82" fmla="*/ 264 w 562"/>
                  <a:gd name="T83" fmla="*/ 196 h 562"/>
                  <a:gd name="T84" fmla="*/ 280 w 562"/>
                  <a:gd name="T85" fmla="*/ 194 h 562"/>
                  <a:gd name="T86" fmla="*/ 314 w 562"/>
                  <a:gd name="T87" fmla="*/ 202 h 562"/>
                  <a:gd name="T88" fmla="*/ 342 w 562"/>
                  <a:gd name="T89" fmla="*/ 220 h 562"/>
                  <a:gd name="T90" fmla="*/ 360 w 562"/>
                  <a:gd name="T91" fmla="*/ 246 h 562"/>
                  <a:gd name="T92" fmla="*/ 366 w 562"/>
                  <a:gd name="T93" fmla="*/ 280 h 562"/>
                  <a:gd name="T94" fmla="*/ 366 w 562"/>
                  <a:gd name="T95" fmla="*/ 298 h 562"/>
                  <a:gd name="T96" fmla="*/ 352 w 562"/>
                  <a:gd name="T97" fmla="*/ 328 h 562"/>
                  <a:gd name="T98" fmla="*/ 328 w 562"/>
                  <a:gd name="T99" fmla="*/ 352 h 562"/>
                  <a:gd name="T100" fmla="*/ 298 w 562"/>
                  <a:gd name="T101" fmla="*/ 364 h 562"/>
                  <a:gd name="T102" fmla="*/ 280 w 562"/>
                  <a:gd name="T103" fmla="*/ 36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2" h="562">
                    <a:moveTo>
                      <a:pt x="452" y="164"/>
                    </a:moveTo>
                    <a:lnTo>
                      <a:pt x="508" y="110"/>
                    </a:lnTo>
                    <a:lnTo>
                      <a:pt x="452" y="54"/>
                    </a:lnTo>
                    <a:lnTo>
                      <a:pt x="398" y="108"/>
                    </a:lnTo>
                    <a:lnTo>
                      <a:pt x="398" y="108"/>
                    </a:lnTo>
                    <a:lnTo>
                      <a:pt x="380" y="98"/>
                    </a:lnTo>
                    <a:lnTo>
                      <a:pt x="360" y="88"/>
                    </a:lnTo>
                    <a:lnTo>
                      <a:pt x="340" y="82"/>
                    </a:lnTo>
                    <a:lnTo>
                      <a:pt x="320" y="76"/>
                    </a:lnTo>
                    <a:lnTo>
                      <a:pt x="320" y="0"/>
                    </a:lnTo>
                    <a:lnTo>
                      <a:pt x="242" y="0"/>
                    </a:lnTo>
                    <a:lnTo>
                      <a:pt x="242" y="76"/>
                    </a:lnTo>
                    <a:lnTo>
                      <a:pt x="242" y="76"/>
                    </a:lnTo>
                    <a:lnTo>
                      <a:pt x="220" y="82"/>
                    </a:lnTo>
                    <a:lnTo>
                      <a:pt x="202" y="88"/>
                    </a:lnTo>
                    <a:lnTo>
                      <a:pt x="182" y="98"/>
                    </a:lnTo>
                    <a:lnTo>
                      <a:pt x="164" y="108"/>
                    </a:lnTo>
                    <a:lnTo>
                      <a:pt x="110" y="54"/>
                    </a:lnTo>
                    <a:lnTo>
                      <a:pt x="54" y="110"/>
                    </a:lnTo>
                    <a:lnTo>
                      <a:pt x="108" y="164"/>
                    </a:lnTo>
                    <a:lnTo>
                      <a:pt x="108" y="164"/>
                    </a:lnTo>
                    <a:lnTo>
                      <a:pt x="98" y="182"/>
                    </a:lnTo>
                    <a:lnTo>
                      <a:pt x="90" y="200"/>
                    </a:lnTo>
                    <a:lnTo>
                      <a:pt x="82" y="220"/>
                    </a:lnTo>
                    <a:lnTo>
                      <a:pt x="78" y="242"/>
                    </a:lnTo>
                    <a:lnTo>
                      <a:pt x="0" y="242"/>
                    </a:lnTo>
                    <a:lnTo>
                      <a:pt x="0" y="320"/>
                    </a:lnTo>
                    <a:lnTo>
                      <a:pt x="78" y="320"/>
                    </a:lnTo>
                    <a:lnTo>
                      <a:pt x="78" y="320"/>
                    </a:lnTo>
                    <a:lnTo>
                      <a:pt x="82" y="340"/>
                    </a:lnTo>
                    <a:lnTo>
                      <a:pt x="90" y="360"/>
                    </a:lnTo>
                    <a:lnTo>
                      <a:pt x="98" y="378"/>
                    </a:lnTo>
                    <a:lnTo>
                      <a:pt x="108" y="396"/>
                    </a:lnTo>
                    <a:lnTo>
                      <a:pt x="54" y="452"/>
                    </a:lnTo>
                    <a:lnTo>
                      <a:pt x="110" y="506"/>
                    </a:lnTo>
                    <a:lnTo>
                      <a:pt x="164" y="452"/>
                    </a:lnTo>
                    <a:lnTo>
                      <a:pt x="164" y="452"/>
                    </a:lnTo>
                    <a:lnTo>
                      <a:pt x="182" y="464"/>
                    </a:lnTo>
                    <a:lnTo>
                      <a:pt x="202" y="472"/>
                    </a:lnTo>
                    <a:lnTo>
                      <a:pt x="220" y="480"/>
                    </a:lnTo>
                    <a:lnTo>
                      <a:pt x="242" y="484"/>
                    </a:lnTo>
                    <a:lnTo>
                      <a:pt x="242" y="562"/>
                    </a:lnTo>
                    <a:lnTo>
                      <a:pt x="320" y="562"/>
                    </a:lnTo>
                    <a:lnTo>
                      <a:pt x="320" y="484"/>
                    </a:lnTo>
                    <a:lnTo>
                      <a:pt x="320" y="484"/>
                    </a:lnTo>
                    <a:lnTo>
                      <a:pt x="340" y="478"/>
                    </a:lnTo>
                    <a:lnTo>
                      <a:pt x="360" y="472"/>
                    </a:lnTo>
                    <a:lnTo>
                      <a:pt x="380" y="464"/>
                    </a:lnTo>
                    <a:lnTo>
                      <a:pt x="398" y="452"/>
                    </a:lnTo>
                    <a:lnTo>
                      <a:pt x="452" y="506"/>
                    </a:lnTo>
                    <a:lnTo>
                      <a:pt x="508" y="452"/>
                    </a:lnTo>
                    <a:lnTo>
                      <a:pt x="452" y="396"/>
                    </a:lnTo>
                    <a:lnTo>
                      <a:pt x="452" y="396"/>
                    </a:lnTo>
                    <a:lnTo>
                      <a:pt x="464" y="378"/>
                    </a:lnTo>
                    <a:lnTo>
                      <a:pt x="472" y="360"/>
                    </a:lnTo>
                    <a:lnTo>
                      <a:pt x="480" y="340"/>
                    </a:lnTo>
                    <a:lnTo>
                      <a:pt x="484" y="320"/>
                    </a:lnTo>
                    <a:lnTo>
                      <a:pt x="562" y="320"/>
                    </a:lnTo>
                    <a:lnTo>
                      <a:pt x="562" y="240"/>
                    </a:lnTo>
                    <a:lnTo>
                      <a:pt x="484" y="240"/>
                    </a:lnTo>
                    <a:lnTo>
                      <a:pt x="484" y="240"/>
                    </a:lnTo>
                    <a:lnTo>
                      <a:pt x="480" y="220"/>
                    </a:lnTo>
                    <a:lnTo>
                      <a:pt x="472" y="200"/>
                    </a:lnTo>
                    <a:lnTo>
                      <a:pt x="464" y="182"/>
                    </a:lnTo>
                    <a:lnTo>
                      <a:pt x="452" y="164"/>
                    </a:lnTo>
                    <a:lnTo>
                      <a:pt x="452" y="164"/>
                    </a:lnTo>
                    <a:close/>
                    <a:moveTo>
                      <a:pt x="280" y="366"/>
                    </a:moveTo>
                    <a:lnTo>
                      <a:pt x="280" y="366"/>
                    </a:lnTo>
                    <a:lnTo>
                      <a:pt x="264" y="364"/>
                    </a:lnTo>
                    <a:lnTo>
                      <a:pt x="248" y="360"/>
                    </a:lnTo>
                    <a:lnTo>
                      <a:pt x="232" y="352"/>
                    </a:lnTo>
                    <a:lnTo>
                      <a:pt x="220" y="342"/>
                    </a:lnTo>
                    <a:lnTo>
                      <a:pt x="210" y="328"/>
                    </a:lnTo>
                    <a:lnTo>
                      <a:pt x="202" y="314"/>
                    </a:lnTo>
                    <a:lnTo>
                      <a:pt x="196" y="298"/>
                    </a:lnTo>
                    <a:lnTo>
                      <a:pt x="194" y="280"/>
                    </a:lnTo>
                    <a:lnTo>
                      <a:pt x="194" y="280"/>
                    </a:lnTo>
                    <a:lnTo>
                      <a:pt x="196" y="262"/>
                    </a:lnTo>
                    <a:lnTo>
                      <a:pt x="202" y="246"/>
                    </a:lnTo>
                    <a:lnTo>
                      <a:pt x="210" y="232"/>
                    </a:lnTo>
                    <a:lnTo>
                      <a:pt x="220" y="220"/>
                    </a:lnTo>
                    <a:lnTo>
                      <a:pt x="232" y="210"/>
                    </a:lnTo>
                    <a:lnTo>
                      <a:pt x="248" y="202"/>
                    </a:lnTo>
                    <a:lnTo>
                      <a:pt x="264" y="196"/>
                    </a:lnTo>
                    <a:lnTo>
                      <a:pt x="280" y="194"/>
                    </a:lnTo>
                    <a:lnTo>
                      <a:pt x="280" y="194"/>
                    </a:lnTo>
                    <a:lnTo>
                      <a:pt x="298" y="196"/>
                    </a:lnTo>
                    <a:lnTo>
                      <a:pt x="314" y="202"/>
                    </a:lnTo>
                    <a:lnTo>
                      <a:pt x="328" y="210"/>
                    </a:lnTo>
                    <a:lnTo>
                      <a:pt x="342" y="220"/>
                    </a:lnTo>
                    <a:lnTo>
                      <a:pt x="352" y="232"/>
                    </a:lnTo>
                    <a:lnTo>
                      <a:pt x="360" y="246"/>
                    </a:lnTo>
                    <a:lnTo>
                      <a:pt x="366" y="262"/>
                    </a:lnTo>
                    <a:lnTo>
                      <a:pt x="366" y="280"/>
                    </a:lnTo>
                    <a:lnTo>
                      <a:pt x="366" y="280"/>
                    </a:lnTo>
                    <a:lnTo>
                      <a:pt x="366" y="298"/>
                    </a:lnTo>
                    <a:lnTo>
                      <a:pt x="360" y="314"/>
                    </a:lnTo>
                    <a:lnTo>
                      <a:pt x="352" y="328"/>
                    </a:lnTo>
                    <a:lnTo>
                      <a:pt x="342" y="342"/>
                    </a:lnTo>
                    <a:lnTo>
                      <a:pt x="328" y="352"/>
                    </a:lnTo>
                    <a:lnTo>
                      <a:pt x="314" y="360"/>
                    </a:lnTo>
                    <a:lnTo>
                      <a:pt x="298" y="364"/>
                    </a:lnTo>
                    <a:lnTo>
                      <a:pt x="280" y="366"/>
                    </a:lnTo>
                    <a:lnTo>
                      <a:pt x="280" y="3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 noEditPoints="1"/>
              </p:cNvSpPr>
              <p:nvPr/>
            </p:nvSpPr>
            <p:spPr bwMode="auto">
              <a:xfrm>
                <a:off x="7799014" y="2325084"/>
                <a:ext cx="567031" cy="570164"/>
              </a:xfrm>
              <a:custGeom>
                <a:avLst/>
                <a:gdLst>
                  <a:gd name="T0" fmla="*/ 704 w 724"/>
                  <a:gd name="T1" fmla="*/ 616 h 728"/>
                  <a:gd name="T2" fmla="*/ 706 w 724"/>
                  <a:gd name="T3" fmla="*/ 616 h 728"/>
                  <a:gd name="T4" fmla="*/ 322 w 724"/>
                  <a:gd name="T5" fmla="*/ 232 h 728"/>
                  <a:gd name="T6" fmla="*/ 322 w 724"/>
                  <a:gd name="T7" fmla="*/ 50 h 728"/>
                  <a:gd name="T8" fmla="*/ 136 w 724"/>
                  <a:gd name="T9" fmla="*/ 0 h 728"/>
                  <a:gd name="T10" fmla="*/ 116 w 724"/>
                  <a:gd name="T11" fmla="*/ 20 h 728"/>
                  <a:gd name="T12" fmla="*/ 214 w 724"/>
                  <a:gd name="T13" fmla="*/ 118 h 728"/>
                  <a:gd name="T14" fmla="*/ 118 w 724"/>
                  <a:gd name="T15" fmla="*/ 214 h 728"/>
                  <a:gd name="T16" fmla="*/ 20 w 724"/>
                  <a:gd name="T17" fmla="*/ 116 h 728"/>
                  <a:gd name="T18" fmla="*/ 0 w 724"/>
                  <a:gd name="T19" fmla="*/ 136 h 728"/>
                  <a:gd name="T20" fmla="*/ 50 w 724"/>
                  <a:gd name="T21" fmla="*/ 322 h 728"/>
                  <a:gd name="T22" fmla="*/ 226 w 724"/>
                  <a:gd name="T23" fmla="*/ 322 h 728"/>
                  <a:gd name="T24" fmla="*/ 226 w 724"/>
                  <a:gd name="T25" fmla="*/ 322 h 728"/>
                  <a:gd name="T26" fmla="*/ 610 w 724"/>
                  <a:gd name="T27" fmla="*/ 710 h 728"/>
                  <a:gd name="T28" fmla="*/ 612 w 724"/>
                  <a:gd name="T29" fmla="*/ 710 h 728"/>
                  <a:gd name="T30" fmla="*/ 612 w 724"/>
                  <a:gd name="T31" fmla="*/ 710 h 728"/>
                  <a:gd name="T32" fmla="*/ 622 w 724"/>
                  <a:gd name="T33" fmla="*/ 718 h 728"/>
                  <a:gd name="T34" fmla="*/ 634 w 724"/>
                  <a:gd name="T35" fmla="*/ 724 h 728"/>
                  <a:gd name="T36" fmla="*/ 646 w 724"/>
                  <a:gd name="T37" fmla="*/ 728 h 728"/>
                  <a:gd name="T38" fmla="*/ 658 w 724"/>
                  <a:gd name="T39" fmla="*/ 728 h 728"/>
                  <a:gd name="T40" fmla="*/ 670 w 724"/>
                  <a:gd name="T41" fmla="*/ 728 h 728"/>
                  <a:gd name="T42" fmla="*/ 682 w 724"/>
                  <a:gd name="T43" fmla="*/ 724 h 728"/>
                  <a:gd name="T44" fmla="*/ 694 w 724"/>
                  <a:gd name="T45" fmla="*/ 718 h 728"/>
                  <a:gd name="T46" fmla="*/ 704 w 724"/>
                  <a:gd name="T47" fmla="*/ 710 h 728"/>
                  <a:gd name="T48" fmla="*/ 704 w 724"/>
                  <a:gd name="T49" fmla="*/ 710 h 728"/>
                  <a:gd name="T50" fmla="*/ 712 w 724"/>
                  <a:gd name="T51" fmla="*/ 700 h 728"/>
                  <a:gd name="T52" fmla="*/ 718 w 724"/>
                  <a:gd name="T53" fmla="*/ 688 h 728"/>
                  <a:gd name="T54" fmla="*/ 722 w 724"/>
                  <a:gd name="T55" fmla="*/ 676 h 728"/>
                  <a:gd name="T56" fmla="*/ 724 w 724"/>
                  <a:gd name="T57" fmla="*/ 664 h 728"/>
                  <a:gd name="T58" fmla="*/ 722 w 724"/>
                  <a:gd name="T59" fmla="*/ 652 h 728"/>
                  <a:gd name="T60" fmla="*/ 718 w 724"/>
                  <a:gd name="T61" fmla="*/ 638 h 728"/>
                  <a:gd name="T62" fmla="*/ 712 w 724"/>
                  <a:gd name="T63" fmla="*/ 628 h 728"/>
                  <a:gd name="T64" fmla="*/ 704 w 724"/>
                  <a:gd name="T65" fmla="*/ 616 h 728"/>
                  <a:gd name="T66" fmla="*/ 704 w 724"/>
                  <a:gd name="T67" fmla="*/ 616 h 728"/>
                  <a:gd name="T68" fmla="*/ 680 w 724"/>
                  <a:gd name="T69" fmla="*/ 686 h 728"/>
                  <a:gd name="T70" fmla="*/ 680 w 724"/>
                  <a:gd name="T71" fmla="*/ 686 h 728"/>
                  <a:gd name="T72" fmla="*/ 670 w 724"/>
                  <a:gd name="T73" fmla="*/ 692 h 728"/>
                  <a:gd name="T74" fmla="*/ 658 w 724"/>
                  <a:gd name="T75" fmla="*/ 694 h 728"/>
                  <a:gd name="T76" fmla="*/ 648 w 724"/>
                  <a:gd name="T77" fmla="*/ 692 h 728"/>
                  <a:gd name="T78" fmla="*/ 642 w 724"/>
                  <a:gd name="T79" fmla="*/ 690 h 728"/>
                  <a:gd name="T80" fmla="*/ 638 w 724"/>
                  <a:gd name="T81" fmla="*/ 686 h 728"/>
                  <a:gd name="T82" fmla="*/ 638 w 724"/>
                  <a:gd name="T83" fmla="*/ 686 h 728"/>
                  <a:gd name="T84" fmla="*/ 632 w 724"/>
                  <a:gd name="T85" fmla="*/ 676 h 728"/>
                  <a:gd name="T86" fmla="*/ 630 w 724"/>
                  <a:gd name="T87" fmla="*/ 664 h 728"/>
                  <a:gd name="T88" fmla="*/ 632 w 724"/>
                  <a:gd name="T89" fmla="*/ 654 h 728"/>
                  <a:gd name="T90" fmla="*/ 638 w 724"/>
                  <a:gd name="T91" fmla="*/ 644 h 728"/>
                  <a:gd name="T92" fmla="*/ 638 w 724"/>
                  <a:gd name="T93" fmla="*/ 644 h 728"/>
                  <a:gd name="T94" fmla="*/ 648 w 724"/>
                  <a:gd name="T95" fmla="*/ 638 h 728"/>
                  <a:gd name="T96" fmla="*/ 658 w 724"/>
                  <a:gd name="T97" fmla="*/ 636 h 728"/>
                  <a:gd name="T98" fmla="*/ 670 w 724"/>
                  <a:gd name="T99" fmla="*/ 638 h 728"/>
                  <a:gd name="T100" fmla="*/ 680 w 724"/>
                  <a:gd name="T101" fmla="*/ 644 h 728"/>
                  <a:gd name="T102" fmla="*/ 680 w 724"/>
                  <a:gd name="T103" fmla="*/ 644 h 728"/>
                  <a:gd name="T104" fmla="*/ 686 w 724"/>
                  <a:gd name="T105" fmla="*/ 654 h 728"/>
                  <a:gd name="T106" fmla="*/ 688 w 724"/>
                  <a:gd name="T107" fmla="*/ 664 h 728"/>
                  <a:gd name="T108" fmla="*/ 686 w 724"/>
                  <a:gd name="T109" fmla="*/ 676 h 728"/>
                  <a:gd name="T110" fmla="*/ 684 w 724"/>
                  <a:gd name="T111" fmla="*/ 680 h 728"/>
                  <a:gd name="T112" fmla="*/ 680 w 724"/>
                  <a:gd name="T113" fmla="*/ 686 h 728"/>
                  <a:gd name="T114" fmla="*/ 680 w 724"/>
                  <a:gd name="T115" fmla="*/ 686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4" h="728">
                    <a:moveTo>
                      <a:pt x="704" y="616"/>
                    </a:moveTo>
                    <a:lnTo>
                      <a:pt x="706" y="616"/>
                    </a:lnTo>
                    <a:lnTo>
                      <a:pt x="322" y="232"/>
                    </a:lnTo>
                    <a:lnTo>
                      <a:pt x="322" y="50"/>
                    </a:lnTo>
                    <a:lnTo>
                      <a:pt x="136" y="0"/>
                    </a:lnTo>
                    <a:lnTo>
                      <a:pt x="116" y="20"/>
                    </a:lnTo>
                    <a:lnTo>
                      <a:pt x="214" y="118"/>
                    </a:lnTo>
                    <a:lnTo>
                      <a:pt x="118" y="214"/>
                    </a:lnTo>
                    <a:lnTo>
                      <a:pt x="20" y="116"/>
                    </a:lnTo>
                    <a:lnTo>
                      <a:pt x="0" y="136"/>
                    </a:lnTo>
                    <a:lnTo>
                      <a:pt x="50" y="322"/>
                    </a:lnTo>
                    <a:lnTo>
                      <a:pt x="226" y="322"/>
                    </a:lnTo>
                    <a:lnTo>
                      <a:pt x="226" y="322"/>
                    </a:lnTo>
                    <a:lnTo>
                      <a:pt x="610" y="710"/>
                    </a:lnTo>
                    <a:lnTo>
                      <a:pt x="612" y="710"/>
                    </a:lnTo>
                    <a:lnTo>
                      <a:pt x="612" y="710"/>
                    </a:lnTo>
                    <a:lnTo>
                      <a:pt x="622" y="718"/>
                    </a:lnTo>
                    <a:lnTo>
                      <a:pt x="634" y="724"/>
                    </a:lnTo>
                    <a:lnTo>
                      <a:pt x="646" y="728"/>
                    </a:lnTo>
                    <a:lnTo>
                      <a:pt x="658" y="728"/>
                    </a:lnTo>
                    <a:lnTo>
                      <a:pt x="670" y="728"/>
                    </a:lnTo>
                    <a:lnTo>
                      <a:pt x="682" y="724"/>
                    </a:lnTo>
                    <a:lnTo>
                      <a:pt x="694" y="718"/>
                    </a:lnTo>
                    <a:lnTo>
                      <a:pt x="704" y="710"/>
                    </a:lnTo>
                    <a:lnTo>
                      <a:pt x="704" y="710"/>
                    </a:lnTo>
                    <a:lnTo>
                      <a:pt x="712" y="700"/>
                    </a:lnTo>
                    <a:lnTo>
                      <a:pt x="718" y="688"/>
                    </a:lnTo>
                    <a:lnTo>
                      <a:pt x="722" y="676"/>
                    </a:lnTo>
                    <a:lnTo>
                      <a:pt x="724" y="664"/>
                    </a:lnTo>
                    <a:lnTo>
                      <a:pt x="722" y="652"/>
                    </a:lnTo>
                    <a:lnTo>
                      <a:pt x="718" y="638"/>
                    </a:lnTo>
                    <a:lnTo>
                      <a:pt x="712" y="628"/>
                    </a:lnTo>
                    <a:lnTo>
                      <a:pt x="704" y="616"/>
                    </a:lnTo>
                    <a:lnTo>
                      <a:pt x="704" y="616"/>
                    </a:lnTo>
                    <a:close/>
                    <a:moveTo>
                      <a:pt x="680" y="686"/>
                    </a:moveTo>
                    <a:lnTo>
                      <a:pt x="680" y="686"/>
                    </a:lnTo>
                    <a:lnTo>
                      <a:pt x="670" y="692"/>
                    </a:lnTo>
                    <a:lnTo>
                      <a:pt x="658" y="694"/>
                    </a:lnTo>
                    <a:lnTo>
                      <a:pt x="648" y="692"/>
                    </a:lnTo>
                    <a:lnTo>
                      <a:pt x="642" y="690"/>
                    </a:lnTo>
                    <a:lnTo>
                      <a:pt x="638" y="686"/>
                    </a:lnTo>
                    <a:lnTo>
                      <a:pt x="638" y="686"/>
                    </a:lnTo>
                    <a:lnTo>
                      <a:pt x="632" y="676"/>
                    </a:lnTo>
                    <a:lnTo>
                      <a:pt x="630" y="664"/>
                    </a:lnTo>
                    <a:lnTo>
                      <a:pt x="632" y="654"/>
                    </a:lnTo>
                    <a:lnTo>
                      <a:pt x="638" y="644"/>
                    </a:lnTo>
                    <a:lnTo>
                      <a:pt x="638" y="644"/>
                    </a:lnTo>
                    <a:lnTo>
                      <a:pt x="648" y="638"/>
                    </a:lnTo>
                    <a:lnTo>
                      <a:pt x="658" y="636"/>
                    </a:lnTo>
                    <a:lnTo>
                      <a:pt x="670" y="638"/>
                    </a:lnTo>
                    <a:lnTo>
                      <a:pt x="680" y="644"/>
                    </a:lnTo>
                    <a:lnTo>
                      <a:pt x="680" y="644"/>
                    </a:lnTo>
                    <a:lnTo>
                      <a:pt x="686" y="654"/>
                    </a:lnTo>
                    <a:lnTo>
                      <a:pt x="688" y="664"/>
                    </a:lnTo>
                    <a:lnTo>
                      <a:pt x="686" y="676"/>
                    </a:lnTo>
                    <a:lnTo>
                      <a:pt x="684" y="680"/>
                    </a:lnTo>
                    <a:lnTo>
                      <a:pt x="680" y="686"/>
                    </a:lnTo>
                    <a:lnTo>
                      <a:pt x="680" y="6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2085589" y="1500913"/>
            <a:ext cx="9411086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“AI换脸术”事实上是人脸识别技术的应用，即检测出图像中存在的人脸，并把它的位置准确地框选出来。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2085589" y="1013859"/>
            <a:ext cx="4270375" cy="46037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1.What      AI</a:t>
            </a:r>
            <a:r>
              <a:rPr lang="zh-CN" altLang="en-US" sz="2400" b="1" dirty="0">
                <a:solidFill>
                  <a:schemeClr val="bg1"/>
                </a:solidFill>
              </a:rPr>
              <a:t>换脸术是啥？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94881" y="3045140"/>
            <a:ext cx="1142022" cy="1142022"/>
            <a:chOff x="794881" y="2597323"/>
            <a:chExt cx="1142022" cy="1142022"/>
          </a:xfrm>
        </p:grpSpPr>
        <p:sp>
          <p:nvSpPr>
            <p:cNvPr id="15" name="椭圆 14"/>
            <p:cNvSpPr/>
            <p:nvPr/>
          </p:nvSpPr>
          <p:spPr>
            <a:xfrm>
              <a:off x="794881" y="2597323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1025651" y="2880589"/>
              <a:ext cx="680482" cy="575490"/>
            </a:xfrm>
            <a:custGeom>
              <a:avLst/>
              <a:gdLst>
                <a:gd name="T0" fmla="*/ 103 w 175"/>
                <a:gd name="T1" fmla="*/ 64 h 148"/>
                <a:gd name="T2" fmla="*/ 51 w 175"/>
                <a:gd name="T3" fmla="*/ 64 h 148"/>
                <a:gd name="T4" fmla="*/ 51 w 175"/>
                <a:gd name="T5" fmla="*/ 84 h 148"/>
                <a:gd name="T6" fmla="*/ 0 w 175"/>
                <a:gd name="T7" fmla="*/ 42 h 148"/>
                <a:gd name="T8" fmla="*/ 51 w 175"/>
                <a:gd name="T9" fmla="*/ 0 h 148"/>
                <a:gd name="T10" fmla="*/ 51 w 175"/>
                <a:gd name="T11" fmla="*/ 22 h 148"/>
                <a:gd name="T12" fmla="*/ 103 w 175"/>
                <a:gd name="T13" fmla="*/ 22 h 148"/>
                <a:gd name="T14" fmla="*/ 103 w 175"/>
                <a:gd name="T15" fmla="*/ 64 h 148"/>
                <a:gd name="T16" fmla="*/ 103 w 175"/>
                <a:gd name="T17" fmla="*/ 64 h 148"/>
                <a:gd name="T18" fmla="*/ 74 w 175"/>
                <a:gd name="T19" fmla="*/ 126 h 148"/>
                <a:gd name="T20" fmla="*/ 126 w 175"/>
                <a:gd name="T21" fmla="*/ 126 h 148"/>
                <a:gd name="T22" fmla="*/ 126 w 175"/>
                <a:gd name="T23" fmla="*/ 148 h 148"/>
                <a:gd name="T24" fmla="*/ 175 w 175"/>
                <a:gd name="T25" fmla="*/ 106 h 148"/>
                <a:gd name="T26" fmla="*/ 126 w 175"/>
                <a:gd name="T27" fmla="*/ 64 h 148"/>
                <a:gd name="T28" fmla="*/ 126 w 175"/>
                <a:gd name="T29" fmla="*/ 84 h 148"/>
                <a:gd name="T30" fmla="*/ 74 w 175"/>
                <a:gd name="T31" fmla="*/ 84 h 148"/>
                <a:gd name="T32" fmla="*/ 74 w 175"/>
                <a:gd name="T33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48">
                  <a:moveTo>
                    <a:pt x="103" y="64"/>
                  </a:moveTo>
                  <a:lnTo>
                    <a:pt x="51" y="64"/>
                  </a:lnTo>
                  <a:lnTo>
                    <a:pt x="51" y="84"/>
                  </a:lnTo>
                  <a:lnTo>
                    <a:pt x="0" y="42"/>
                  </a:lnTo>
                  <a:lnTo>
                    <a:pt x="51" y="0"/>
                  </a:lnTo>
                  <a:lnTo>
                    <a:pt x="51" y="22"/>
                  </a:lnTo>
                  <a:lnTo>
                    <a:pt x="103" y="22"/>
                  </a:lnTo>
                  <a:lnTo>
                    <a:pt x="103" y="64"/>
                  </a:lnTo>
                  <a:lnTo>
                    <a:pt x="103" y="64"/>
                  </a:lnTo>
                  <a:close/>
                  <a:moveTo>
                    <a:pt x="74" y="126"/>
                  </a:moveTo>
                  <a:lnTo>
                    <a:pt x="126" y="126"/>
                  </a:lnTo>
                  <a:lnTo>
                    <a:pt x="126" y="148"/>
                  </a:lnTo>
                  <a:lnTo>
                    <a:pt x="175" y="106"/>
                  </a:lnTo>
                  <a:lnTo>
                    <a:pt x="126" y="64"/>
                  </a:lnTo>
                  <a:lnTo>
                    <a:pt x="126" y="84"/>
                  </a:lnTo>
                  <a:lnTo>
                    <a:pt x="74" y="84"/>
                  </a:lnTo>
                  <a:lnTo>
                    <a:pt x="74" y="1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2085589" y="2957568"/>
            <a:ext cx="4129405" cy="46037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2.How      AI</a:t>
            </a:r>
            <a:r>
              <a:rPr lang="zh-CN" altLang="en-US" sz="2400" b="1" dirty="0">
                <a:solidFill>
                  <a:schemeClr val="bg1"/>
                </a:solidFill>
              </a:rPr>
              <a:t>换脸术做啥？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85589" y="3412960"/>
            <a:ext cx="9411086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AI</a:t>
            </a:r>
            <a:r>
              <a:rPr lang="zh-CN" altLang="en-US" sz="2000" dirty="0"/>
              <a:t>换脸术会通过</a:t>
            </a:r>
            <a:r>
              <a:rPr lang="en-US" altLang="zh-CN" sz="2000" dirty="0"/>
              <a:t>AI</a:t>
            </a:r>
            <a:r>
              <a:rPr lang="zh-CN" altLang="en-US" sz="2000" dirty="0"/>
              <a:t>人工智能技术，把别人的脸换成自己的脸，而且脸部表情自然，效果十分逼真，人脸识别也会附加人脸关键点检测、人脸属性检测、人脸情感检测等任务。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2085589" y="4869615"/>
            <a:ext cx="4430395" cy="46037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3.Why      AI</a:t>
            </a:r>
            <a:r>
              <a:rPr lang="zh-CN" altLang="en-US" sz="2400" b="1" dirty="0">
                <a:solidFill>
                  <a:schemeClr val="bg1"/>
                </a:solidFill>
              </a:rPr>
              <a:t>换脸意义有啥？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85589" y="5325007"/>
            <a:ext cx="9411086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人脸识别技术推动了手机娱乐、身份认证、安防应用。比如科幻影片《疯狂的外星人》中外星人逼真的神态表情，是由演员徐峥通过“动作捕捉”出演完成。</a:t>
            </a:r>
            <a:endParaRPr lang="zh-CN" altLang="en-US" sz="20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794881" y="4957187"/>
            <a:ext cx="1142022" cy="1142022"/>
            <a:chOff x="794881" y="4198540"/>
            <a:chExt cx="1142022" cy="1142022"/>
          </a:xfrm>
        </p:grpSpPr>
        <p:sp>
          <p:nvSpPr>
            <p:cNvPr id="23" name="椭圆 22"/>
            <p:cNvSpPr/>
            <p:nvPr/>
          </p:nvSpPr>
          <p:spPr>
            <a:xfrm>
              <a:off x="794881" y="4198540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1117748" y="4506592"/>
              <a:ext cx="496288" cy="525917"/>
            </a:xfrm>
            <a:custGeom>
              <a:avLst/>
              <a:gdLst>
                <a:gd name="T0" fmla="*/ 35 w 134"/>
                <a:gd name="T1" fmla="*/ 142 h 142"/>
                <a:gd name="T2" fmla="*/ 35 w 134"/>
                <a:gd name="T3" fmla="*/ 73 h 142"/>
                <a:gd name="T4" fmla="*/ 0 w 134"/>
                <a:gd name="T5" fmla="*/ 73 h 142"/>
                <a:gd name="T6" fmla="*/ 67 w 134"/>
                <a:gd name="T7" fmla="*/ 0 h 142"/>
                <a:gd name="T8" fmla="*/ 134 w 134"/>
                <a:gd name="T9" fmla="*/ 73 h 142"/>
                <a:gd name="T10" fmla="*/ 102 w 134"/>
                <a:gd name="T11" fmla="*/ 73 h 142"/>
                <a:gd name="T12" fmla="*/ 102 w 134"/>
                <a:gd name="T13" fmla="*/ 142 h 142"/>
                <a:gd name="T14" fmla="*/ 35 w 134"/>
                <a:gd name="T15" fmla="*/ 142 h 142"/>
                <a:gd name="T16" fmla="*/ 35 w 134"/>
                <a:gd name="T17" fmla="*/ 142 h 142"/>
                <a:gd name="T18" fmla="*/ 65 w 134"/>
                <a:gd name="T19" fmla="*/ 20 h 142"/>
                <a:gd name="T20" fmla="*/ 30 w 134"/>
                <a:gd name="T21" fmla="*/ 60 h 142"/>
                <a:gd name="T22" fmla="*/ 47 w 134"/>
                <a:gd name="T23" fmla="*/ 60 h 142"/>
                <a:gd name="T24" fmla="*/ 47 w 134"/>
                <a:gd name="T25" fmla="*/ 105 h 142"/>
                <a:gd name="T26" fmla="*/ 57 w 134"/>
                <a:gd name="T27" fmla="*/ 105 h 142"/>
                <a:gd name="T28" fmla="*/ 65 w 134"/>
                <a:gd name="T29" fmla="*/ 2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42">
                  <a:moveTo>
                    <a:pt x="35" y="142"/>
                  </a:moveTo>
                  <a:lnTo>
                    <a:pt x="35" y="73"/>
                  </a:lnTo>
                  <a:lnTo>
                    <a:pt x="0" y="73"/>
                  </a:lnTo>
                  <a:lnTo>
                    <a:pt x="67" y="0"/>
                  </a:lnTo>
                  <a:lnTo>
                    <a:pt x="134" y="73"/>
                  </a:lnTo>
                  <a:lnTo>
                    <a:pt x="102" y="73"/>
                  </a:lnTo>
                  <a:lnTo>
                    <a:pt x="102" y="142"/>
                  </a:lnTo>
                  <a:lnTo>
                    <a:pt x="35" y="142"/>
                  </a:lnTo>
                  <a:lnTo>
                    <a:pt x="35" y="142"/>
                  </a:lnTo>
                  <a:close/>
                  <a:moveTo>
                    <a:pt x="65" y="20"/>
                  </a:moveTo>
                  <a:lnTo>
                    <a:pt x="30" y="60"/>
                  </a:lnTo>
                  <a:lnTo>
                    <a:pt x="47" y="60"/>
                  </a:lnTo>
                  <a:lnTo>
                    <a:pt x="47" y="105"/>
                  </a:lnTo>
                  <a:lnTo>
                    <a:pt x="57" y="105"/>
                  </a:lnTo>
                  <a:lnTo>
                    <a:pt x="65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bldLvl="0" animBg="1"/>
      <p:bldP spid="21" grpId="0" bldLvl="0" animBg="1"/>
      <p:bldP spid="22" grpId="0"/>
      <p:bldP spid="25" grpId="0" bldLvl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  <a:endParaRPr lang="en-US" altLang="zh-CN" dirty="0"/>
          </a:p>
          <a:p>
            <a:r>
              <a:rPr lang="en-US" altLang="zh-CN" dirty="0"/>
              <a:t>TWO</a:t>
            </a:r>
            <a:endParaRPr lang="en-US" altLang="zh-CN" dirty="0"/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69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相关思路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研究思路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4145280" cy="46037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如何把一头大象放到冰箱里？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323" y="4371569"/>
            <a:ext cx="3535680" cy="46037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如何将两张脸进行变换？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730" y="1908810"/>
            <a:ext cx="10415905" cy="20669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rcRect l="1834" b="1363"/>
          <a:stretch>
            <a:fillRect/>
          </a:stretch>
        </p:blipFill>
        <p:spPr>
          <a:xfrm>
            <a:off x="887730" y="4831715"/>
            <a:ext cx="10005695" cy="1700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049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研究思路</a:t>
            </a:r>
            <a:endParaRPr lang="zh-CN" altLang="en-US" sz="32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4429469" y="1600637"/>
            <a:ext cx="1667749" cy="1667313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Oval 4"/>
          <p:cNvSpPr>
            <a:spLocks noChangeArrowheads="1"/>
          </p:cNvSpPr>
          <p:nvPr/>
        </p:nvSpPr>
        <p:spPr bwMode="auto">
          <a:xfrm>
            <a:off x="4429469" y="2098500"/>
            <a:ext cx="1667749" cy="1169451"/>
          </a:xfrm>
          <a:custGeom>
            <a:avLst/>
            <a:gdLst/>
            <a:ahLst/>
            <a:cxnLst/>
            <a:rect l="l" t="t" r="r" b="b"/>
            <a:pathLst>
              <a:path w="1667532" h="1169451">
                <a:moveTo>
                  <a:pt x="71654" y="0"/>
                </a:moveTo>
                <a:lnTo>
                  <a:pt x="1595878" y="0"/>
                </a:lnTo>
                <a:cubicBezTo>
                  <a:pt x="1642324" y="102389"/>
                  <a:pt x="1667532" y="216148"/>
                  <a:pt x="1667532" y="335794"/>
                </a:cubicBezTo>
                <a:cubicBezTo>
                  <a:pt x="1667532" y="796210"/>
                  <a:pt x="1294242" y="1169451"/>
                  <a:pt x="833766" y="1169451"/>
                </a:cubicBezTo>
                <a:cubicBezTo>
                  <a:pt x="373290" y="1169451"/>
                  <a:pt x="0" y="796210"/>
                  <a:pt x="0" y="335794"/>
                </a:cubicBezTo>
                <a:cubicBezTo>
                  <a:pt x="0" y="216148"/>
                  <a:pt x="25208" y="102389"/>
                  <a:pt x="71654" y="0"/>
                </a:cubicBezTo>
                <a:close/>
              </a:path>
            </a:pathLst>
          </a:custGeom>
          <a:solidFill>
            <a:srgbClr val="0070C0"/>
          </a:solidFill>
          <a:ln w="12700">
            <a:noFill/>
            <a:round/>
          </a:ln>
        </p:spPr>
        <p:txBody>
          <a:bodyPr wrap="none" lIns="91440" tIns="45720" rIns="91440" bIns="45720" anchor="ctr"/>
          <a:lstStyle/>
          <a:p>
            <a:endParaRPr lang="ko-KR" altLang="en-US" sz="240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2856293" y="2366422"/>
            <a:ext cx="2055472" cy="2055203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Oval 4"/>
          <p:cNvSpPr>
            <a:spLocks noChangeArrowheads="1"/>
          </p:cNvSpPr>
          <p:nvPr/>
        </p:nvSpPr>
        <p:spPr bwMode="auto">
          <a:xfrm>
            <a:off x="2856293" y="3376770"/>
            <a:ext cx="2055472" cy="1044855"/>
          </a:xfrm>
          <a:custGeom>
            <a:avLst/>
            <a:gdLst/>
            <a:ahLst/>
            <a:cxnLst/>
            <a:rect l="l" t="t" r="r" b="b"/>
            <a:pathLst>
              <a:path w="2055204" h="1044854">
                <a:moveTo>
                  <a:pt x="871" y="0"/>
                </a:moveTo>
                <a:lnTo>
                  <a:pt x="2054333" y="0"/>
                </a:lnTo>
                <a:cubicBezTo>
                  <a:pt x="2055157" y="5732"/>
                  <a:pt x="2055204" y="11487"/>
                  <a:pt x="2055204" y="17253"/>
                </a:cubicBezTo>
                <a:cubicBezTo>
                  <a:pt x="2055204" y="584781"/>
                  <a:pt x="1595131" y="1044854"/>
                  <a:pt x="1027602" y="1044854"/>
                </a:cubicBezTo>
                <a:cubicBezTo>
                  <a:pt x="460073" y="1044854"/>
                  <a:pt x="0" y="584781"/>
                  <a:pt x="0" y="17253"/>
                </a:cubicBezTo>
                <a:close/>
              </a:path>
            </a:pathLst>
          </a:custGeom>
          <a:solidFill>
            <a:srgbClr val="0070C0"/>
          </a:solidFill>
          <a:ln w="12700">
            <a:noFill/>
            <a:round/>
          </a:ln>
        </p:spPr>
        <p:txBody>
          <a:bodyPr wrap="none" lIns="91440" tIns="45720" rIns="91440" bIns="45720" anchor="ctr"/>
          <a:lstStyle/>
          <a:p>
            <a:endParaRPr lang="ko-KR" altLang="en-US" sz="240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4" name="Oval 4"/>
          <p:cNvSpPr>
            <a:spLocks noChangeArrowheads="1"/>
          </p:cNvSpPr>
          <p:nvPr/>
        </p:nvSpPr>
        <p:spPr bwMode="auto">
          <a:xfrm>
            <a:off x="998706" y="3350061"/>
            <a:ext cx="2522867" cy="2522539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Oval 4"/>
          <p:cNvSpPr>
            <a:spLocks noChangeArrowheads="1"/>
          </p:cNvSpPr>
          <p:nvPr/>
        </p:nvSpPr>
        <p:spPr bwMode="auto">
          <a:xfrm>
            <a:off x="1216066" y="5319093"/>
            <a:ext cx="2088149" cy="553507"/>
          </a:xfrm>
          <a:custGeom>
            <a:avLst/>
            <a:gdLst/>
            <a:ahLst/>
            <a:cxnLst/>
            <a:rect l="l" t="t" r="r" b="b"/>
            <a:pathLst>
              <a:path w="2087877" h="553506">
                <a:moveTo>
                  <a:pt x="0" y="0"/>
                </a:moveTo>
                <a:lnTo>
                  <a:pt x="2087877" y="0"/>
                </a:lnTo>
                <a:cubicBezTo>
                  <a:pt x="1861113" y="334090"/>
                  <a:pt x="1478149" y="553506"/>
                  <a:pt x="1043938" y="553506"/>
                </a:cubicBezTo>
                <a:cubicBezTo>
                  <a:pt x="609727" y="553506"/>
                  <a:pt x="226764" y="334090"/>
                  <a:pt x="0" y="0"/>
                </a:cubicBezTo>
                <a:close/>
              </a:path>
            </a:pathLst>
          </a:custGeom>
          <a:solidFill>
            <a:srgbClr val="0070C0"/>
          </a:solidFill>
          <a:ln w="12700">
            <a:noFill/>
            <a:round/>
          </a:ln>
        </p:spPr>
        <p:txBody>
          <a:bodyPr wrap="none" lIns="91440" tIns="45720" rIns="91440" bIns="45720" anchor="ctr"/>
          <a:lstStyle/>
          <a:p>
            <a:endParaRPr lang="ko-KR" altLang="en-US" sz="240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34913" y="4421465"/>
            <a:ext cx="1249680" cy="52197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30032" y="2776152"/>
            <a:ext cx="1097280" cy="46037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思路二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86290" y="2253000"/>
            <a:ext cx="944880" cy="39878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5252177" y="2746990"/>
            <a:ext cx="2216049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3836670" y="3780790"/>
            <a:ext cx="3056890" cy="1270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2188210" y="5045075"/>
            <a:ext cx="4105910" cy="33655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TextBox 88"/>
          <p:cNvSpPr txBox="1"/>
          <p:nvPr/>
        </p:nvSpPr>
        <p:spPr>
          <a:xfrm>
            <a:off x="6395720" y="4597400"/>
            <a:ext cx="4800600" cy="9296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 GAN： 核心思路在于，如果能从源转换到目标、还能从源转换回来，就可以认为模型很好地学习到了两个类别间的转换关系，也更好地保证了转换后的图像的品质。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893560" y="3294380"/>
            <a:ext cx="4192270" cy="12096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Face2Face ：借助 dlib 和 OpenCV，首先人脸检测器检测出源图片中的人脸、找到人脸上的关键标记点，然后再使用针对人脸的 pix2pix 转换模型把关键标记点转换为目标人脸图像。</a:t>
            </a:r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552288" y="2027101"/>
            <a:ext cx="3644356" cy="12096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DeepFakes：通过用源人物和目标人物的几百张照片训练模型分别识别、还原两人面部的能力。最后用源人物的照片搭配目标人物的解码器就可以完成转换。</a:t>
            </a:r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994517" y="1490435"/>
            <a:ext cx="792480" cy="3371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思路四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fill="hold" grpId="0" nodeType="withEffect" p14:presetBounceEnd="4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grpId="0" nodeType="withEffect" p14:presetBounceEnd="4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4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2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70" grpId="0" bldLvl="0" animBg="1"/>
          <p:bldP spid="71" grpId="0" bldLvl="0" animBg="1"/>
          <p:bldP spid="72" grpId="0" bldLvl="0" animBg="1"/>
          <p:bldP spid="73" grpId="0" bldLvl="0" animBg="1"/>
          <p:bldP spid="74" grpId="0" bldLvl="0" animBg="1"/>
          <p:bldP spid="75" grpId="0" bldLvl="0" animBg="1"/>
          <p:bldP spid="76" grpId="0"/>
          <p:bldP spid="77" grpId="0"/>
          <p:bldP spid="84" grpId="0"/>
          <p:bldP spid="89" grpId="0"/>
          <p:bldP spid="90" grpId="0"/>
          <p:bldP spid="91" grpId="0"/>
          <p:bldP spid="9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70" grpId="0" bldLvl="0" animBg="1"/>
          <p:bldP spid="71" grpId="0" bldLvl="0" animBg="1"/>
          <p:bldP spid="72" grpId="0" bldLvl="0" animBg="1"/>
          <p:bldP spid="73" grpId="0" bldLvl="0" animBg="1"/>
          <p:bldP spid="74" grpId="0" bldLvl="0" animBg="1"/>
          <p:bldP spid="75" grpId="0" bldLvl="0" animBg="1"/>
          <p:bldP spid="76" grpId="0"/>
          <p:bldP spid="77" grpId="0"/>
          <p:bldP spid="84" grpId="0"/>
          <p:bldP spid="89" grpId="0"/>
          <p:bldP spid="90" grpId="0"/>
          <p:bldP spid="91" grpId="0"/>
          <p:bldP spid="93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  <a:endParaRPr lang="en-US" altLang="zh-CN" dirty="0"/>
          </a:p>
          <a:p>
            <a:r>
              <a:rPr lang="en-US" altLang="zh-CN" dirty="0"/>
              <a:t>THREE</a:t>
            </a:r>
            <a:endParaRPr lang="en-US" altLang="zh-CN" dirty="0"/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理论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研究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2067</Words>
  <Application>WPS 演示</Application>
  <PresentationFormat>宽屏</PresentationFormat>
  <Paragraphs>298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微软雅黑</vt:lpstr>
      <vt:lpstr>Calibri</vt:lpstr>
      <vt:lpstr>方正正大黑简体</vt:lpstr>
      <vt:lpstr>Gulim</vt:lpstr>
      <vt:lpstr>Verdana</vt:lpstr>
      <vt:lpstr>Arial Unicode MS</vt:lpstr>
      <vt:lpstr>华文楷体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古傲狂生1415985137</cp:lastModifiedBy>
  <cp:revision>353</cp:revision>
  <dcterms:created xsi:type="dcterms:W3CDTF">2015-10-24T01:57:00Z</dcterms:created>
  <dcterms:modified xsi:type="dcterms:W3CDTF">2019-11-06T12:54:51Z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