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6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7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3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9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62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0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32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02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3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50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49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4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17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170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62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141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59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0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38400" y="1917000"/>
            <a:ext cx="8649000" cy="3834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9000" cy="82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42" name="Google Shape;167;p13"/>
          <p:cNvPicPr/>
          <p:nvPr/>
        </p:nvPicPr>
        <p:blipFill>
          <a:blip r:embed="rId15"/>
          <a:stretch/>
        </p:blipFill>
        <p:spPr>
          <a:xfrm>
            <a:off x="551520" y="509760"/>
            <a:ext cx="1356480" cy="33876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33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137160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1" u="sng" strike="noStrike" spc="-1" dirty="0">
                <a:solidFill>
                  <a:srgbClr val="FFFFFF"/>
                </a:solidFill>
                <a:uFillTx/>
                <a:latin typeface="Trebuchet MS"/>
                <a:ea typeface="Trebuchet MS"/>
              </a:rPr>
              <a:t>Bank of Baroda Hackathon - 2022                       </a:t>
            </a:r>
            <a:endParaRPr lang="en-IN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0" y="2161440"/>
            <a:ext cx="6192000" cy="6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900" b="1" strike="noStrike" spc="-1" dirty="0">
                <a:solidFill>
                  <a:srgbClr val="FFFFFF"/>
                </a:solidFill>
                <a:latin typeface="Algerian" panose="04020705040A02060702" pitchFamily="82" charset="0"/>
                <a:ea typeface="Trebuchet MS"/>
              </a:rPr>
              <a:t>Your Team Name : KuberNaive</a:t>
            </a:r>
            <a:endParaRPr lang="en-IN" sz="2900" b="0" strike="noStrike" spc="-1" dirty="0">
              <a:latin typeface="Algerian" panose="04020705040A02060702" pitchFamily="82" charset="0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58400" y="2992680"/>
            <a:ext cx="455868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" spc="-1" dirty="0">
                <a:solidFill>
                  <a:srgbClr val="FFFFFF"/>
                </a:solidFill>
                <a:latin typeface="Trebuchet MS"/>
                <a:ea typeface="Trebuchet MS"/>
              </a:rPr>
              <a:t>B</a:t>
            </a:r>
            <a:r>
              <a:rPr lang="en" b="0" strike="noStrike" spc="-1" dirty="0">
                <a:solidFill>
                  <a:srgbClr val="FFFFFF"/>
                </a:solidFill>
                <a:latin typeface="Trebuchet MS"/>
                <a:ea typeface="Trebuchet MS"/>
              </a:rPr>
              <a:t>io</a:t>
            </a:r>
            <a:r>
              <a:rPr lang="en" sz="1700" b="0" strike="noStrike" spc="-1" dirty="0">
                <a:solidFill>
                  <a:srgbClr val="FFFFFF"/>
                </a:solidFill>
                <a:latin typeface="Trebuchet MS"/>
                <a:ea typeface="Trebuchet MS"/>
              </a:rPr>
              <a:t> </a:t>
            </a:r>
            <a:r>
              <a:rPr lang="en" sz="1700" b="1" strike="noStrike" spc="-1" dirty="0">
                <a:solidFill>
                  <a:srgbClr val="FFFFFF"/>
                </a:solidFill>
                <a:latin typeface="Trebuchet MS"/>
                <a:ea typeface="Trebuchet MS"/>
              </a:rPr>
              <a:t>: </a:t>
            </a:r>
            <a:r>
              <a:rPr lang="en" b="1" strike="noStrike" spc="-1" dirty="0">
                <a:solidFill>
                  <a:srgbClr val="FFFFFF"/>
                </a:solidFill>
                <a:latin typeface="Harrington" panose="04040505050A02020702" pitchFamily="82" charset="0"/>
                <a:ea typeface="Trebuchet MS"/>
              </a:rPr>
              <a:t>We Are All 4 Members Aiming For Higher Visions From Bottom Of Our Heart To Fulfill The Needed Advancement</a:t>
            </a:r>
            <a:r>
              <a:rPr lang="en" sz="1700" b="1" strike="noStrike" spc="-1" dirty="0">
                <a:solidFill>
                  <a:srgbClr val="FFFFFF"/>
                </a:solidFill>
                <a:latin typeface="Harrington" panose="04040505050A02020702" pitchFamily="82" charset="0"/>
                <a:ea typeface="Trebuchet MS"/>
              </a:rPr>
              <a:t>.</a:t>
            </a:r>
            <a:endParaRPr lang="en-IN" sz="1700" b="1" strike="noStrike" spc="-1" dirty="0">
              <a:latin typeface="Harrington" panose="04040505050A02020702" pitchFamily="82" charset="0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200" b="1" strike="noStrike" spc="-1" dirty="0">
                <a:solidFill>
                  <a:srgbClr val="FFFFFF"/>
                </a:solidFill>
                <a:latin typeface="Rockwell" panose="02060603020205020403" pitchFamily="18" charset="0"/>
                <a:ea typeface="Trebuchet MS"/>
              </a:rPr>
              <a:t>Date : 19-09-2022</a:t>
            </a:r>
            <a:endParaRPr lang="en-IN" sz="1200" b="1" strike="noStrike" spc="-1" dirty="0">
              <a:latin typeface="Rockwell" panose="02060603020205020403" pitchFamily="18" charset="0"/>
            </a:endParaRPr>
          </a:p>
        </p:txBody>
      </p:sp>
      <p:pic>
        <p:nvPicPr>
          <p:cNvPr id="83" name="Google Shape;341;p1"/>
          <p:cNvPicPr/>
          <p:nvPr/>
        </p:nvPicPr>
        <p:blipFill>
          <a:blip r:embed="rId3"/>
          <a:stretch/>
        </p:blipFill>
        <p:spPr>
          <a:xfrm>
            <a:off x="6807600" y="270360"/>
            <a:ext cx="2234880" cy="73872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6807600" y="117720"/>
            <a:ext cx="2385720" cy="5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141414"/>
                </a:solidFill>
                <a:latin typeface="Lato"/>
                <a:ea typeface="Lato"/>
              </a:rPr>
              <a:t>Technology Partner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07000" y="973080"/>
            <a:ext cx="8649000" cy="826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0" strike="noStrike" spc="-1" dirty="0">
                <a:solidFill>
                  <a:srgbClr val="FFFFFF"/>
                </a:solidFill>
                <a:latin typeface="Harrington" panose="04040505050A02020702" pitchFamily="82" charset="0"/>
                <a:ea typeface="Lato Black"/>
              </a:rPr>
              <a:t>Thank You</a:t>
            </a:r>
            <a:endParaRPr lang="en-IN" sz="3600" b="0" strike="noStrike" spc="-1" dirty="0">
              <a:solidFill>
                <a:srgbClr val="000000"/>
              </a:solidFill>
              <a:latin typeface="Harrington" panose="04040505050A02020702" pitchFamily="82" charset="0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88000" y="1515349"/>
            <a:ext cx="3982680" cy="2736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5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2000" b="1" strike="noStrike" spc="-1" dirty="0">
                <a:solidFill>
                  <a:srgbClr val="FFC000"/>
                </a:solidFill>
                <a:latin typeface="Lato"/>
                <a:ea typeface="Lato"/>
              </a:rPr>
              <a:t>Team member names</a:t>
            </a:r>
            <a:endParaRPr lang="en-IN" sz="2000" b="1" strike="noStrike" spc="-1" dirty="0">
              <a:solidFill>
                <a:srgbClr val="FFC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accent5"/>
                </a:solidFill>
                <a:latin typeface="Berlin Sans FB Demi" panose="020E0802020502020306" pitchFamily="34" charset="0"/>
                <a:ea typeface="Lato"/>
              </a:rPr>
              <a:t>Mohamed Adil (Team Leader)</a:t>
            </a:r>
            <a:endParaRPr lang="en-IN" sz="1400" b="0" strike="noStrike" spc="-1" dirty="0">
              <a:solidFill>
                <a:schemeClr val="accent5"/>
              </a:solidFill>
              <a:latin typeface="Berlin Sans FB Demi" panose="020E0802020502020306" pitchFamily="34" charset="0"/>
            </a:endParaRPr>
          </a:p>
          <a:p>
            <a:pPr>
              <a:lnSpc>
                <a:spcPct val="15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accent5"/>
                </a:solidFill>
                <a:latin typeface="Berlin Sans FB Demi" panose="020E0802020502020306" pitchFamily="34" charset="0"/>
                <a:ea typeface="Lato"/>
              </a:rPr>
              <a:t>Manimaran</a:t>
            </a:r>
            <a:endParaRPr lang="en-IN" sz="1400" b="0" strike="noStrike" spc="-1" dirty="0">
              <a:solidFill>
                <a:schemeClr val="accent5"/>
              </a:solidFill>
              <a:latin typeface="Berlin Sans FB Demi" panose="020E0802020502020306" pitchFamily="34" charset="0"/>
            </a:endParaRPr>
          </a:p>
          <a:p>
            <a:pPr>
              <a:lnSpc>
                <a:spcPct val="15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accent5"/>
                </a:solidFill>
                <a:latin typeface="Berlin Sans FB Demi" panose="020E0802020502020306" pitchFamily="34" charset="0"/>
                <a:ea typeface="Lato"/>
              </a:rPr>
              <a:t>Kevin Harris</a:t>
            </a:r>
            <a:endParaRPr lang="en-IN" sz="1400" b="0" strike="noStrike" spc="-1" dirty="0">
              <a:solidFill>
                <a:schemeClr val="accent5"/>
              </a:solidFill>
              <a:latin typeface="Berlin Sans FB Demi" panose="020E0802020502020306" pitchFamily="34" charset="0"/>
            </a:endParaRPr>
          </a:p>
          <a:p>
            <a:pPr>
              <a:lnSpc>
                <a:spcPct val="15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accent5"/>
                </a:solidFill>
                <a:latin typeface="Berlin Sans FB Demi" panose="020E0802020502020306" pitchFamily="34" charset="0"/>
                <a:ea typeface="Lato"/>
              </a:rPr>
              <a:t>Jeyanth</a:t>
            </a:r>
            <a:endParaRPr lang="en-IN" sz="1400" b="0" strike="noStrike" spc="-1" dirty="0">
              <a:solidFill>
                <a:schemeClr val="accent5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5FB69-7712-0D03-0B77-77F7E1237391}"/>
              </a:ext>
            </a:extLst>
          </p:cNvPr>
          <p:cNvSpPr txBox="1"/>
          <p:nvPr/>
        </p:nvSpPr>
        <p:spPr>
          <a:xfrm>
            <a:off x="2279340" y="4321898"/>
            <a:ext cx="504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0"/>
              </a:rPr>
              <a:t>Young Minds Doesn’t Disappoint…</a:t>
            </a:r>
            <a:endParaRPr lang="en-IN" sz="2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1"/>
            </a:gs>
            <a:gs pos="100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2180" y="150412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/>
                <a:ea typeface="Lato"/>
              </a:rPr>
              <a:t>Problem Statement?</a:t>
            </a:r>
            <a:endParaRPr lang="en-IN" sz="2000" b="0" u="sng" strike="noStrike" spc="-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12052" y="754744"/>
            <a:ext cx="8238240" cy="3679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b="1" strike="noStrike" spc="-1" dirty="0">
                <a:solidFill>
                  <a:srgbClr val="222222"/>
                </a:solidFill>
                <a:highlight>
                  <a:srgbClr val="FFFFFF"/>
                </a:highlight>
                <a:latin typeface="Lucida Calligraphy" panose="03010101010101010101" pitchFamily="66" charset="0"/>
                <a:ea typeface="Lato"/>
              </a:rPr>
              <a:t>Why did you decide to solve this Problem statement?</a:t>
            </a:r>
            <a:endParaRPr lang="en-IN" b="1" strike="noStrike" spc="-1" dirty="0">
              <a:latin typeface="Lucida Calligraphy" panose="03010101010101010101" pitchFamily="66" charset="0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212051" y="1248228"/>
            <a:ext cx="8148177" cy="29445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AI Powered Virtual Assistants are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g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etting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h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yped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f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or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t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heir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a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bundant</a:t>
            </a:r>
          </a:p>
          <a:p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f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eatures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t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owards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e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very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s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ector. Banking Sector is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n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ot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a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n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e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xceptional</a:t>
            </a:r>
          </a:p>
          <a:p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in this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l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ist. VA provides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s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peed, consistency, deep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u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nderstanding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w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ith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c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ustomers,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F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rictionless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S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ervice Banking Adoption. </a:t>
            </a:r>
            <a:r>
              <a:rPr lang="en-IN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This will bring huge revolution for sure. 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These stuffs made us to opt for this Problem </a:t>
            </a:r>
          </a:p>
          <a:p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Statement and we are really looking forward to provide a most</a:t>
            </a:r>
          </a:p>
          <a:p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promising solution</a:t>
            </a:r>
            <a:r>
              <a:rPr lang="en-IN" b="0" strike="noStrike" spc="-1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</a:rPr>
              <a:t>.</a:t>
            </a:r>
          </a:p>
        </p:txBody>
      </p:sp>
      <p:pic>
        <p:nvPicPr>
          <p:cNvPr id="1026" name="Picture 2" descr="Amazon Sumerian. Last week, at their conference in Las… | by Marco Gillies  | Virtual Reality MOOC | Medium">
            <a:extLst>
              <a:ext uri="{FF2B5EF4-FFF2-40B4-BE49-F238E27FC236}">
                <a16:creationId xmlns:a16="http://schemas.microsoft.com/office/drawing/2014/main" id="{79424324-2571-8F08-2BF7-DB246B247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10" y="2535702"/>
            <a:ext cx="3675063" cy="26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tx1"/>
            </a:gs>
            <a:gs pos="100000">
              <a:srgbClr val="0070C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91580" y="543057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u="sng" strike="noStrike" spc="-1" dirty="0">
                <a:solidFill>
                  <a:srgbClr val="000000"/>
                </a:solidFill>
                <a:latin typeface="Cooper Black" panose="0208090404030B020404" pitchFamily="18" charset="0"/>
              </a:rPr>
              <a:t>User  Segments &amp; Pain Points</a:t>
            </a:r>
            <a:endParaRPr lang="en-IN" sz="2000" b="0" u="sng" strike="noStrike" spc="-1" dirty="0"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12280" y="1151280"/>
            <a:ext cx="8238240" cy="34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22222"/>
                </a:solidFill>
                <a:highlight>
                  <a:srgbClr val="FFFFFF"/>
                </a:highlight>
                <a:latin typeface="Script MT Bold" panose="03040602040607080904" pitchFamily="66" charset="0"/>
                <a:ea typeface="Lato"/>
              </a:rPr>
              <a:t>Which user /advertiser segment would be early adopter of your product &amp; why</a:t>
            </a:r>
            <a:r>
              <a:rPr lang="en" b="0" strike="noStrike" spc="-1" dirty="0">
                <a:solidFill>
                  <a:srgbClr val="222222"/>
                </a:solidFill>
                <a:highlight>
                  <a:srgbClr val="FFFFFF"/>
                </a:highlight>
                <a:latin typeface="Harrington" panose="04040505050A02020702" pitchFamily="82" charset="0"/>
                <a:ea typeface="Lato"/>
              </a:rPr>
              <a:t>?</a:t>
            </a:r>
            <a:endParaRPr lang="en-IN" b="0" strike="noStrike" spc="-1" dirty="0">
              <a:latin typeface="Harrington" panose="04040505050A02020702" pitchFamily="82" charset="0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en-IN" b="0" strike="noStrike" spc="-1" dirty="0">
              <a:latin typeface="Harrington" panose="04040505050A02020702" pitchFamily="82" charset="0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12280" y="1817731"/>
            <a:ext cx="8290080" cy="27474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We a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re still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 Students and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n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ot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i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n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t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he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s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ituation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f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or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j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oining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h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ands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w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ith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t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he Early Adopters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f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or Testing our Product. We Test our Product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o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n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o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ur own.</a:t>
            </a:r>
          </a:p>
          <a:p>
            <a:endParaRPr lang="en-IN" sz="2000" b="0" strike="noStrike" spc="-1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  <a:p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We Assure </a:t>
            </a:r>
            <a:r>
              <a:rPr lang="en-IN" sz="2000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you that our Testing follows Standard Procedure that are usually followed the Lighthouse Customers</a:t>
            </a:r>
            <a:r>
              <a:rPr lang="en-IN" sz="2000" b="0" strike="noStrike" spc="-1" dirty="0">
                <a:solidFill>
                  <a:srgbClr val="002060"/>
                </a:solidFill>
                <a:latin typeface="Berlin Sans FB Demi" panose="020E0802020502020306" pitchFamily="34" charset="0"/>
              </a:rPr>
              <a:t>. Every aspects of our product will be designed based on Standard Procedure and rules that are to be followed.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00B0F0"/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9841" y="1001263"/>
            <a:ext cx="8238240" cy="3640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" b="1" strike="noStrike" spc="-1" dirty="0">
                <a:solidFill>
                  <a:srgbClr val="222222"/>
                </a:solidFill>
                <a:highlight>
                  <a:srgbClr val="FFFFFF"/>
                </a:highlight>
                <a:latin typeface="Lucida Calligraphy" panose="03010101010101010101" pitchFamily="66" charset="0"/>
                <a:ea typeface="Lato"/>
              </a:rPr>
              <a:t>What are the alternatives/competitive products for the problem you are solving</a:t>
            </a:r>
            <a:r>
              <a:rPr lang="en" b="1" strike="noStrike" spc="-1" dirty="0">
                <a:solidFill>
                  <a:srgbClr val="222222"/>
                </a:solidFill>
                <a:highlight>
                  <a:srgbClr val="FFFFFF"/>
                </a:highlight>
                <a:latin typeface="Harrington" panose="04040505050A02020702" pitchFamily="82" charset="0"/>
                <a:ea typeface="Lato"/>
              </a:rPr>
              <a:t>?</a:t>
            </a:r>
            <a:endParaRPr lang="en-IN" b="1" strike="noStrike" spc="-1" dirty="0">
              <a:latin typeface="Harrington" panose="04040505050A02020702" pitchFamily="82" charset="0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36320" y="425623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1F1F50"/>
                </a:solidFill>
                <a:latin typeface="Stencil" panose="040409050D0802020404" pitchFamily="82" charset="0"/>
                <a:ea typeface="Lato"/>
              </a:rPr>
              <a:t>Pre-Requisite</a:t>
            </a:r>
            <a:endParaRPr lang="en-IN" sz="2000" b="0" u="sng" strike="noStrike" spc="-1" dirty="0">
              <a:solidFill>
                <a:srgbClr val="000000"/>
              </a:solidFill>
              <a:latin typeface="Stencil" panose="040409050D0802020404" pitchFamily="82" charset="0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243000" y="1858940"/>
            <a:ext cx="84315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b="1" strike="noStrike" spc="-1" dirty="0">
                <a:latin typeface="Castellar" panose="020A0402060406010301" pitchFamily="18" charset="0"/>
              </a:rPr>
              <a:t>Every AI Powered Platforms , Like Nvidia and Robopic are having Their Standard VA’s as a solution for any sectors especially </a:t>
            </a:r>
            <a:r>
              <a:rPr lang="en-IN" b="1" spc="-1" dirty="0">
                <a:latin typeface="Castellar" panose="020A0402060406010301" pitchFamily="18" charset="0"/>
              </a:rPr>
              <a:t>the banking sectors</a:t>
            </a:r>
            <a:r>
              <a:rPr lang="en-IN" b="1" strike="noStrike" spc="-1" dirty="0">
                <a:latin typeface="Castellar" panose="020A0402060406010301" pitchFamily="18" charset="0"/>
              </a:rPr>
              <a:t>.</a:t>
            </a:r>
          </a:p>
          <a:p>
            <a:endParaRPr lang="en-IN" b="1" spc="-1" dirty="0">
              <a:latin typeface="Castellar" panose="020A0402060406010301" pitchFamily="18" charset="0"/>
            </a:endParaRPr>
          </a:p>
          <a:p>
            <a:r>
              <a:rPr lang="en-IN" b="1" spc="-1" dirty="0">
                <a:latin typeface="Castellar" panose="020A0402060406010301" pitchFamily="18" charset="0"/>
              </a:rPr>
              <a:t>Hence, w</a:t>
            </a:r>
            <a:r>
              <a:rPr lang="en-IN" b="1" strike="noStrike" spc="-1" dirty="0">
                <a:latin typeface="Castellar" panose="020A0402060406010301" pitchFamily="18" charset="0"/>
              </a:rPr>
              <a:t>e are here with the same Idea of solution With Our Flavour of Approach</a:t>
            </a:r>
            <a:r>
              <a:rPr lang="en-IN" b="0" strike="noStrike" spc="-1" dirty="0">
                <a:latin typeface="Castellar" panose="020A0402060406010301" pitchFamily="18" charset="0"/>
              </a:rPr>
              <a:t>. </a:t>
            </a:r>
            <a:r>
              <a:rPr lang="en-IN" b="1" strike="noStrike" spc="-1" dirty="0">
                <a:latin typeface="Castellar" panose="020A0402060406010301" pitchFamily="18" charset="0"/>
              </a:rPr>
              <a:t>WE ASSURE THAT OUR PRODUCT </a:t>
            </a:r>
          </a:p>
          <a:p>
            <a:r>
              <a:rPr lang="en-IN" b="1" spc="-1" dirty="0">
                <a:latin typeface="Castellar" panose="020A0402060406010301" pitchFamily="18" charset="0"/>
              </a:rPr>
              <a:t>WILL BE QUITE IMPRESSIVE FOR SURE.</a:t>
            </a:r>
            <a:endParaRPr lang="en-IN" b="1" strike="noStrike" spc="-1" dirty="0"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70C0"/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9314" y="804126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u="sng" spc="-1" dirty="0">
                <a:solidFill>
                  <a:srgbClr val="000000"/>
                </a:solidFill>
                <a:latin typeface="Monotype Corsiva" panose="03010101010201010101" pitchFamily="66" charset="0"/>
              </a:rPr>
              <a:t>Azure Tools and Resources</a:t>
            </a:r>
            <a:endParaRPr lang="en-IN" sz="3200" b="0" u="sng" strike="noStrike" spc="-1" dirty="0">
              <a:solidFill>
                <a:srgbClr val="00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8856" y="161586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b="1" strike="noStrike" spc="-1" dirty="0">
                <a:solidFill>
                  <a:srgbClr val="4A4548"/>
                </a:solidFill>
                <a:highlight>
                  <a:srgbClr val="FFFFFF"/>
                </a:highlight>
                <a:latin typeface="Harrington" panose="04040505050A02020702" pitchFamily="82" charset="0"/>
                <a:ea typeface="Lato"/>
              </a:rPr>
              <a:t>Azure tools or resources which are likely to be used by you for the prototype, if your idea gets selected…</a:t>
            </a:r>
            <a:endParaRPr lang="en-IN" b="1" strike="noStrike" spc="-1" dirty="0">
              <a:solidFill>
                <a:srgbClr val="000000"/>
              </a:solidFill>
              <a:latin typeface="Harrington" panose="04040505050A02020702" pitchFamily="82" charset="0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48856" y="2427594"/>
            <a:ext cx="8783640" cy="21514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b="0" strike="noStrike" spc="-1" dirty="0">
                <a:latin typeface="Cooper Black" panose="0208090404030B020404" pitchFamily="18" charset="0"/>
              </a:rPr>
              <a:t>We Got </a:t>
            </a:r>
            <a:r>
              <a:rPr lang="en-IN" spc="-1" dirty="0">
                <a:latin typeface="Cooper Black" panose="0208090404030B020404" pitchFamily="18" charset="0"/>
              </a:rPr>
              <a:t>o</a:t>
            </a:r>
            <a:r>
              <a:rPr lang="en-IN" b="0" strike="noStrike" spc="-1" dirty="0">
                <a:latin typeface="Cooper Black" panose="0208090404030B020404" pitchFamily="18" charset="0"/>
              </a:rPr>
              <a:t>ur </a:t>
            </a:r>
            <a:r>
              <a:rPr lang="en-IN" spc="-1" dirty="0">
                <a:latin typeface="Cooper Black" panose="0208090404030B020404" pitchFamily="18" charset="0"/>
              </a:rPr>
              <a:t>h</a:t>
            </a:r>
            <a:r>
              <a:rPr lang="en-IN" b="0" strike="noStrike" spc="-1" dirty="0">
                <a:latin typeface="Cooper Black" panose="0208090404030B020404" pitchFamily="18" charset="0"/>
              </a:rPr>
              <a:t>ands </a:t>
            </a:r>
            <a:r>
              <a:rPr lang="en-IN" spc="-1" dirty="0">
                <a:latin typeface="Cooper Black" panose="0208090404030B020404" pitchFamily="18" charset="0"/>
              </a:rPr>
              <a:t>d</a:t>
            </a:r>
            <a:r>
              <a:rPr lang="en-IN" b="0" strike="noStrike" spc="-1" dirty="0">
                <a:latin typeface="Cooper Black" panose="0208090404030B020404" pitchFamily="18" charset="0"/>
              </a:rPr>
              <a:t>irty </a:t>
            </a:r>
            <a:r>
              <a:rPr lang="en-IN" spc="-1" dirty="0">
                <a:latin typeface="Cooper Black" panose="0208090404030B020404" pitchFamily="18" charset="0"/>
              </a:rPr>
              <a:t>w</a:t>
            </a:r>
            <a:r>
              <a:rPr lang="en-IN" b="0" strike="noStrike" spc="-1" dirty="0">
                <a:latin typeface="Cooper Black" panose="0208090404030B020404" pitchFamily="18" charset="0"/>
              </a:rPr>
              <a:t>ith Amazon Web Services, and currently using </a:t>
            </a:r>
            <a:r>
              <a:rPr lang="en-IN" spc="-1" dirty="0">
                <a:latin typeface="Cooper Black" panose="0208090404030B020404" pitchFamily="18" charset="0"/>
              </a:rPr>
              <a:t>t</a:t>
            </a:r>
            <a:r>
              <a:rPr lang="en-IN" b="0" strike="noStrike" spc="-1" dirty="0">
                <a:latin typeface="Cooper Black" panose="0208090404030B020404" pitchFamily="18" charset="0"/>
              </a:rPr>
              <a:t>hem </a:t>
            </a:r>
            <a:r>
              <a:rPr lang="en-IN" spc="-1" dirty="0">
                <a:latin typeface="Cooper Black" panose="0208090404030B020404" pitchFamily="18" charset="0"/>
              </a:rPr>
              <a:t>f</a:t>
            </a:r>
            <a:r>
              <a:rPr lang="en-IN" b="0" strike="noStrike" spc="-1" dirty="0">
                <a:latin typeface="Cooper Black" panose="0208090404030B020404" pitchFamily="18" charset="0"/>
              </a:rPr>
              <a:t>or </a:t>
            </a:r>
            <a:r>
              <a:rPr lang="en-IN" spc="-1" dirty="0">
                <a:latin typeface="Cooper Black" panose="0208090404030B020404" pitchFamily="18" charset="0"/>
              </a:rPr>
              <a:t>b</a:t>
            </a:r>
            <a:r>
              <a:rPr lang="en-IN" b="0" strike="noStrike" spc="-1" dirty="0">
                <a:latin typeface="Cooper Black" panose="0208090404030B020404" pitchFamily="18" charset="0"/>
              </a:rPr>
              <a:t>uilding </a:t>
            </a:r>
            <a:r>
              <a:rPr lang="en-IN" spc="-1" dirty="0">
                <a:latin typeface="Cooper Black" panose="0208090404030B020404" pitchFamily="18" charset="0"/>
              </a:rPr>
              <a:t>t</a:t>
            </a:r>
            <a:r>
              <a:rPr lang="en-IN" b="0" strike="noStrike" spc="-1" dirty="0">
                <a:latin typeface="Cooper Black" panose="0208090404030B020404" pitchFamily="18" charset="0"/>
              </a:rPr>
              <a:t>he admirable and outstanding Product that we </a:t>
            </a:r>
            <a:r>
              <a:rPr lang="en-IN" b="0" strike="noStrike" spc="-1" dirty="0" err="1">
                <a:latin typeface="Cooper Black" panose="0208090404030B020404" pitchFamily="18" charset="0"/>
              </a:rPr>
              <a:t>gonna</a:t>
            </a:r>
            <a:r>
              <a:rPr lang="en-IN" b="0" strike="noStrike" spc="-1" dirty="0">
                <a:latin typeface="Cooper Black" panose="0208090404030B020404" pitchFamily="18" charset="0"/>
              </a:rPr>
              <a:t> provide.</a:t>
            </a:r>
          </a:p>
          <a:p>
            <a:endParaRPr lang="en-IN" b="0" strike="noStrike" spc="-1" dirty="0">
              <a:latin typeface="Cooper Black" panose="0208090404030B020404" pitchFamily="18" charset="0"/>
            </a:endParaRPr>
          </a:p>
          <a:p>
            <a:r>
              <a:rPr lang="en-IN" b="0" strike="noStrike" spc="-1" dirty="0">
                <a:latin typeface="Cooper Black" panose="0208090404030B020404" pitchFamily="18" charset="0"/>
              </a:rPr>
              <a:t>If our plan goes well and if you liked our approach, Azure Tools  </a:t>
            </a:r>
            <a:r>
              <a:rPr lang="en-IN" spc="-1" dirty="0">
                <a:latin typeface="Cooper Black" panose="0208090404030B020404" pitchFamily="18" charset="0"/>
              </a:rPr>
              <a:t>is</a:t>
            </a:r>
            <a:r>
              <a:rPr lang="en-IN" b="0" strike="noStrike" spc="-1" dirty="0">
                <a:latin typeface="Cooper Black" panose="0208090404030B020404" pitchFamily="18" charset="0"/>
              </a:rPr>
              <a:t> our Next Targeted Platform. Azure Resources are yet to be used for the enhancement of our Product.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rgbClr val="7030A0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94640" y="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1" u="sng" strike="noStrike" spc="-1" dirty="0">
                <a:solidFill>
                  <a:srgbClr val="002060"/>
                </a:solidFill>
                <a:latin typeface="Rockwell Condensed" panose="02060603050405020104" pitchFamily="18" charset="0"/>
                <a:ea typeface="Lato"/>
              </a:rPr>
              <a:t>Any Supporting Functional Documents</a:t>
            </a:r>
            <a:endParaRPr lang="en-IN" sz="2800" b="0" u="sng" strike="noStrike" spc="-1" dirty="0">
              <a:solidFill>
                <a:srgbClr val="002060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09926" y="575640"/>
            <a:ext cx="8238240" cy="34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b="1" strike="noStrike" spc="-1" dirty="0">
                <a:solidFill>
                  <a:srgbClr val="222222"/>
                </a:solidFill>
                <a:highlight>
                  <a:srgbClr val="FFFFFF"/>
                </a:highlight>
                <a:latin typeface="Harrington" panose="04040505050A02020702" pitchFamily="82" charset="0"/>
                <a:ea typeface="Lato"/>
              </a:rPr>
              <a:t>Present your solution, talk about methodology, architecture &amp; scalability</a:t>
            </a:r>
            <a:endParaRPr lang="en-IN" b="1" strike="noStrike" spc="-1" dirty="0">
              <a:latin typeface="Harrington" panose="04040505050A02020702" pitchFamily="82" charset="0"/>
            </a:endParaRPr>
          </a:p>
          <a:p>
            <a:pPr marL="914400">
              <a:lnSpc>
                <a:spcPct val="100000"/>
              </a:lnSpc>
              <a:tabLst>
                <a:tab pos="0" algn="l"/>
              </a:tabLst>
            </a:pPr>
            <a:endParaRPr lang="en-IN" b="0" strike="noStrike" spc="-1" dirty="0">
              <a:latin typeface="Harrington" panose="04040505050A02020702" pitchFamily="82" charset="0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93960" y="1013637"/>
            <a:ext cx="8956080" cy="35515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chemeClr val="accent1"/>
                </a:solidFill>
                <a:latin typeface="Algerian" panose="04020705040A02060702" pitchFamily="82" charset="0"/>
              </a:rPr>
              <a:t>The solution workflow is as follows</a:t>
            </a:r>
            <a:r>
              <a:rPr lang="en-IN" sz="1200" b="1" strike="noStrike" spc="-1" dirty="0">
                <a:solidFill>
                  <a:schemeClr val="accent1"/>
                </a:solidFill>
                <a:latin typeface="Arial"/>
              </a:rPr>
              <a:t>:</a:t>
            </a:r>
            <a:endParaRPr lang="en-IN" sz="12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Customers Initiates the Service By voice Input Enabled By Web Audio API To capture</a:t>
            </a: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And process Mic inputs.</a:t>
            </a:r>
          </a:p>
          <a:p>
            <a:pPr>
              <a:lnSpc>
                <a:spcPct val="100000"/>
              </a:lnSpc>
            </a:pPr>
            <a:endParaRPr lang="en-IN" sz="1300" b="1" strike="noStrike" spc="-1" dirty="0">
              <a:solidFill>
                <a:schemeClr val="bg1">
                  <a:lumMod val="95000"/>
                  <a:lumOff val="5000"/>
                </a:schemeClr>
              </a:solidFill>
              <a:latin typeface="Lucida Bright" panose="020406020505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User Authentication Is Made by Amazon Cognito, and Web RTC API For Capturing </a:t>
            </a: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Webcam Feed.</a:t>
            </a:r>
          </a:p>
          <a:p>
            <a:pPr>
              <a:lnSpc>
                <a:spcPct val="100000"/>
              </a:lnSpc>
            </a:pPr>
            <a:endParaRPr lang="en-IN" sz="1300" b="1" strike="noStrike" spc="-1" dirty="0">
              <a:solidFill>
                <a:schemeClr val="bg1">
                  <a:lumMod val="95000"/>
                  <a:lumOff val="5000"/>
                </a:schemeClr>
              </a:solidFill>
              <a:latin typeface="Lucida Bright" panose="020406020505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Inputs are Translated To Default Language(Here English), From Customer’s Language</a:t>
            </a: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By help of Amazon Translate intermediated by Amazon Sumerian.</a:t>
            </a:r>
          </a:p>
          <a:p>
            <a:pPr>
              <a:lnSpc>
                <a:spcPct val="100000"/>
              </a:lnSpc>
            </a:pPr>
            <a:endParaRPr lang="en-IN" sz="1300" b="1" strike="noStrike" spc="-1" dirty="0">
              <a:solidFill>
                <a:schemeClr val="bg1">
                  <a:lumMod val="95000"/>
                  <a:lumOff val="5000"/>
                </a:schemeClr>
              </a:solidFill>
              <a:latin typeface="Lucida Bright" panose="020406020505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Sumerian Bridges All Other Services Of AWS. Input Now Triggers The Respective Lambda Function by Crossing Amazon Lex and</a:t>
            </a: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Polly.</a:t>
            </a:r>
          </a:p>
          <a:p>
            <a:pPr>
              <a:lnSpc>
                <a:spcPct val="100000"/>
              </a:lnSpc>
            </a:pPr>
            <a:endParaRPr lang="en-IN" sz="1300" b="1" strike="noStrike" spc="-1" dirty="0">
              <a:solidFill>
                <a:schemeClr val="bg1">
                  <a:lumMod val="95000"/>
                  <a:lumOff val="5000"/>
                </a:schemeClr>
              </a:solidFill>
              <a:latin typeface="Lucida Bright" panose="020406020505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Function Returns Value To The User From Retrieving Data at Amazon DynamoDB.</a:t>
            </a:r>
          </a:p>
          <a:p>
            <a:pPr>
              <a:lnSpc>
                <a:spcPct val="100000"/>
              </a:lnSpc>
            </a:pPr>
            <a:endParaRPr lang="en-IN" sz="1300" b="1" strike="noStrike" spc="-1" dirty="0">
              <a:solidFill>
                <a:schemeClr val="bg1">
                  <a:lumMod val="95000"/>
                  <a:lumOff val="5000"/>
                </a:schemeClr>
              </a:solidFill>
              <a:latin typeface="Lucida Bright" panose="020406020505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Amazon Sumerian triggers Amazon Lex with the utterance to classify the intent. After the intent is classified, Amazon Lex elicits </a:t>
            </a: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the required slots and intent got Fulfilled.</a:t>
            </a:r>
          </a:p>
          <a:p>
            <a:pPr>
              <a:lnSpc>
                <a:spcPct val="100000"/>
              </a:lnSpc>
            </a:pPr>
            <a:endParaRPr lang="en-IN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88000" y="288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TextShape 2"/>
          <p:cNvSpPr txBox="1"/>
          <p:nvPr/>
        </p:nvSpPr>
        <p:spPr>
          <a:xfrm>
            <a:off x="239760" y="421920"/>
            <a:ext cx="8904240" cy="341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b="1" u="sng" strike="noStrike" spc="-1" dirty="0">
                <a:latin typeface="Algerian" panose="04020705040A02060702" pitchFamily="82" charset="0"/>
              </a:rPr>
              <a:t>The solution workflow is as follows:</a:t>
            </a:r>
            <a:endParaRPr lang="en-IN" b="0" u="sng" strike="noStrike" spc="-1" dirty="0">
              <a:latin typeface="Algerian" panose="04020705040A02060702" pitchFamily="82" charset="0"/>
            </a:endParaRPr>
          </a:p>
          <a:p>
            <a:endParaRPr lang="en-IN" sz="1200" b="0" strike="noStrike" spc="-1" dirty="0">
              <a:latin typeface="Arial"/>
            </a:endParaRPr>
          </a:p>
          <a:p>
            <a:r>
              <a:rPr lang="en-IN" sz="1200" b="0" strike="noStrike" spc="-1" dirty="0">
                <a:latin typeface="Eras Demi ITC" panose="020B0805030504020804" pitchFamily="34" charset="0"/>
              </a:rPr>
              <a:t>Each Request Is Stored As Log Files. Customer’s Banking Details Are Stored In </a:t>
            </a:r>
            <a:r>
              <a:rPr lang="en-IN" sz="1200" spc="-1" dirty="0">
                <a:latin typeface="Eras Demi ITC" panose="020B0805030504020804" pitchFamily="34" charset="0"/>
              </a:rPr>
              <a:t>An </a:t>
            </a:r>
            <a:r>
              <a:rPr lang="en-IN" sz="1200" b="0" strike="noStrike" spc="-1" dirty="0">
                <a:latin typeface="Eras Demi ITC" panose="020B0805030504020804" pitchFamily="34" charset="0"/>
              </a:rPr>
              <a:t>Encrypted Service Amazon S3 as well as </a:t>
            </a:r>
          </a:p>
          <a:p>
            <a:r>
              <a:rPr lang="en-IN" sz="1200" b="0" strike="noStrike" spc="-1" dirty="0">
                <a:latin typeface="Eras Demi ITC" panose="020B0805030504020804" pitchFamily="34" charset="0"/>
              </a:rPr>
              <a:t>Amazon DynamoDB.</a:t>
            </a:r>
          </a:p>
          <a:p>
            <a:endParaRPr lang="en-IN" sz="1200" b="0" strike="noStrike" spc="-1" dirty="0">
              <a:latin typeface="Eras Demi ITC" panose="020B0805030504020804" pitchFamily="34" charset="0"/>
            </a:endParaRPr>
          </a:p>
          <a:p>
            <a:r>
              <a:rPr lang="en-IN" sz="1200" b="0" strike="noStrike" spc="-1" dirty="0">
                <a:latin typeface="Eras Demi ITC" panose="020B0805030504020804" pitchFamily="34" charset="0"/>
              </a:rPr>
              <a:t>E-mail Service Is Enabled By Using Amazon SES Service ,Whenever A Customer </a:t>
            </a:r>
            <a:r>
              <a:rPr lang="en-IN" sz="1200" spc="-1" dirty="0">
                <a:latin typeface="Eras Demi ITC" panose="020B0805030504020804" pitchFamily="34" charset="0"/>
              </a:rPr>
              <a:t>Is found</a:t>
            </a:r>
            <a:r>
              <a:rPr lang="en-IN" sz="1200" b="0" strike="noStrike" spc="-1" dirty="0">
                <a:latin typeface="Eras Demi ITC" panose="020B0805030504020804" pitchFamily="34" charset="0"/>
              </a:rPr>
              <a:t> </a:t>
            </a:r>
            <a:r>
              <a:rPr lang="en-IN" sz="1200" spc="-1" dirty="0">
                <a:latin typeface="Eras Demi ITC" panose="020B0805030504020804" pitchFamily="34" charset="0"/>
              </a:rPr>
              <a:t>Completing</a:t>
            </a:r>
            <a:r>
              <a:rPr lang="en-IN" sz="1200" b="0" strike="noStrike" spc="-1" dirty="0">
                <a:latin typeface="Eras Demi ITC" panose="020B0805030504020804" pitchFamily="34" charset="0"/>
              </a:rPr>
              <a:t> A Successful Request,</a:t>
            </a:r>
          </a:p>
          <a:p>
            <a:r>
              <a:rPr lang="en-IN" sz="1200" b="0" strike="noStrike" spc="-1" dirty="0">
                <a:latin typeface="Eras Demi ITC" panose="020B0805030504020804" pitchFamily="34" charset="0"/>
              </a:rPr>
              <a:t>A Processed E-mail Is Sent To Him Regarding The Respective Transaction Undergone.</a:t>
            </a:r>
          </a:p>
          <a:p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288000" y="2130840"/>
            <a:ext cx="8208000" cy="145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b="1" u="sng" strike="noStrike" spc="-1" dirty="0">
                <a:latin typeface="Algerian" panose="04020705040A02060702" pitchFamily="82" charset="0"/>
              </a:rPr>
              <a:t>SCALABILITY :</a:t>
            </a:r>
            <a:endParaRPr lang="en-IN" b="0" u="sng" strike="noStrike" spc="-1" dirty="0">
              <a:latin typeface="Algerian" panose="04020705040A02060702" pitchFamily="82" charset="0"/>
            </a:endParaRPr>
          </a:p>
          <a:p>
            <a:endParaRPr lang="en-IN" sz="1200" b="0" strike="noStrike" spc="-1" dirty="0">
              <a:latin typeface="Arial"/>
            </a:endParaRPr>
          </a:p>
          <a:p>
            <a:r>
              <a:rPr lang="en-IN" sz="1200" b="0" strike="noStrike" spc="-1" dirty="0">
                <a:latin typeface="Arial Black" panose="020B0A04020102020204" pitchFamily="34" charset="0"/>
              </a:rPr>
              <a:t>Expands </a:t>
            </a:r>
            <a:r>
              <a:rPr lang="en-IN" sz="1200" b="0" strike="noStrike" spc="-1" dirty="0" err="1">
                <a:latin typeface="Arial Black" panose="020B0A04020102020204" pitchFamily="34" charset="0"/>
              </a:rPr>
              <a:t>Upto</a:t>
            </a:r>
            <a:r>
              <a:rPr lang="en-IN" sz="1200" b="0" strike="noStrike" spc="-1" dirty="0">
                <a:latin typeface="Arial Black" panose="020B0A04020102020204" pitchFamily="34" charset="0"/>
              </a:rPr>
              <a:t> Preferable Choice of Requested Metrics By Organisation. Unaffected Service Even For Bigger Enterprises and Organisation.</a:t>
            </a:r>
          </a:p>
          <a:p>
            <a:endParaRPr lang="en-IN" sz="1200" b="0" strike="noStrike" spc="-1" dirty="0">
              <a:latin typeface="Arial Black" panose="020B0A04020102020204" pitchFamily="34" charset="0"/>
            </a:endParaRPr>
          </a:p>
          <a:p>
            <a:r>
              <a:rPr lang="en-IN" sz="1200" b="0" strike="noStrike" spc="-1" dirty="0">
                <a:latin typeface="Arial Black" panose="020B0A04020102020204" pitchFamily="34" charset="0"/>
              </a:rPr>
              <a:t>Holds Up to 10,000 Users Simultaneously with all services Provided.</a:t>
            </a:r>
          </a:p>
          <a:p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2060"/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94640" y="229680"/>
            <a:ext cx="8279640" cy="575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Key Differentiators &amp; Adoption Plan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32000" y="648000"/>
            <a:ext cx="82382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1" strike="noStrike" spc="-1" dirty="0">
                <a:solidFill>
                  <a:srgbClr val="222222"/>
                </a:solidFill>
                <a:highlight>
                  <a:srgbClr val="FFFFFF"/>
                </a:highlight>
                <a:latin typeface="Imprint MT Shadow" panose="04020605060303030202" pitchFamily="82" charset="0"/>
                <a:ea typeface="Lato"/>
              </a:rPr>
              <a:t>How is your solution better than alternatives and how do you plan to build adoption?</a:t>
            </a:r>
            <a:endParaRPr lang="en-IN" sz="1600" b="1" strike="noStrike" spc="-1" dirty="0">
              <a:latin typeface="Imprint MT Shadow" panose="04020605060303030202" pitchFamily="82" charset="0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504000" y="1224000"/>
            <a:ext cx="7920000" cy="350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600" b="1" strike="noStrike" spc="-1" dirty="0">
                <a:latin typeface="Algerian" panose="04020705040A02060702" pitchFamily="82" charset="0"/>
              </a:rPr>
              <a:t>Key Differentiators </a:t>
            </a:r>
            <a:r>
              <a:rPr lang="en-IN" sz="1200" b="1" strike="noStrike" spc="-1" dirty="0">
                <a:latin typeface="Arial"/>
              </a:rPr>
              <a:t>:</a:t>
            </a:r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  <a:p>
            <a:r>
              <a:rPr lang="en-IN" sz="1600" b="0" strike="noStrike" spc="-1" dirty="0">
                <a:latin typeface="Impact" panose="020B0806030902050204" pitchFamily="34" charset="0"/>
              </a:rPr>
              <a:t>Set Of Pre-defined Intents are Included For Fulfilling Every Possibility Of Inputs By the User And Thus Enables Less Amount Of non-Empty Return Value.      </a:t>
            </a:r>
          </a:p>
          <a:p>
            <a:endParaRPr lang="en-IN" sz="1600" b="0" strike="noStrike" spc="-1" dirty="0">
              <a:latin typeface="Impact" panose="020B0806030902050204" pitchFamily="34" charset="0"/>
            </a:endParaRPr>
          </a:p>
          <a:p>
            <a:r>
              <a:rPr lang="en-IN" sz="1600" b="0" strike="noStrike" spc="-1" dirty="0">
                <a:latin typeface="Impact" panose="020B0806030902050204" pitchFamily="34" charset="0"/>
              </a:rPr>
              <a:t>E-mail service adds Extra Layer Of Connectivity which Establish strong Relationship with Customers.</a:t>
            </a:r>
          </a:p>
          <a:p>
            <a:endParaRPr lang="en-IN" sz="1600" b="0" strike="noStrike" spc="-1" dirty="0">
              <a:latin typeface="Impact" panose="020B0806030902050204" pitchFamily="34" charset="0"/>
            </a:endParaRPr>
          </a:p>
          <a:p>
            <a:r>
              <a:rPr lang="en-IN" sz="1600" b="0" strike="noStrike" spc="-1" dirty="0">
                <a:latin typeface="Impact" panose="020B0806030902050204" pitchFamily="34" charset="0"/>
              </a:rPr>
              <a:t>Seamless Service By The Cloud Deployment Nature , Providing Smooth Environment To Customers.</a:t>
            </a: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latin typeface="Impact" panose="020B0806030902050204" pitchFamily="34" charset="0"/>
              </a:rPr>
              <a:t>Interacting Voice Is Enhanced With Proper Volume Definition, and Human-Emotion Tracker Is Enabled and thus Resulting in</a:t>
            </a:r>
            <a:r>
              <a:rPr lang="en-IN" sz="1600" spc="-1" dirty="0">
                <a:latin typeface="Impact" panose="020B0806030902050204" pitchFamily="34" charset="0"/>
              </a:rPr>
              <a:t> </a:t>
            </a:r>
            <a:r>
              <a:rPr lang="en-IN" sz="1600" b="0" strike="noStrike" spc="-1" dirty="0">
                <a:latin typeface="Impact" panose="020B0806030902050204" pitchFamily="34" charset="0"/>
              </a:rPr>
              <a:t>Real-time Interaction among User Group.</a:t>
            </a:r>
          </a:p>
          <a:p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  <a:p>
            <a:r>
              <a:rPr lang="en-IN" sz="1200" b="0" strike="noStrike" spc="-1" dirty="0">
                <a:latin typeface="Arial"/>
              </a:rPr>
              <a:t> </a:t>
            </a:r>
          </a:p>
          <a:p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  <a:p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-14177"/>
            <a:ext cx="9209160" cy="7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1F1F50"/>
                </a:solidFill>
                <a:latin typeface="Lato"/>
                <a:ea typeface="Lato"/>
              </a:rPr>
              <a:t>GitHub Repository Link &amp; </a:t>
            </a:r>
            <a:r>
              <a:rPr lang="en" sz="2000" b="1" strike="noStrike" spc="-1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supporting diagrams, screenshots, if any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19739" y="562739"/>
            <a:ext cx="8385840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1" strike="noStrike" spc="-1" dirty="0">
                <a:solidFill>
                  <a:srgbClr val="222222"/>
                </a:solidFill>
                <a:highlight>
                  <a:srgbClr val="FFFFFF"/>
                </a:highlight>
                <a:latin typeface="Viner Hand ITC" panose="03070502030502020203" pitchFamily="66" charset="0"/>
                <a:ea typeface="Lato"/>
              </a:rPr>
              <a:t>How far it can go?</a:t>
            </a:r>
            <a:endParaRPr lang="en-IN" sz="1600" b="1" strike="noStrike" spc="-1" dirty="0">
              <a:latin typeface="Viner Hand ITC" panose="03070502030502020203" pitchFamily="66" charset="0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219739" y="1034902"/>
            <a:ext cx="7563293" cy="38610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746</Words>
  <Application>Microsoft Office PowerPoint</Application>
  <PresentationFormat>On-screen Show (16:9)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38" baseType="lpstr">
      <vt:lpstr>Algerian</vt:lpstr>
      <vt:lpstr>Arial</vt:lpstr>
      <vt:lpstr>Arial Black</vt:lpstr>
      <vt:lpstr>Bahnschrift Light</vt:lpstr>
      <vt:lpstr>Berlin Sans FB Demi</vt:lpstr>
      <vt:lpstr>Brush Script MT</vt:lpstr>
      <vt:lpstr>Castellar</vt:lpstr>
      <vt:lpstr>Century Gothic</vt:lpstr>
      <vt:lpstr>Cooper Black</vt:lpstr>
      <vt:lpstr>Eras Demi ITC</vt:lpstr>
      <vt:lpstr>Harrington</vt:lpstr>
      <vt:lpstr>Impact</vt:lpstr>
      <vt:lpstr>Imprint MT Shadow</vt:lpstr>
      <vt:lpstr>Lato</vt:lpstr>
      <vt:lpstr>Lucida Bright</vt:lpstr>
      <vt:lpstr>Lucida Calligraphy</vt:lpstr>
      <vt:lpstr>Monotype Corsiva</vt:lpstr>
      <vt:lpstr>Rockwell</vt:lpstr>
      <vt:lpstr>Rockwell Condensed</vt:lpstr>
      <vt:lpstr>Script MT Bold</vt:lpstr>
      <vt:lpstr>Stencil</vt:lpstr>
      <vt:lpstr>Symbol</vt:lpstr>
      <vt:lpstr>Trebuchet MS</vt:lpstr>
      <vt:lpstr>Viner Hand ITC</vt:lpstr>
      <vt:lpstr>Wingdings</vt:lpstr>
      <vt:lpstr>Wingdings 3</vt:lpstr>
      <vt:lpstr>Office Theme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Maran</dc:creator>
  <dc:description/>
  <cp:lastModifiedBy>maran1819@outlook.com</cp:lastModifiedBy>
  <cp:revision>10</cp:revision>
  <dcterms:modified xsi:type="dcterms:W3CDTF">2022-09-19T18:21:59Z</dcterms:modified>
  <dc:language>en-IN</dc:language>
</cp:coreProperties>
</file>