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6" r:id="rId2"/>
    <p:sldId id="269" r:id="rId3"/>
    <p:sldId id="275" r:id="rId4"/>
    <p:sldId id="290" r:id="rId5"/>
    <p:sldId id="303" r:id="rId6"/>
    <p:sldId id="294" r:id="rId7"/>
    <p:sldId id="301" r:id="rId8"/>
    <p:sldId id="300" r:id="rId9"/>
    <p:sldId id="291" r:id="rId10"/>
    <p:sldId id="304" r:id="rId11"/>
    <p:sldId id="298" r:id="rId12"/>
    <p:sldId id="297" r:id="rId13"/>
    <p:sldId id="305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-8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1933" y="5446239"/>
            <a:ext cx="6684721" cy="56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무인점포 에너지 절약 통합 시스템</a:t>
            </a:r>
            <a:r>
              <a:rPr lang="en-US" altLang="ko-KR" sz="3200" b="1">
                <a:solidFill>
                  <a:schemeClr val="bg1"/>
                </a:solidFill>
              </a:rPr>
              <a:t> 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7744" y="3698571"/>
            <a:ext cx="6321866" cy="85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solidFill>
                  <a:schemeClr val="accent2"/>
                </a:solidFill>
              </a:rPr>
              <a:t>기대효과 및 활용방안</a:t>
            </a:r>
            <a:endParaRPr lang="ko-KR" altLang="en-US" sz="50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49229" y="3429000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74067" y="1745976"/>
            <a:ext cx="443865" cy="161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 b="1">
                <a:solidFill>
                  <a:schemeClr val="accent2"/>
                </a:solidFill>
              </a:rPr>
              <a:t>3</a:t>
            </a:r>
            <a:endParaRPr lang="en-US" altLang="ko-KR" sz="10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689703" cy="569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3989185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 및 활용방안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7" y="531465"/>
            <a:ext cx="112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10406" y="2607944"/>
            <a:ext cx="9943980" cy="29432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1.</a:t>
            </a:r>
            <a:r>
              <a:rPr lang="ko-KR" altLang="en-US" sz="2400">
                <a:solidFill>
                  <a:schemeClr val="tx1"/>
                </a:solidFill>
              </a:rPr>
              <a:t> 무인점포의 환경친화적인 이미지 구축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2.</a:t>
            </a:r>
            <a:r>
              <a:rPr lang="ko-KR" altLang="en-US" sz="2400">
                <a:solidFill>
                  <a:schemeClr val="tx1"/>
                </a:solidFill>
              </a:rPr>
              <a:t> 전력 소비 감소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3.</a:t>
            </a:r>
            <a:r>
              <a:rPr lang="ko-KR" altLang="en-US" sz="2400">
                <a:solidFill>
                  <a:schemeClr val="tx1"/>
                </a:solidFill>
              </a:rPr>
              <a:t> 사용자 편의성 향상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4.</a:t>
            </a:r>
            <a:r>
              <a:rPr lang="ko-KR" altLang="en-US" sz="2400">
                <a:solidFill>
                  <a:schemeClr val="tx1"/>
                </a:solidFill>
              </a:rPr>
              <a:t> 에너지 효율 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5.</a:t>
            </a:r>
            <a:r>
              <a:rPr lang="ko-KR" altLang="en-US" sz="2400">
                <a:solidFill>
                  <a:schemeClr val="tx1"/>
                </a:solidFill>
              </a:rPr>
              <a:t> 자동 분리수거로 환경보호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24"/>
          <p:cNvSpPr/>
          <p:nvPr/>
        </p:nvSpPr>
        <p:spPr>
          <a:xfrm>
            <a:off x="659757" y="1762642"/>
            <a:ext cx="10937050" cy="72000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63" name="직선 연결선 41"/>
          <p:cNvCxnSpPr/>
          <p:nvPr/>
        </p:nvCxnSpPr>
        <p:spPr>
          <a:xfrm>
            <a:off x="646429" y="1753673"/>
            <a:ext cx="10940095" cy="52437"/>
          </a:xfrm>
          <a:prstGeom prst="line">
            <a:avLst/>
          </a:prstGeom>
          <a:noFill/>
          <a:ln w="57150" cap="flat" cmpd="sng" algn="ctr">
            <a:solidFill>
              <a:srgbClr val="00314f">
                <a:alpha val="100000"/>
              </a:srgbClr>
            </a:solidFill>
            <a:prstDash val="solid"/>
            <a:miter/>
          </a:ln>
        </p:spPr>
      </p:cxnSp>
      <p:sp>
        <p:nvSpPr>
          <p:cNvPr id="64" name="TextBox 42"/>
          <p:cNvSpPr txBox="1"/>
          <p:nvPr/>
        </p:nvSpPr>
        <p:spPr>
          <a:xfrm>
            <a:off x="709930" y="1828292"/>
            <a:ext cx="305435" cy="57010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314f"/>
              </a:solidFill>
              <a:latin typeface="Pretendard ExtraBold"/>
              <a:ea typeface="Pretendard ExtraBold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1044244" y="1858448"/>
            <a:ext cx="8559432" cy="5399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i="0" u="none" strike="noStrike" kern="1200" cap="none" spc="-150" normalizeH="0" baseline="0" mc:Ignorable="hp" hp:hslEmbossed="0">
                <a:solidFill>
                  <a:srgbClr val="00314f"/>
                </a:solidFill>
                <a:latin typeface="Pretendard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3000" i="0" u="none" strike="noStrike" kern="1200" cap="none" spc="-150" normalizeH="0" baseline="0" mc:Ignorable="hp" hp:hslEmbossed="0">
              <a:solidFill>
                <a:srgbClr val="00314f"/>
              </a:solidFill>
              <a:latin typeface="Pretendard"/>
            </a:endParaRPr>
          </a:p>
        </p:txBody>
      </p:sp>
      <p:cxnSp>
        <p:nvCxnSpPr>
          <p:cNvPr id="66" name="직선 연결선 52"/>
          <p:cNvCxnSpPr/>
          <p:nvPr/>
        </p:nvCxnSpPr>
        <p:spPr>
          <a:xfrm>
            <a:off x="605155" y="5912718"/>
            <a:ext cx="11054172" cy="6736"/>
          </a:xfrm>
          <a:prstGeom prst="line">
            <a:avLst/>
          </a:prstGeom>
          <a:noFill/>
          <a:ln w="19050" cap="flat" cmpd="sng" algn="ctr">
            <a:solidFill>
              <a:srgbClr val="00314f">
                <a:alpha val="100000"/>
              </a:srgbClr>
            </a:solidFill>
            <a:prstDash val="solid"/>
            <a:miter/>
          </a:ln>
        </p:spPr>
      </p:cxnSp>
      <p:sp>
        <p:nvSpPr>
          <p:cNvPr id="67" name=""/>
          <p:cNvSpPr txBox="1"/>
          <p:nvPr/>
        </p:nvSpPr>
        <p:spPr>
          <a:xfrm>
            <a:off x="2881312" y="2905124"/>
            <a:ext cx="258128" cy="36004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29846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689703" cy="569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3989185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 및 활용방안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7" y="531465"/>
            <a:ext cx="112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757" y="1762642"/>
            <a:ext cx="1093705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46429" y="1753673"/>
            <a:ext cx="10940095" cy="52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930" y="1828292"/>
            <a:ext cx="305435" cy="570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2906" y="1858448"/>
            <a:ext cx="8559432" cy="54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1"/>
                </a:solidFill>
                <a:latin typeface="+mn-ea"/>
              </a:rPr>
              <a:t>활용방안</a:t>
            </a:r>
            <a:r>
              <a:rPr lang="en-US" altLang="ko-KR" sz="2500" spc="-15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2500" spc="-150">
                <a:solidFill>
                  <a:schemeClr val="accent1"/>
                </a:solidFill>
                <a:latin typeface="+mn-ea"/>
              </a:rPr>
              <a:t>추가적으로 확장 시킬 수 있는 분야</a:t>
            </a:r>
            <a:r>
              <a:rPr lang="en-US" altLang="ko-KR" sz="2500" spc="-150">
                <a:solidFill>
                  <a:schemeClr val="accent1"/>
                </a:solidFill>
                <a:latin typeface="+mn-ea"/>
              </a:rPr>
              <a:t>)</a:t>
            </a:r>
            <a:endParaRPr lang="en-US" altLang="ko-KR" sz="2500" spc="-15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05155" y="5912718"/>
            <a:ext cx="11054172" cy="67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2881312" y="2905124"/>
            <a:ext cx="258128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738186" y="2607944"/>
            <a:ext cx="10805477" cy="23717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1.</a:t>
            </a:r>
            <a:r>
              <a:rPr lang="ko-KR" altLang="en-US" sz="2400">
                <a:solidFill>
                  <a:schemeClr val="tx1"/>
                </a:solidFill>
              </a:rPr>
              <a:t> 무인점포뿐만 아니라 대규모 건물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  <a:r>
              <a:rPr lang="ko-KR" altLang="en-US" sz="2400">
                <a:solidFill>
                  <a:schemeClr val="tx1"/>
                </a:solidFill>
              </a:rPr>
              <a:t> 공공시설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  <a:r>
              <a:rPr lang="ko-KR" altLang="en-US" sz="2400">
                <a:solidFill>
                  <a:schemeClr val="tx1"/>
                </a:solidFill>
              </a:rPr>
              <a:t> 산업시설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  <a:r>
              <a:rPr lang="ko-KR" altLang="en-US" sz="2400">
                <a:solidFill>
                  <a:schemeClr val="tx1"/>
                </a:solidFill>
              </a:rPr>
              <a:t> 주거시설 등으로 확장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2.</a:t>
            </a:r>
            <a:r>
              <a:rPr lang="ko-KR" altLang="en-US" sz="2400">
                <a:solidFill>
                  <a:schemeClr val="tx1"/>
                </a:solidFill>
              </a:rPr>
              <a:t> 에너지 관리 시스템 구축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3.</a:t>
            </a:r>
            <a:r>
              <a:rPr lang="ko-KR" altLang="en-US" sz="2400">
                <a:solidFill>
                  <a:schemeClr val="tx1"/>
                </a:solidFill>
              </a:rPr>
              <a:t> 무인점포의 재고관리까지 연동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4. </a:t>
            </a:r>
            <a:r>
              <a:rPr lang="ko-KR" altLang="en-US" sz="2400">
                <a:solidFill>
                  <a:schemeClr val="tx1"/>
                </a:solidFill>
              </a:rPr>
              <a:t>앱 개발로 접근성 강화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6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6388" y="3698571"/>
            <a:ext cx="5859222" cy="100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accent2"/>
                </a:solidFill>
              </a:rPr>
              <a:t>Q&amp;A</a:t>
            </a:r>
            <a:endParaRPr lang="en-US" altLang="ko-KR" sz="60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49229" y="3429000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74067" y="1745976"/>
            <a:ext cx="443865" cy="161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 b="1">
                <a:solidFill>
                  <a:schemeClr val="accent2"/>
                </a:solidFill>
              </a:rPr>
              <a:t>4</a:t>
            </a:r>
            <a:endParaRPr lang="en-US" altLang="ko-KR" sz="10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1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8935" y="2343303"/>
            <a:ext cx="6374130" cy="16080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0" b="1">
                <a:solidFill>
                  <a:schemeClr val="accent2"/>
                </a:solidFill>
              </a:rPr>
              <a:t>감사합니다</a:t>
            </a:r>
            <a:endParaRPr lang="ko-KR" altLang="en-US" sz="10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5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6371" y="1976888"/>
            <a:ext cx="3527502" cy="51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제안 배경 </a:t>
            </a:r>
            <a:r>
              <a:rPr lang="en-US" altLang="ko-KR" sz="2800" b="1">
                <a:solidFill>
                  <a:schemeClr val="bg1"/>
                </a:solidFill>
              </a:rPr>
              <a:t>/</a:t>
            </a:r>
            <a:r>
              <a:rPr lang="ko-KR" altLang="en-US" sz="2800" b="1">
                <a:solidFill>
                  <a:schemeClr val="bg1"/>
                </a:solidFill>
              </a:rPr>
              <a:t> 필요성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시스템 분석 </a:t>
            </a:r>
            <a:r>
              <a:rPr lang="en-US" altLang="ko-KR" sz="2800" b="1">
                <a:solidFill>
                  <a:schemeClr val="bg1"/>
                </a:solidFill>
              </a:rPr>
              <a:t>/</a:t>
            </a:r>
            <a:r>
              <a:rPr lang="ko-KR" altLang="en-US" sz="2800" b="1">
                <a:solidFill>
                  <a:schemeClr val="bg1"/>
                </a:solidFill>
              </a:rPr>
              <a:t> 차별성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6371" y="4001052"/>
            <a:ext cx="3527502" cy="511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기대효과 및 활용방안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Q&amp;A</a:t>
            </a:r>
            <a:endParaRPr lang="en-US" altLang="ko-KR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6389" y="3698571"/>
            <a:ext cx="5859221" cy="849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solidFill>
                  <a:schemeClr val="accent2"/>
                </a:solidFill>
              </a:rPr>
              <a:t>제안 배경 및 필요성</a:t>
            </a:r>
            <a:endParaRPr lang="ko-KR" altLang="en-US" sz="50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49229" y="3429000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74067" y="1745976"/>
            <a:ext cx="443865" cy="161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 b="1">
                <a:solidFill>
                  <a:schemeClr val="accent2"/>
                </a:solidFill>
              </a:rPr>
              <a:t>1</a:t>
            </a:r>
            <a:endParaRPr lang="ko-KR" altLang="en-US" sz="10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689703" cy="569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1398384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필요성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8" y="531465"/>
            <a:ext cx="8239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685" y="1735530"/>
            <a:ext cx="21736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무인 점포 증가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12"/>
          <p:cNvSpPr/>
          <p:nvPr/>
        </p:nvSpPr>
        <p:spPr>
          <a:xfrm>
            <a:off x="6034642" y="1442416"/>
            <a:ext cx="5413594" cy="491132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6" name="직사각형 21"/>
          <p:cNvSpPr/>
          <p:nvPr/>
        </p:nvSpPr>
        <p:spPr>
          <a:xfrm>
            <a:off x="6262252" y="1645370"/>
            <a:ext cx="4980423" cy="68449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300" normalizeH="0" baseline="0" mc:Ignorable="hp" hp:hslEmbossed="0">
              <a:solidFill>
                <a:srgbClr val="ffffff"/>
              </a:solidFill>
              <a:latin typeface="Pretendard ExtraBold"/>
              <a:ea typeface="Pretendard ExtraBold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7604760" y="1726005"/>
            <a:ext cx="2173605" cy="523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Pretendard ExtraBold"/>
                <a:ea typeface="Pretendard ExtraBold"/>
              </a:rPr>
              <a:t>전기요금 인상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-300" normalizeH="0" baseline="0" mc:Ignorable="hp" hp:hslEmbossed="0">
              <a:solidFill>
                <a:srgbClr val="404040"/>
              </a:solidFill>
              <a:latin typeface="Pretendard ExtraBold"/>
              <a:ea typeface="Pretendard ExtraBold"/>
            </a:endParaRPr>
          </a:p>
        </p:txBody>
      </p:sp>
      <p:pic>
        <p:nvPicPr>
          <p:cNvPr id="2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10913" y="2603022"/>
            <a:ext cx="4977385" cy="30920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286500" y="2603500"/>
            <a:ext cx="5011946" cy="299857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7306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6388" y="3698571"/>
            <a:ext cx="5859221" cy="85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solidFill>
                  <a:schemeClr val="accent2"/>
                </a:solidFill>
              </a:rPr>
              <a:t>시스템 분석 </a:t>
            </a:r>
            <a:r>
              <a:rPr lang="en-US" altLang="ko-KR" sz="5000" b="1">
                <a:solidFill>
                  <a:schemeClr val="accent2"/>
                </a:solidFill>
              </a:rPr>
              <a:t>/</a:t>
            </a:r>
            <a:r>
              <a:rPr lang="ko-KR" altLang="en-US" sz="5000" b="1">
                <a:solidFill>
                  <a:schemeClr val="accent2"/>
                </a:solidFill>
              </a:rPr>
              <a:t> 차별성</a:t>
            </a:r>
            <a:endParaRPr lang="ko-KR" altLang="en-US" sz="50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49229" y="3429000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83353" y="1745976"/>
            <a:ext cx="534579" cy="161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 b="1">
                <a:solidFill>
                  <a:schemeClr val="accent2"/>
                </a:solidFill>
              </a:rPr>
              <a:t>2</a:t>
            </a:r>
            <a:endParaRPr lang="en-US" altLang="ko-KR" sz="10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689703" cy="569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3084309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유사서비스 비교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8" y="531465"/>
            <a:ext cx="8239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155" y="1744442"/>
            <a:ext cx="5240251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593340" y="1763641"/>
            <a:ext cx="5266121" cy="143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930" y="1828292"/>
            <a:ext cx="448310" cy="570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7715" y="1931251"/>
            <a:ext cx="4622432" cy="44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1"/>
                </a:solidFill>
                <a:latin typeface="+mn-ea"/>
              </a:rPr>
              <a:t>SK</a:t>
            </a:r>
            <a:r>
              <a:rPr lang="ko-KR" altLang="en-US" sz="2400" spc="-150">
                <a:solidFill>
                  <a:schemeClr val="accent1"/>
                </a:solidFill>
                <a:latin typeface="+mn-ea"/>
              </a:rPr>
              <a:t>쉴더스 </a:t>
            </a:r>
            <a:r>
              <a:rPr lang="en-US" altLang="ko-KR" sz="2400" spc="-150">
                <a:solidFill>
                  <a:schemeClr val="accent1"/>
                </a:solidFill>
                <a:latin typeface="+mn-ea"/>
              </a:rPr>
              <a:t>-</a:t>
            </a:r>
            <a:r>
              <a:rPr lang="ko-KR" altLang="en-US" sz="2400" spc="-150">
                <a:solidFill>
                  <a:schemeClr val="accent1"/>
                </a:solidFill>
                <a:latin typeface="+mn-ea"/>
              </a:rPr>
              <a:t>  무인점포 올인원 시스템</a:t>
            </a:r>
            <a:endParaRPr lang="ko-KR" altLang="en-US" sz="2400" spc="-15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96000" y="1748342"/>
            <a:ext cx="548345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6096000" y="1765299"/>
            <a:ext cx="5483454" cy="303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69354" y="1835366"/>
            <a:ext cx="441961" cy="572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ko-KR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37139" y="1954200"/>
            <a:ext cx="1982450" cy="44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1"/>
                </a:solidFill>
                <a:latin typeface="+mn-ea"/>
              </a:rPr>
              <a:t>KT </a:t>
            </a:r>
            <a:r>
              <a:rPr lang="ko-KR" altLang="en-US" sz="2400" spc="-150">
                <a:solidFill>
                  <a:schemeClr val="accent1"/>
                </a:solidFill>
                <a:latin typeface="+mn-ea"/>
              </a:rPr>
              <a:t>텔레캅</a:t>
            </a:r>
            <a:endParaRPr lang="ko-KR" altLang="en-US" sz="2400" spc="-15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05155" y="5912718"/>
            <a:ext cx="5149532" cy="8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96000" y="5921374"/>
            <a:ext cx="5483454" cy="61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2881312" y="2905124"/>
            <a:ext cx="258128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773111" y="2539364"/>
            <a:ext cx="4915852" cy="38976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ts val="5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-</a:t>
            </a:r>
            <a:r>
              <a:rPr lang="ko-KR" altLang="en-US" sz="2400">
                <a:solidFill>
                  <a:schemeClr val="tx1"/>
                </a:solidFill>
              </a:rPr>
              <a:t> 출입통제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5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-</a:t>
            </a:r>
            <a:r>
              <a:rPr lang="ko-KR" altLang="en-US" sz="2400">
                <a:solidFill>
                  <a:schemeClr val="tx1"/>
                </a:solidFill>
              </a:rPr>
              <a:t> 냉난방 온도제어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5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-</a:t>
            </a:r>
            <a:r>
              <a:rPr lang="ko-KR" altLang="en-US" sz="2400">
                <a:solidFill>
                  <a:schemeClr val="tx1"/>
                </a:solidFill>
              </a:rPr>
              <a:t> 서빙로봇 제공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5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-</a:t>
            </a:r>
            <a:r>
              <a:rPr lang="ko-KR" altLang="en-US" sz="2400">
                <a:solidFill>
                  <a:schemeClr val="tx1"/>
                </a:solidFill>
              </a:rPr>
              <a:t> 결제 키오스크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5000"/>
              </a:lnSpc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tx1"/>
                </a:solidFill>
              </a:rPr>
              <a:t>-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CCTV</a:t>
            </a:r>
            <a:r>
              <a:rPr lang="ko-KR" altLang="en-US" sz="2400">
                <a:solidFill>
                  <a:schemeClr val="tx1"/>
                </a:solidFill>
              </a:rPr>
              <a:t> 제공</a:t>
            </a:r>
            <a:endParaRPr lang="ko-KR" altLang="en-US" sz="2400">
              <a:solidFill>
                <a:schemeClr val="tx1"/>
              </a:solidFill>
            </a:endParaRPr>
          </a:p>
          <a:p>
            <a:pPr>
              <a:lnSpc>
                <a:spcPts val="5000"/>
              </a:lnSpc>
              <a:spcBef>
                <a:spcPts val="0"/>
              </a:spcBef>
              <a:defRPr/>
            </a:pP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324600" y="2612389"/>
            <a:ext cx="5122228" cy="32626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r>
              <a:rPr lang="en-US" altLang="ko-KR" sz="2400" baseline="0">
                <a:solidFill>
                  <a:srgbClr val="000000"/>
                </a:solidFill>
              </a:rPr>
              <a:t>-</a:t>
            </a:r>
            <a:r>
              <a:rPr lang="ko-KR" altLang="en-US" sz="2400" baseline="0">
                <a:solidFill>
                  <a:srgbClr val="000000"/>
                </a:solidFill>
              </a:rPr>
              <a:t> 출입통제</a:t>
            </a: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r>
              <a:rPr lang="en-US" altLang="ko-KR" sz="2400" baseline="0">
                <a:solidFill>
                  <a:srgbClr val="000000"/>
                </a:solidFill>
              </a:rPr>
              <a:t>-</a:t>
            </a:r>
            <a:r>
              <a:rPr lang="ko-KR" altLang="en-US" sz="2400" baseline="0">
                <a:solidFill>
                  <a:srgbClr val="000000"/>
                </a:solidFill>
              </a:rPr>
              <a:t> </a:t>
            </a:r>
            <a:r>
              <a:rPr lang="en-US" altLang="ko-KR" sz="2400" baseline="0">
                <a:solidFill>
                  <a:srgbClr val="000000"/>
                </a:solidFill>
              </a:rPr>
              <a:t>CCTV</a:t>
            </a:r>
            <a:r>
              <a:rPr lang="ko-KR" altLang="en-US" sz="2400" baseline="0">
                <a:solidFill>
                  <a:srgbClr val="000000"/>
                </a:solidFill>
              </a:rPr>
              <a:t> 제공</a:t>
            </a: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en-US" altLang="ko-KR" sz="2400" baseline="0">
              <a:solidFill>
                <a:srgbClr val="000000"/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rcRect t="8330"/>
          <a:stretch>
            <a:fillRect/>
          </a:stretch>
        </p:blipFill>
        <p:spPr>
          <a:xfrm>
            <a:off x="3363750" y="4590954"/>
            <a:ext cx="2314898" cy="1257491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rcRect t="11560"/>
          <a:stretch>
            <a:fillRect/>
          </a:stretch>
        </p:blipFill>
        <p:spPr>
          <a:xfrm>
            <a:off x="6096000" y="4861123"/>
            <a:ext cx="2348637" cy="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24"/>
          <p:cNvSpPr/>
          <p:nvPr/>
        </p:nvSpPr>
        <p:spPr>
          <a:xfrm>
            <a:off x="6096001" y="1734854"/>
            <a:ext cx="5482926" cy="72000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689703" cy="569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3084309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유사서비스 비교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8" y="531465"/>
            <a:ext cx="8239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4680" y="1744442"/>
            <a:ext cx="5240251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593340" y="1751508"/>
            <a:ext cx="5266121" cy="264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77715" y="1931251"/>
            <a:ext cx="4622432" cy="44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spc="-15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096000" y="1765299"/>
            <a:ext cx="5483454" cy="303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89846" y="1948133"/>
            <a:ext cx="1982450" cy="450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1"/>
                </a:solidFill>
                <a:latin typeface="+mn-ea"/>
              </a:rPr>
              <a:t>개선방향</a:t>
            </a:r>
            <a:endParaRPr lang="ko-KR" altLang="en-US" sz="2400" spc="-15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05155" y="5912718"/>
            <a:ext cx="5149532" cy="8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96000" y="5921374"/>
            <a:ext cx="5483454" cy="61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2881312" y="2905124"/>
            <a:ext cx="258128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4" name="TextBox 51"/>
          <p:cNvSpPr txBox="1"/>
          <p:nvPr/>
        </p:nvSpPr>
        <p:spPr>
          <a:xfrm>
            <a:off x="2769036" y="1914400"/>
            <a:ext cx="1175556" cy="4519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00314f"/>
                </a:solidFill>
                <a:latin typeface="Pretendard"/>
              </a:rPr>
              <a:t>문제점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solidFill>
                <a:srgbClr val="00314f"/>
              </a:solidFill>
              <a:latin typeface="Pretendar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906581" y="3006513"/>
            <a:ext cx="4915853" cy="199317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조명 밝기 제어 서비스 제공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X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비싼 월 지출료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369122" y="2902985"/>
            <a:ext cx="4915852" cy="19909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에너지 효율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태양열 에너지 활용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전력 사용 감소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74353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2293734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시스템 분석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239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4239" y="2000474"/>
            <a:ext cx="307332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4240" y="2000472"/>
            <a:ext cx="3073326" cy="1017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08923" y="1984598"/>
            <a:ext cx="307332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67580" y="2000474"/>
            <a:ext cx="307332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3459" y="2147195"/>
            <a:ext cx="2824481" cy="75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태양열 에너지로</a:t>
            </a:r>
            <a:endParaRPr lang="ko-KR" altLang="en-US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에어컨 </a:t>
            </a:r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 냉장고 가동</a:t>
            </a:r>
            <a:endParaRPr lang="ko-KR" altLang="en-US"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24797" y="2000472"/>
            <a:ext cx="3073326" cy="1017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21835" y="2305945"/>
            <a:ext cx="2916555" cy="419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</a:rPr>
              <a:t>간판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 조명 밝기 제어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67579" y="1984597"/>
            <a:ext cx="3073326" cy="10170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44485" y="2099569"/>
            <a:ext cx="3107056" cy="752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</a:rPr>
              <a:t>쓰레기통 </a:t>
            </a:r>
            <a:endParaRPr lang="ko-KR" altLang="en-US" sz="22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</a:rPr>
              <a:t>자동 분류 시스템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5429" y="3133511"/>
            <a:ext cx="2898596" cy="211285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태양열 패널을 이용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    </a:t>
            </a: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→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태양열 에너지 생성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에어컨 </a:t>
            </a: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/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냉장고 가동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온습도 센서 </a:t>
            </a: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→</a:t>
            </a:r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/>
                <a:ea typeface="나눔스퀘어 Light"/>
              </a:rPr>
              <a:t>  자동 제어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4933" y="3159125"/>
            <a:ext cx="2619520" cy="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/>
              <a:ea typeface="나눔스퀘어 Light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4496413" y="3285911"/>
            <a:ext cx="2898596" cy="160803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광센서 이용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→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간판과 조명 밝기 제어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43" name="TextBox 37"/>
          <p:cNvSpPr txBox="1"/>
          <p:nvPr/>
        </p:nvSpPr>
        <p:spPr>
          <a:xfrm>
            <a:off x="8136540" y="3340513"/>
            <a:ext cx="2898596" cy="16105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카메라로 쓰레기 인식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→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자동 분류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  <a:p>
            <a:pPr marL="0" indent="0" algn="just" defTabSz="914400" rtl="0" eaLnBrk="1" latin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→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나눔스퀘어 Light"/>
                <a:ea typeface="나눔스퀘어 Light"/>
              </a:rPr>
              <a:t> 자동으로 뚜껑 개폐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<a:solidFill>
                <a:srgbClr val="404040"/>
              </a:solidFill>
              <a:latin typeface="나눔스퀘어 Light"/>
              <a:ea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49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2331834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SWOT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8" y="531465"/>
            <a:ext cx="8239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958" y="152886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5999" y="1519336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9959" y="3786428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88614" y="3786428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5434701" y="3136497"/>
            <a:ext cx="482600" cy="482600"/>
            <a:chOff x="5379139" y="3069708"/>
            <a:chExt cx="482600" cy="482600"/>
          </a:xfrm>
        </p:grpSpPr>
        <p:sp>
          <p:nvSpPr>
            <p:cNvPr id="43" name="직사각형 42"/>
            <p:cNvSpPr/>
            <p:nvPr/>
          </p:nvSpPr>
          <p:spPr>
            <a:xfrm>
              <a:off x="5379139" y="3069708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24362" y="3080175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270758" y="3136496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2279" y="3164237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5433549" y="3991593"/>
            <a:ext cx="482600" cy="482600"/>
            <a:chOff x="5377987" y="3969291"/>
            <a:chExt cx="482600" cy="482600"/>
          </a:xfrm>
        </p:grpSpPr>
        <p:sp>
          <p:nvSpPr>
            <p:cNvPr id="48" name="직사각형 47"/>
            <p:cNvSpPr/>
            <p:nvPr/>
          </p:nvSpPr>
          <p:spPr>
            <a:xfrm>
              <a:off x="5377987" y="3969291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2188" y="3979758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6281949" y="3991592"/>
            <a:ext cx="482600" cy="482600"/>
            <a:chOff x="6335143" y="3969290"/>
            <a:chExt cx="482600" cy="482600"/>
          </a:xfrm>
        </p:grpSpPr>
        <p:sp>
          <p:nvSpPr>
            <p:cNvPr id="51" name="직사각형 50"/>
            <p:cNvSpPr/>
            <p:nvPr/>
          </p:nvSpPr>
          <p:spPr>
            <a:xfrm>
              <a:off x="6335143" y="396929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94793" y="3979757"/>
              <a:ext cx="3722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pt-B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12409" y="1821164"/>
            <a:ext cx="308947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89359" y="1811639"/>
            <a:ext cx="295466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12409" y="4032764"/>
            <a:ext cx="308947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46559" y="4030619"/>
            <a:ext cx="249746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7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247</ep:Words>
  <ep:PresentationFormat>와이드스크린</ep:PresentationFormat>
  <ep:Paragraphs>138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2022-07-11T04:17:28.000</dcterms:created>
  <dc:creator>Yu Saebyeol</dc:creator>
  <cp:lastModifiedBy>SMHRD</cp:lastModifiedBy>
  <dcterms:modified xsi:type="dcterms:W3CDTF">2024-04-24T00:04:32.610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