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2" r:id="rId3"/>
    <p:sldId id="269" r:id="rId4"/>
    <p:sldId id="257" r:id="rId5"/>
    <p:sldId id="289" r:id="rId6"/>
    <p:sldId id="290" r:id="rId7"/>
    <p:sldId id="283" r:id="rId8"/>
    <p:sldId id="271" r:id="rId9"/>
    <p:sldId id="276" r:id="rId10"/>
    <p:sldId id="284" r:id="rId11"/>
    <p:sldId id="285" r:id="rId12"/>
    <p:sldId id="299" r:id="rId13"/>
    <p:sldId id="303" r:id="rId14"/>
    <p:sldId id="304" r:id="rId15"/>
    <p:sldId id="305" r:id="rId16"/>
    <p:sldId id="297" r:id="rId17"/>
    <p:sldId id="288" r:id="rId18"/>
    <p:sldId id="275" r:id="rId19"/>
    <p:sldId id="265" r:id="rId20"/>
    <p:sldId id="286" r:id="rId21"/>
    <p:sldId id="277" r:id="rId22"/>
    <p:sldId id="287" r:id="rId23"/>
    <p:sldId id="29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12" y="42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74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s://www.electimes.com/news/articleView.html?idxno=317527" TargetMode="External" /><Relationship Id="rId3" Type="http://schemas.openxmlformats.org/officeDocument/2006/relationships/hyperlink" Target="https://www.skshieldus.com/kor/index.do" TargetMode="External" /><Relationship Id="rId4" Type="http://schemas.openxmlformats.org/officeDocument/2006/relationships/hyperlink" Target="http://www.kt-telecop.co.kr/?gad_source=1&amp;gclid=CjwKCAjw26KxBhBDEiwAu6KXt6uG3RSjPcoc1M7jYcEx6I0A-mDX7IL2HZWHf8npETd_gAK_7QFtxRoC7VEQAvD_BwE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7285" y="2151727"/>
            <a:ext cx="9955530" cy="922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500" spc="-300">
                <a:solidFill>
                  <a:schemeClr val="bg1"/>
                </a:solidFill>
                <a:latin typeface="+mj-ea"/>
                <a:ea typeface="+mj-ea"/>
              </a:rPr>
              <a:t>무인</a:t>
            </a:r>
            <a:r>
              <a:rPr lang="en-US" altLang="ko-KR" sz="5500" spc="-3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5500" spc="-300">
                <a:solidFill>
                  <a:schemeClr val="bg1"/>
                </a:solidFill>
                <a:latin typeface="+mj-ea"/>
                <a:ea typeface="+mj-ea"/>
              </a:rPr>
              <a:t>점포 에너지 절약 통합 시스템</a:t>
            </a:r>
            <a:endParaRPr lang="ko-KR" altLang="en-US" sz="5500" spc="-3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72" y="351714"/>
            <a:ext cx="1736942" cy="446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산대특 사물지능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3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핵심프로젝트 기획발표</a:t>
            </a:r>
            <a:endParaRPr lang="ko-KR" altLang="en-US" sz="120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710A4-A0DC-BDB1-BA9F-59D882B7D59B}"/>
              </a:ext>
            </a:extLst>
          </p:cNvPr>
          <p:cNvCxnSpPr>
            <a:cxnSpLocks/>
          </p:cNvCxnSpPr>
          <p:nvPr/>
        </p:nvCxnSpPr>
        <p:spPr>
          <a:xfrm>
            <a:off x="211873" y="260495"/>
            <a:ext cx="1460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43168" y="6261366"/>
            <a:ext cx="1713931" cy="33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21X*&amp;#@$ 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이몽룡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22*234asdf 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성춘향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8AFA9-20DE-8549-C624-19F54DCB5DDB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flipH="1">
            <a:off x="2376604" y="327252"/>
            <a:ext cx="6739365" cy="6423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유사서비스 비교 </a:t>
            </a:r>
            <a:r>
              <a:rPr lang="en-US" altLang="ko-KR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KT</a:t>
            </a: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텔레캅</a:t>
            </a:r>
            <a:endParaRPr lang="ko-KR" altLang="en-US" sz="360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rcRect t="11560"/>
          <a:stretch>
            <a:fillRect/>
          </a:stretch>
        </p:blipFill>
        <p:spPr>
          <a:xfrm>
            <a:off x="6635750" y="1015915"/>
            <a:ext cx="4696793" cy="1651169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7628569" y="2945763"/>
            <a:ext cx="3280728" cy="252920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2400" baseline="0">
                <a:solidFill>
                  <a:srgbClr val="000000"/>
                </a:solidFill>
              </a:rPr>
              <a:t> 출입통제</a:t>
            </a:r>
            <a:endParaRPr lang="ko-KR" altLang="en-US" sz="2400" baseline="0">
              <a:solidFill>
                <a:srgbClr val="000000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2400" baseline="0">
                <a:solidFill>
                  <a:srgbClr val="000000"/>
                </a:solidFill>
              </a:rPr>
              <a:t> </a:t>
            </a:r>
            <a:r>
              <a:rPr lang="en-US" altLang="ko-KR" sz="2400" baseline="0">
                <a:solidFill>
                  <a:srgbClr val="000000"/>
                </a:solidFill>
              </a:rPr>
              <a:t>CCTV</a:t>
            </a:r>
            <a:r>
              <a:rPr lang="ko-KR" altLang="en-US" sz="2400" baseline="0">
                <a:solidFill>
                  <a:srgbClr val="000000"/>
                </a:solidFill>
              </a:rPr>
              <a:t> 제공</a:t>
            </a:r>
            <a:endParaRPr lang="ko-KR" altLang="en-US" sz="2400" baseline="0">
              <a:solidFill>
                <a:srgbClr val="000000"/>
              </a:solidFill>
            </a:endParaRPr>
          </a:p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endParaRPr lang="ko-KR" altLang="en-US" sz="2400" baseline="0">
              <a:solidFill>
                <a:srgbClr val="000000"/>
              </a:solidFill>
            </a:endParaRPr>
          </a:p>
          <a:p>
            <a:pPr defTabSz="914400">
              <a:lnSpc>
                <a:spcPts val="5000"/>
              </a:lnSpc>
              <a:spcBef>
                <a:spcPts val="0"/>
              </a:spcBef>
              <a:buNone/>
              <a:defRPr/>
            </a:pPr>
            <a:endParaRPr lang="en-US" altLang="ko-KR" sz="2400" baseline="0">
              <a:solidFill>
                <a:srgbClr val="000000"/>
              </a:solidFill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0376" y="2957303"/>
            <a:ext cx="5553850" cy="3000794"/>
          </a:xfrm>
          <a:prstGeom prst="rect">
            <a:avLst/>
          </a:prstGeom>
        </p:spPr>
      </p:pic>
      <p:grpSp>
        <p:nvGrpSpPr>
          <p:cNvPr id="21" name="그룹 3"/>
          <p:cNvGrpSpPr/>
          <p:nvPr/>
        </p:nvGrpSpPr>
        <p:grpSpPr>
          <a:xfrm rot="0">
            <a:off x="334537" y="292342"/>
            <a:ext cx="2295964" cy="696352"/>
            <a:chOff x="334537" y="267629"/>
            <a:chExt cx="1555592" cy="507727"/>
          </a:xfrm>
        </p:grpSpPr>
        <p:sp>
          <p:nvSpPr>
            <p:cNvPr id="22" name="사각형: 둥근 모서리 4"/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3" name="TextBox 7"/>
            <p:cNvSpPr txBox="1"/>
            <p:nvPr/>
          </p:nvSpPr>
          <p:spPr>
            <a:xfrm>
              <a:off x="509444" y="309363"/>
              <a:ext cx="1380684" cy="46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2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35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flipH="1">
            <a:off x="2376604" y="327252"/>
            <a:ext cx="6739365" cy="6423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시스템 분석</a:t>
            </a:r>
            <a:endParaRPr lang="ko-KR" altLang="en-US" sz="360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552825"/>
            <a:ext cx="0" cy="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705225"/>
            <a:ext cx="0" cy="0"/>
          </a:xfrm>
          <a:prstGeom prst="rect">
            <a:avLst/>
          </a:prstGeom>
        </p:spPr>
      </p:pic>
      <p:grpSp>
        <p:nvGrpSpPr>
          <p:cNvPr id="21" name="그룹 3"/>
          <p:cNvGrpSpPr/>
          <p:nvPr/>
        </p:nvGrpSpPr>
        <p:grpSpPr>
          <a:xfrm rot="0">
            <a:off x="334537" y="292342"/>
            <a:ext cx="2295964" cy="696352"/>
            <a:chOff x="334537" y="267629"/>
            <a:chExt cx="1555592" cy="507727"/>
          </a:xfrm>
        </p:grpSpPr>
        <p:sp>
          <p:nvSpPr>
            <p:cNvPr id="22" name="사각형: 둥근 모서리 4"/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3" name="TextBox 7"/>
            <p:cNvSpPr txBox="1"/>
            <p:nvPr/>
          </p:nvSpPr>
          <p:spPr>
            <a:xfrm>
              <a:off x="509444" y="309361"/>
              <a:ext cx="1380684" cy="465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2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  <p:sp>
        <p:nvSpPr>
          <p:cNvPr id="24" name="그래픽 9" descr="퍼즐"/>
          <p:cNvSpPr/>
          <p:nvPr/>
        </p:nvSpPr>
        <p:spPr>
          <a:xfrm>
            <a:off x="1119782" y="3041542"/>
            <a:ext cx="1285875" cy="774915"/>
          </a:xfrm>
          <a:custGeom>
            <a:avLst/>
            <a:gdLst>
              <a:gd name="connsiteX0" fmla="*/ 636588 w 1285875"/>
              <a:gd name="connsiteY0" fmla="*/ 0 h 774915"/>
              <a:gd name="connsiteX1" fmla="*/ 1285875 w 1285875"/>
              <a:gd name="connsiteY1" fmla="*/ 206591 h 774915"/>
              <a:gd name="connsiteX2" fmla="*/ 642938 w 1285875"/>
              <a:gd name="connsiteY2" fmla="*/ 774916 h 774915"/>
              <a:gd name="connsiteX3" fmla="*/ 0 w 1285875"/>
              <a:gd name="connsiteY3" fmla="*/ 206591 h 774915"/>
              <a:gd name="connsiteX4" fmla="*/ 636588 w 1285875"/>
              <a:gd name="connsiteY4" fmla="*/ 0 h 7749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774915">
                <a:moveTo>
                  <a:pt x="636588" y="0"/>
                </a:moveTo>
                <a:cubicBezTo>
                  <a:pt x="991667" y="0"/>
                  <a:pt x="1285875" y="176022"/>
                  <a:pt x="1285875" y="206591"/>
                </a:cubicBezTo>
                <a:cubicBezTo>
                  <a:pt x="1285875" y="519481"/>
                  <a:pt x="998017" y="774916"/>
                  <a:pt x="642938" y="774916"/>
                </a:cubicBezTo>
                <a:cubicBezTo>
                  <a:pt x="287858" y="774916"/>
                  <a:pt x="0" y="519494"/>
                  <a:pt x="0" y="206591"/>
                </a:cubicBezTo>
                <a:cubicBezTo>
                  <a:pt x="0" y="176022"/>
                  <a:pt x="281496" y="0"/>
                  <a:pt x="636588" y="0"/>
                </a:cubicBezTo>
                <a:close/>
              </a:path>
            </a:pathLst>
          </a:custGeom>
          <a:solidFill>
            <a:srgbClr val="737373"/>
          </a:solidFill>
          <a:ln w="12700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5" name="그래픽 9" descr="퍼즐"/>
          <p:cNvSpPr/>
          <p:nvPr/>
        </p:nvSpPr>
        <p:spPr>
          <a:xfrm>
            <a:off x="1839097" y="1960671"/>
            <a:ext cx="774915" cy="1285875"/>
          </a:xfrm>
          <a:custGeom>
            <a:avLst/>
            <a:gdLst>
              <a:gd name="connsiteX0" fmla="*/ 774916 w 774915"/>
              <a:gd name="connsiteY0" fmla="*/ 636588 h 1285875"/>
              <a:gd name="connsiteX1" fmla="*/ 566547 w 774915"/>
              <a:gd name="connsiteY1" fmla="*/ 1285875 h 1285875"/>
              <a:gd name="connsiteX2" fmla="*/ 0 w 774915"/>
              <a:gd name="connsiteY2" fmla="*/ 642938 h 1285875"/>
              <a:gd name="connsiteX3" fmla="*/ 566547 w 774915"/>
              <a:gd name="connsiteY3" fmla="*/ 0 h 1285875"/>
              <a:gd name="connsiteX4" fmla="*/ 774916 w 774915"/>
              <a:gd name="connsiteY4" fmla="*/ 636588 h 12858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15" h="1285875">
                <a:moveTo>
                  <a:pt x="774916" y="636588"/>
                </a:moveTo>
                <a:cubicBezTo>
                  <a:pt x="774916" y="991667"/>
                  <a:pt x="597116" y="1285875"/>
                  <a:pt x="566547" y="1285875"/>
                </a:cubicBezTo>
                <a:cubicBezTo>
                  <a:pt x="253657" y="1285875"/>
                  <a:pt x="0" y="998017"/>
                  <a:pt x="0" y="642938"/>
                </a:cubicBezTo>
                <a:cubicBezTo>
                  <a:pt x="0" y="287858"/>
                  <a:pt x="253657" y="0"/>
                  <a:pt x="566547" y="0"/>
                </a:cubicBezTo>
                <a:cubicBezTo>
                  <a:pt x="597116" y="0"/>
                  <a:pt x="774916" y="281496"/>
                  <a:pt x="774916" y="636588"/>
                </a:cubicBezTo>
                <a:close/>
              </a:path>
            </a:pathLst>
          </a:custGeom>
          <a:solidFill>
            <a:srgbClr val="737373"/>
          </a:solidFill>
          <a:ln w="12700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6" name="그래픽 9" descr="퍼즐"/>
          <p:cNvSpPr/>
          <p:nvPr/>
        </p:nvSpPr>
        <p:spPr>
          <a:xfrm>
            <a:off x="1119782" y="1962246"/>
            <a:ext cx="1285875" cy="1743083"/>
          </a:xfrm>
          <a:custGeom>
            <a:avLst/>
            <a:gdLst>
              <a:gd name="connsiteX0" fmla="*/ 1250861 w 1285875"/>
              <a:gd name="connsiteY0" fmla="*/ 750100 h 1743083"/>
              <a:gd name="connsiteX1" fmla="*/ 1246569 w 1285875"/>
              <a:gd name="connsiteY1" fmla="*/ 750100 h 1743083"/>
              <a:gd name="connsiteX2" fmla="*/ 1217460 w 1285875"/>
              <a:gd name="connsiteY2" fmla="*/ 765658 h 1743083"/>
              <a:gd name="connsiteX3" fmla="*/ 1041806 w 1285875"/>
              <a:gd name="connsiteY3" fmla="*/ 857250 h 1743083"/>
              <a:gd name="connsiteX4" fmla="*/ 827951 w 1285875"/>
              <a:gd name="connsiteY4" fmla="*/ 628802 h 1743083"/>
              <a:gd name="connsiteX5" fmla="*/ 1027227 w 1285875"/>
              <a:gd name="connsiteY5" fmla="*/ 429108 h 1743083"/>
              <a:gd name="connsiteX6" fmla="*/ 1217549 w 1285875"/>
              <a:gd name="connsiteY6" fmla="*/ 520357 h 1743083"/>
              <a:gd name="connsiteX7" fmla="*/ 1246531 w 1285875"/>
              <a:gd name="connsiteY7" fmla="*/ 535775 h 1743083"/>
              <a:gd name="connsiteX8" fmla="*/ 1250861 w 1285875"/>
              <a:gd name="connsiteY8" fmla="*/ 535775 h 1743083"/>
              <a:gd name="connsiteX9" fmla="*/ 1285875 w 1285875"/>
              <a:gd name="connsiteY9" fmla="*/ 500761 h 1743083"/>
              <a:gd name="connsiteX10" fmla="*/ 1285875 w 1285875"/>
              <a:gd name="connsiteY10" fmla="*/ 0 h 1743083"/>
              <a:gd name="connsiteX11" fmla="*/ 0 w 1285875"/>
              <a:gd name="connsiteY11" fmla="*/ 0 h 1743083"/>
              <a:gd name="connsiteX12" fmla="*/ 0 w 1285875"/>
              <a:gd name="connsiteY12" fmla="*/ 785114 h 1743083"/>
              <a:gd name="connsiteX13" fmla="*/ 0 w 1285875"/>
              <a:gd name="connsiteY13" fmla="*/ 1285875 h 1743083"/>
              <a:gd name="connsiteX14" fmla="*/ 500761 w 1285875"/>
              <a:gd name="connsiteY14" fmla="*/ 1285875 h 1743083"/>
              <a:gd name="connsiteX15" fmla="*/ 535775 w 1285875"/>
              <a:gd name="connsiteY15" fmla="*/ 1320889 h 1743083"/>
              <a:gd name="connsiteX16" fmla="*/ 535775 w 1285875"/>
              <a:gd name="connsiteY16" fmla="*/ 1324039 h 1743083"/>
              <a:gd name="connsiteX17" fmla="*/ 520357 w 1285875"/>
              <a:gd name="connsiteY17" fmla="*/ 1353020 h 1743083"/>
              <a:gd name="connsiteX18" fmla="*/ 429108 w 1285875"/>
              <a:gd name="connsiteY18" fmla="*/ 1543380 h 1743083"/>
              <a:gd name="connsiteX19" fmla="*/ 628828 w 1285875"/>
              <a:gd name="connsiteY19" fmla="*/ 1742631 h 1743083"/>
              <a:gd name="connsiteX20" fmla="*/ 857250 w 1285875"/>
              <a:gd name="connsiteY20" fmla="*/ 1528775 h 1743083"/>
              <a:gd name="connsiteX21" fmla="*/ 765658 w 1285875"/>
              <a:gd name="connsiteY21" fmla="*/ 1353122 h 1743083"/>
              <a:gd name="connsiteX22" fmla="*/ 750100 w 1285875"/>
              <a:gd name="connsiteY22" fmla="*/ 1324001 h 1743083"/>
              <a:gd name="connsiteX23" fmla="*/ 750100 w 1285875"/>
              <a:gd name="connsiteY23" fmla="*/ 1320889 h 1743083"/>
              <a:gd name="connsiteX24" fmla="*/ 785114 w 1285875"/>
              <a:gd name="connsiteY24" fmla="*/ 1285875 h 1743083"/>
              <a:gd name="connsiteX25" fmla="*/ 1285875 w 1285875"/>
              <a:gd name="connsiteY25" fmla="*/ 1285875 h 1743083"/>
              <a:gd name="connsiteX26" fmla="*/ 1285875 w 1285875"/>
              <a:gd name="connsiteY26" fmla="*/ 785114 h 1743083"/>
              <a:gd name="connsiteX27" fmla="*/ 1250861 w 1285875"/>
              <a:gd name="connsiteY27" fmla="*/ 750100 h 174308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85875" h="1743083">
                <a:moveTo>
                  <a:pt x="1250861" y="750100"/>
                </a:moveTo>
                <a:lnTo>
                  <a:pt x="1246569" y="750100"/>
                </a:lnTo>
                <a:cubicBezTo>
                  <a:pt x="1234872" y="750100"/>
                  <a:pt x="1224166" y="756082"/>
                  <a:pt x="1217460" y="765658"/>
                </a:cubicBezTo>
                <a:cubicBezTo>
                  <a:pt x="1178712" y="821017"/>
                  <a:pt x="1114514" y="857250"/>
                  <a:pt x="1041806" y="857250"/>
                </a:cubicBezTo>
                <a:cubicBezTo>
                  <a:pt x="918769" y="857250"/>
                  <a:pt x="819937" y="753567"/>
                  <a:pt x="827951" y="628802"/>
                </a:cubicBezTo>
                <a:cubicBezTo>
                  <a:pt x="834441" y="527736"/>
                  <a:pt x="926173" y="435800"/>
                  <a:pt x="1027227" y="429108"/>
                </a:cubicBezTo>
                <a:cubicBezTo>
                  <a:pt x="1105941" y="423901"/>
                  <a:pt x="1176249" y="461239"/>
                  <a:pt x="1217549" y="520357"/>
                </a:cubicBezTo>
                <a:cubicBezTo>
                  <a:pt x="1224204" y="529882"/>
                  <a:pt x="1234897" y="535775"/>
                  <a:pt x="1246531" y="535775"/>
                </a:cubicBezTo>
                <a:lnTo>
                  <a:pt x="1250861" y="535775"/>
                </a:lnTo>
                <a:cubicBezTo>
                  <a:pt x="1270203" y="535775"/>
                  <a:pt x="1285875" y="520090"/>
                  <a:pt x="1285875" y="500761"/>
                </a:cubicBezTo>
                <a:lnTo>
                  <a:pt x="1285875" y="0"/>
                </a:lnTo>
                <a:lnTo>
                  <a:pt x="0" y="0"/>
                </a:lnTo>
                <a:cubicBezTo>
                  <a:pt x="0" y="0"/>
                  <a:pt x="0" y="765772"/>
                  <a:pt x="0" y="785114"/>
                </a:cubicBezTo>
                <a:lnTo>
                  <a:pt x="0" y="1285875"/>
                </a:lnTo>
                <a:lnTo>
                  <a:pt x="500761" y="1285875"/>
                </a:lnTo>
                <a:cubicBezTo>
                  <a:pt x="520103" y="1285875"/>
                  <a:pt x="535775" y="1301547"/>
                  <a:pt x="535775" y="1320889"/>
                </a:cubicBezTo>
                <a:lnTo>
                  <a:pt x="535775" y="1324039"/>
                </a:lnTo>
                <a:cubicBezTo>
                  <a:pt x="535775" y="1335659"/>
                  <a:pt x="529882" y="1346352"/>
                  <a:pt x="520357" y="1353020"/>
                </a:cubicBezTo>
                <a:cubicBezTo>
                  <a:pt x="461226" y="1394320"/>
                  <a:pt x="423888" y="1464653"/>
                  <a:pt x="429108" y="1543380"/>
                </a:cubicBezTo>
                <a:cubicBezTo>
                  <a:pt x="435813" y="1644434"/>
                  <a:pt x="527761" y="1736154"/>
                  <a:pt x="628828" y="1742631"/>
                </a:cubicBezTo>
                <a:cubicBezTo>
                  <a:pt x="753580" y="1750619"/>
                  <a:pt x="857250" y="1651800"/>
                  <a:pt x="857250" y="1528775"/>
                </a:cubicBezTo>
                <a:cubicBezTo>
                  <a:pt x="857250" y="1456068"/>
                  <a:pt x="821017" y="1391869"/>
                  <a:pt x="765658" y="1353122"/>
                </a:cubicBezTo>
                <a:cubicBezTo>
                  <a:pt x="756082" y="1346416"/>
                  <a:pt x="750100" y="1335697"/>
                  <a:pt x="750100" y="1324001"/>
                </a:cubicBezTo>
                <a:lnTo>
                  <a:pt x="750100" y="1320889"/>
                </a:lnTo>
                <a:cubicBezTo>
                  <a:pt x="750100" y="1301547"/>
                  <a:pt x="765785" y="1285875"/>
                  <a:pt x="785114" y="1285875"/>
                </a:cubicBezTo>
                <a:lnTo>
                  <a:pt x="1285875" y="1285875"/>
                </a:lnTo>
                <a:lnTo>
                  <a:pt x="1285875" y="785114"/>
                </a:lnTo>
                <a:cubicBezTo>
                  <a:pt x="1285875" y="765785"/>
                  <a:pt x="1270191" y="750100"/>
                  <a:pt x="1250861" y="7501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그래픽 9" descr="퍼즐"/>
          <p:cNvSpPr/>
          <p:nvPr/>
        </p:nvSpPr>
        <p:spPr>
          <a:xfrm>
            <a:off x="1119769" y="3248133"/>
            <a:ext cx="1741877" cy="1743082"/>
          </a:xfrm>
          <a:custGeom>
            <a:avLst/>
            <a:gdLst>
              <a:gd name="connsiteX0" fmla="*/ 1542174 w 1741877"/>
              <a:gd name="connsiteY0" fmla="*/ 429108 h 1743082"/>
              <a:gd name="connsiteX1" fmla="*/ 1351826 w 1741877"/>
              <a:gd name="connsiteY1" fmla="*/ 520357 h 1743082"/>
              <a:gd name="connsiteX2" fmla="*/ 1322845 w 1741877"/>
              <a:gd name="connsiteY2" fmla="*/ 535775 h 1743082"/>
              <a:gd name="connsiteX3" fmla="*/ 1320889 w 1741877"/>
              <a:gd name="connsiteY3" fmla="*/ 535775 h 1743082"/>
              <a:gd name="connsiteX4" fmla="*/ 1285875 w 1741877"/>
              <a:gd name="connsiteY4" fmla="*/ 500761 h 1743082"/>
              <a:gd name="connsiteX5" fmla="*/ 1285875 w 1741877"/>
              <a:gd name="connsiteY5" fmla="*/ 0 h 1743082"/>
              <a:gd name="connsiteX6" fmla="*/ 785114 w 1741877"/>
              <a:gd name="connsiteY6" fmla="*/ 0 h 1743082"/>
              <a:gd name="connsiteX7" fmla="*/ 750100 w 1741877"/>
              <a:gd name="connsiteY7" fmla="*/ 35014 h 1743082"/>
              <a:gd name="connsiteX8" fmla="*/ 750100 w 1741877"/>
              <a:gd name="connsiteY8" fmla="*/ 38125 h 1743082"/>
              <a:gd name="connsiteX9" fmla="*/ 765658 w 1741877"/>
              <a:gd name="connsiteY9" fmla="*/ 67246 h 1743082"/>
              <a:gd name="connsiteX10" fmla="*/ 857250 w 1741877"/>
              <a:gd name="connsiteY10" fmla="*/ 242900 h 1743082"/>
              <a:gd name="connsiteX11" fmla="*/ 628828 w 1741877"/>
              <a:gd name="connsiteY11" fmla="*/ 456755 h 1743082"/>
              <a:gd name="connsiteX12" fmla="*/ 429108 w 1741877"/>
              <a:gd name="connsiteY12" fmla="*/ 257505 h 1743082"/>
              <a:gd name="connsiteX13" fmla="*/ 520357 w 1741877"/>
              <a:gd name="connsiteY13" fmla="*/ 67145 h 1743082"/>
              <a:gd name="connsiteX14" fmla="*/ 535775 w 1741877"/>
              <a:gd name="connsiteY14" fmla="*/ 38164 h 1743082"/>
              <a:gd name="connsiteX15" fmla="*/ 535775 w 1741877"/>
              <a:gd name="connsiteY15" fmla="*/ 35014 h 1743082"/>
              <a:gd name="connsiteX16" fmla="*/ 500761 w 1741877"/>
              <a:gd name="connsiteY16" fmla="*/ 0 h 1743082"/>
              <a:gd name="connsiteX17" fmla="*/ 0 w 1741877"/>
              <a:gd name="connsiteY17" fmla="*/ 0 h 1743082"/>
              <a:gd name="connsiteX18" fmla="*/ 0 w 1741877"/>
              <a:gd name="connsiteY18" fmla="*/ 1285875 h 1743082"/>
              <a:gd name="connsiteX19" fmla="*/ 500761 w 1741877"/>
              <a:gd name="connsiteY19" fmla="*/ 1285875 h 1743082"/>
              <a:gd name="connsiteX20" fmla="*/ 535775 w 1741877"/>
              <a:gd name="connsiteY20" fmla="*/ 1320889 h 1743082"/>
              <a:gd name="connsiteX21" fmla="*/ 535775 w 1741877"/>
              <a:gd name="connsiteY21" fmla="*/ 1324039 h 1743082"/>
              <a:gd name="connsiteX22" fmla="*/ 520357 w 1741877"/>
              <a:gd name="connsiteY22" fmla="*/ 1353020 h 1743082"/>
              <a:gd name="connsiteX23" fmla="*/ 429108 w 1741877"/>
              <a:gd name="connsiteY23" fmla="*/ 1543380 h 1743082"/>
              <a:gd name="connsiteX24" fmla="*/ 628828 w 1741877"/>
              <a:gd name="connsiteY24" fmla="*/ 1742631 h 1743082"/>
              <a:gd name="connsiteX25" fmla="*/ 857250 w 1741877"/>
              <a:gd name="connsiteY25" fmla="*/ 1528775 h 1743082"/>
              <a:gd name="connsiteX26" fmla="*/ 765658 w 1741877"/>
              <a:gd name="connsiteY26" fmla="*/ 1353122 h 1743082"/>
              <a:gd name="connsiteX27" fmla="*/ 750100 w 1741877"/>
              <a:gd name="connsiteY27" fmla="*/ 1324001 h 1743082"/>
              <a:gd name="connsiteX28" fmla="*/ 750100 w 1741877"/>
              <a:gd name="connsiteY28" fmla="*/ 1320889 h 1743082"/>
              <a:gd name="connsiteX29" fmla="*/ 785114 w 1741877"/>
              <a:gd name="connsiteY29" fmla="*/ 1285875 h 1743082"/>
              <a:gd name="connsiteX30" fmla="*/ 1285875 w 1741877"/>
              <a:gd name="connsiteY30" fmla="*/ 1285875 h 1743082"/>
              <a:gd name="connsiteX31" fmla="*/ 1285875 w 1741877"/>
              <a:gd name="connsiteY31" fmla="*/ 785114 h 1743082"/>
              <a:gd name="connsiteX32" fmla="*/ 1320889 w 1741877"/>
              <a:gd name="connsiteY32" fmla="*/ 750100 h 1743082"/>
              <a:gd name="connsiteX33" fmla="*/ 1322807 w 1741877"/>
              <a:gd name="connsiteY33" fmla="*/ 750100 h 1743082"/>
              <a:gd name="connsiteX34" fmla="*/ 1351915 w 1741877"/>
              <a:gd name="connsiteY34" fmla="*/ 765658 h 1743082"/>
              <a:gd name="connsiteX35" fmla="*/ 1527569 w 1741877"/>
              <a:gd name="connsiteY35" fmla="*/ 857250 h 1743082"/>
              <a:gd name="connsiteX36" fmla="*/ 1741424 w 1741877"/>
              <a:gd name="connsiteY36" fmla="*/ 628802 h 1743082"/>
              <a:gd name="connsiteX37" fmla="*/ 1542174 w 1741877"/>
              <a:gd name="connsiteY37" fmla="*/ 429108 h 174308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41877" h="1743082">
                <a:moveTo>
                  <a:pt x="1542174" y="429108"/>
                </a:moveTo>
                <a:cubicBezTo>
                  <a:pt x="1463459" y="423888"/>
                  <a:pt x="1393127" y="461239"/>
                  <a:pt x="1351826" y="520357"/>
                </a:cubicBezTo>
                <a:cubicBezTo>
                  <a:pt x="1345171" y="529882"/>
                  <a:pt x="1334465" y="535775"/>
                  <a:pt x="1322845" y="535775"/>
                </a:cubicBezTo>
                <a:lnTo>
                  <a:pt x="1320889" y="535775"/>
                </a:lnTo>
                <a:cubicBezTo>
                  <a:pt x="1301547" y="535775"/>
                  <a:pt x="1285875" y="520103"/>
                  <a:pt x="1285875" y="500761"/>
                </a:cubicBezTo>
                <a:lnTo>
                  <a:pt x="1285875" y="0"/>
                </a:lnTo>
                <a:lnTo>
                  <a:pt x="785114" y="0"/>
                </a:lnTo>
                <a:cubicBezTo>
                  <a:pt x="765772" y="0"/>
                  <a:pt x="750100" y="15672"/>
                  <a:pt x="750100" y="35014"/>
                </a:cubicBezTo>
                <a:lnTo>
                  <a:pt x="750100" y="38125"/>
                </a:lnTo>
                <a:cubicBezTo>
                  <a:pt x="750100" y="49822"/>
                  <a:pt x="756082" y="60541"/>
                  <a:pt x="765658" y="67246"/>
                </a:cubicBezTo>
                <a:cubicBezTo>
                  <a:pt x="821017" y="105982"/>
                  <a:pt x="857250" y="170193"/>
                  <a:pt x="857250" y="242900"/>
                </a:cubicBezTo>
                <a:cubicBezTo>
                  <a:pt x="857250" y="365938"/>
                  <a:pt x="753580" y="464757"/>
                  <a:pt x="628828" y="456755"/>
                </a:cubicBezTo>
                <a:cubicBezTo>
                  <a:pt x="527761" y="450279"/>
                  <a:pt x="435813" y="358559"/>
                  <a:pt x="429108" y="257505"/>
                </a:cubicBezTo>
                <a:cubicBezTo>
                  <a:pt x="423888" y="178778"/>
                  <a:pt x="461239" y="108458"/>
                  <a:pt x="520357" y="67145"/>
                </a:cubicBezTo>
                <a:cubicBezTo>
                  <a:pt x="529882" y="60490"/>
                  <a:pt x="535775" y="49797"/>
                  <a:pt x="535775" y="38164"/>
                </a:cubicBezTo>
                <a:lnTo>
                  <a:pt x="535775" y="35014"/>
                </a:lnTo>
                <a:cubicBezTo>
                  <a:pt x="535775" y="15672"/>
                  <a:pt x="520090" y="0"/>
                  <a:pt x="500761" y="0"/>
                </a:cubicBezTo>
                <a:lnTo>
                  <a:pt x="0" y="0"/>
                </a:lnTo>
                <a:lnTo>
                  <a:pt x="0" y="1285875"/>
                </a:lnTo>
                <a:lnTo>
                  <a:pt x="500761" y="1285875"/>
                </a:lnTo>
                <a:cubicBezTo>
                  <a:pt x="520103" y="1285875"/>
                  <a:pt x="535775" y="1301547"/>
                  <a:pt x="535775" y="1320889"/>
                </a:cubicBezTo>
                <a:lnTo>
                  <a:pt x="535775" y="1324039"/>
                </a:lnTo>
                <a:cubicBezTo>
                  <a:pt x="535775" y="1335659"/>
                  <a:pt x="529882" y="1346352"/>
                  <a:pt x="520357" y="1353020"/>
                </a:cubicBezTo>
                <a:cubicBezTo>
                  <a:pt x="461226" y="1394320"/>
                  <a:pt x="423888" y="1464653"/>
                  <a:pt x="429108" y="1543380"/>
                </a:cubicBezTo>
                <a:cubicBezTo>
                  <a:pt x="435813" y="1644434"/>
                  <a:pt x="527761" y="1736154"/>
                  <a:pt x="628828" y="1742631"/>
                </a:cubicBezTo>
                <a:cubicBezTo>
                  <a:pt x="753580" y="1750619"/>
                  <a:pt x="857250" y="1651800"/>
                  <a:pt x="857250" y="1528775"/>
                </a:cubicBezTo>
                <a:cubicBezTo>
                  <a:pt x="857250" y="1456068"/>
                  <a:pt x="821017" y="1391869"/>
                  <a:pt x="765658" y="1353122"/>
                </a:cubicBezTo>
                <a:cubicBezTo>
                  <a:pt x="756082" y="1346416"/>
                  <a:pt x="750100" y="1335697"/>
                  <a:pt x="750100" y="1324001"/>
                </a:cubicBezTo>
                <a:lnTo>
                  <a:pt x="750100" y="1320889"/>
                </a:lnTo>
                <a:cubicBezTo>
                  <a:pt x="750100" y="1301547"/>
                  <a:pt x="765785" y="1285875"/>
                  <a:pt x="785114" y="1285875"/>
                </a:cubicBezTo>
                <a:lnTo>
                  <a:pt x="1285875" y="1285875"/>
                </a:lnTo>
                <a:lnTo>
                  <a:pt x="1285875" y="785114"/>
                </a:lnTo>
                <a:cubicBezTo>
                  <a:pt x="1285875" y="765772"/>
                  <a:pt x="1301547" y="750100"/>
                  <a:pt x="1320889" y="750100"/>
                </a:cubicBezTo>
                <a:lnTo>
                  <a:pt x="1322807" y="750100"/>
                </a:lnTo>
                <a:cubicBezTo>
                  <a:pt x="1334503" y="750100"/>
                  <a:pt x="1345210" y="756082"/>
                  <a:pt x="1351915" y="765658"/>
                </a:cubicBezTo>
                <a:cubicBezTo>
                  <a:pt x="1390650" y="821017"/>
                  <a:pt x="1454861" y="857250"/>
                  <a:pt x="1527569" y="857250"/>
                </a:cubicBezTo>
                <a:cubicBezTo>
                  <a:pt x="1650606" y="857250"/>
                  <a:pt x="1749425" y="753567"/>
                  <a:pt x="1741424" y="628802"/>
                </a:cubicBezTo>
                <a:cubicBezTo>
                  <a:pt x="1734630" y="522529"/>
                  <a:pt x="1648435" y="436144"/>
                  <a:pt x="1542174" y="429108"/>
                </a:cubicBezTo>
                <a:close/>
              </a:path>
            </a:pathLst>
          </a:custGeom>
          <a:solidFill>
            <a:srgbClr val="e2f5d5"/>
          </a:solidFill>
          <a:ln w="12700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" name="그래픽 9" descr="퍼즐"/>
          <p:cNvSpPr/>
          <p:nvPr/>
        </p:nvSpPr>
        <p:spPr>
          <a:xfrm>
            <a:off x="1947292" y="1962258"/>
            <a:ext cx="2200244" cy="1285862"/>
          </a:xfrm>
          <a:custGeom>
            <a:avLst/>
            <a:gdLst>
              <a:gd name="connsiteX0" fmla="*/ 2199789 w 2200244"/>
              <a:gd name="connsiteY0" fmla="*/ 628803 h 1285862"/>
              <a:gd name="connsiteX1" fmla="*/ 2000539 w 2200244"/>
              <a:gd name="connsiteY1" fmla="*/ 429108 h 1285862"/>
              <a:gd name="connsiteX2" fmla="*/ 1810191 w 2200244"/>
              <a:gd name="connsiteY2" fmla="*/ 520357 h 1285862"/>
              <a:gd name="connsiteX3" fmla="*/ 1781223 w 2200244"/>
              <a:gd name="connsiteY3" fmla="*/ 535775 h 1285862"/>
              <a:gd name="connsiteX4" fmla="*/ 1779267 w 2200244"/>
              <a:gd name="connsiteY4" fmla="*/ 535775 h 1285862"/>
              <a:gd name="connsiteX5" fmla="*/ 1744253 w 2200244"/>
              <a:gd name="connsiteY5" fmla="*/ 500761 h 1285862"/>
              <a:gd name="connsiteX6" fmla="*/ 1744253 w 2200244"/>
              <a:gd name="connsiteY6" fmla="*/ 0 h 1285862"/>
              <a:gd name="connsiteX7" fmla="*/ 458378 w 2200244"/>
              <a:gd name="connsiteY7" fmla="*/ 0 h 1285862"/>
              <a:gd name="connsiteX8" fmla="*/ 458378 w 2200244"/>
              <a:gd name="connsiteY8" fmla="*/ 0 h 1285862"/>
              <a:gd name="connsiteX9" fmla="*/ 458378 w 2200244"/>
              <a:gd name="connsiteY9" fmla="*/ 500761 h 1285862"/>
              <a:gd name="connsiteX10" fmla="*/ 423364 w 2200244"/>
              <a:gd name="connsiteY10" fmla="*/ 535775 h 1285862"/>
              <a:gd name="connsiteX11" fmla="*/ 419033 w 2200244"/>
              <a:gd name="connsiteY11" fmla="*/ 535775 h 1285862"/>
              <a:gd name="connsiteX12" fmla="*/ 390052 w 2200244"/>
              <a:gd name="connsiteY12" fmla="*/ 520357 h 1285862"/>
              <a:gd name="connsiteX13" fmla="*/ 199730 w 2200244"/>
              <a:gd name="connsiteY13" fmla="*/ 429095 h 1285862"/>
              <a:gd name="connsiteX14" fmla="*/ 454 w 2200244"/>
              <a:gd name="connsiteY14" fmla="*/ 628790 h 1285862"/>
              <a:gd name="connsiteX15" fmla="*/ 214309 w 2200244"/>
              <a:gd name="connsiteY15" fmla="*/ 857237 h 1285862"/>
              <a:gd name="connsiteX16" fmla="*/ 389963 w 2200244"/>
              <a:gd name="connsiteY16" fmla="*/ 765645 h 1285862"/>
              <a:gd name="connsiteX17" fmla="*/ 419071 w 2200244"/>
              <a:gd name="connsiteY17" fmla="*/ 750087 h 1285862"/>
              <a:gd name="connsiteX18" fmla="*/ 423364 w 2200244"/>
              <a:gd name="connsiteY18" fmla="*/ 750087 h 1285862"/>
              <a:gd name="connsiteX19" fmla="*/ 458378 w 2200244"/>
              <a:gd name="connsiteY19" fmla="*/ 785101 h 1285862"/>
              <a:gd name="connsiteX20" fmla="*/ 458378 w 2200244"/>
              <a:gd name="connsiteY20" fmla="*/ 1285862 h 1285862"/>
              <a:gd name="connsiteX21" fmla="*/ 458378 w 2200244"/>
              <a:gd name="connsiteY21" fmla="*/ 1285862 h 1285862"/>
              <a:gd name="connsiteX22" fmla="*/ 460359 w 2200244"/>
              <a:gd name="connsiteY22" fmla="*/ 1285862 h 1285862"/>
              <a:gd name="connsiteX23" fmla="*/ 460359 w 2200244"/>
              <a:gd name="connsiteY23" fmla="*/ 1284643 h 1285862"/>
              <a:gd name="connsiteX24" fmla="*/ 961120 w 2200244"/>
              <a:gd name="connsiteY24" fmla="*/ 1284643 h 1285862"/>
              <a:gd name="connsiteX25" fmla="*/ 996134 w 2200244"/>
              <a:gd name="connsiteY25" fmla="*/ 1249629 h 1285862"/>
              <a:gd name="connsiteX26" fmla="*/ 996134 w 2200244"/>
              <a:gd name="connsiteY26" fmla="*/ 1246518 h 1285862"/>
              <a:gd name="connsiteX27" fmla="*/ 980576 w 2200244"/>
              <a:gd name="connsiteY27" fmla="*/ 1217409 h 1285862"/>
              <a:gd name="connsiteX28" fmla="*/ 888984 w 2200244"/>
              <a:gd name="connsiteY28" fmla="*/ 1041756 h 1285862"/>
              <a:gd name="connsiteX29" fmla="*/ 1117406 w 2200244"/>
              <a:gd name="connsiteY29" fmla="*/ 827900 h 1285862"/>
              <a:gd name="connsiteX30" fmla="*/ 1317126 w 2200244"/>
              <a:gd name="connsiteY30" fmla="*/ 1027151 h 1285862"/>
              <a:gd name="connsiteX31" fmla="*/ 1225864 w 2200244"/>
              <a:gd name="connsiteY31" fmla="*/ 1217511 h 1285862"/>
              <a:gd name="connsiteX32" fmla="*/ 1210446 w 2200244"/>
              <a:gd name="connsiteY32" fmla="*/ 1246492 h 1285862"/>
              <a:gd name="connsiteX33" fmla="*/ 1210446 w 2200244"/>
              <a:gd name="connsiteY33" fmla="*/ 1249642 h 1285862"/>
              <a:gd name="connsiteX34" fmla="*/ 1245473 w 2200244"/>
              <a:gd name="connsiteY34" fmla="*/ 1284656 h 1285862"/>
              <a:gd name="connsiteX35" fmla="*/ 1744240 w 2200244"/>
              <a:gd name="connsiteY35" fmla="*/ 1284656 h 1285862"/>
              <a:gd name="connsiteX36" fmla="*/ 1744240 w 2200244"/>
              <a:gd name="connsiteY36" fmla="*/ 785114 h 1285862"/>
              <a:gd name="connsiteX37" fmla="*/ 1779254 w 2200244"/>
              <a:gd name="connsiteY37" fmla="*/ 750100 h 1285862"/>
              <a:gd name="connsiteX38" fmla="*/ 1781172 w 2200244"/>
              <a:gd name="connsiteY38" fmla="*/ 750100 h 1285862"/>
              <a:gd name="connsiteX39" fmla="*/ 1810280 w 2200244"/>
              <a:gd name="connsiteY39" fmla="*/ 765658 h 1285862"/>
              <a:gd name="connsiteX40" fmla="*/ 1985934 w 2200244"/>
              <a:gd name="connsiteY40" fmla="*/ 857250 h 1285862"/>
              <a:gd name="connsiteX41" fmla="*/ 2199789 w 2200244"/>
              <a:gd name="connsiteY41" fmla="*/ 628803 h 128586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00244" h="1285862">
                <a:moveTo>
                  <a:pt x="2199789" y="628803"/>
                </a:moveTo>
                <a:cubicBezTo>
                  <a:pt x="2192982" y="522529"/>
                  <a:pt x="2106787" y="436144"/>
                  <a:pt x="2000539" y="429108"/>
                </a:cubicBezTo>
                <a:cubicBezTo>
                  <a:pt x="1921812" y="423888"/>
                  <a:pt x="1851492" y="461239"/>
                  <a:pt x="1810191" y="520357"/>
                </a:cubicBezTo>
                <a:cubicBezTo>
                  <a:pt x="1803549" y="529882"/>
                  <a:pt x="1792843" y="535775"/>
                  <a:pt x="1781223" y="535775"/>
                </a:cubicBezTo>
                <a:lnTo>
                  <a:pt x="1779267" y="535775"/>
                </a:lnTo>
                <a:cubicBezTo>
                  <a:pt x="1759937" y="535775"/>
                  <a:pt x="1744253" y="520103"/>
                  <a:pt x="1744253" y="500761"/>
                </a:cubicBezTo>
                <a:lnTo>
                  <a:pt x="1744253" y="0"/>
                </a:lnTo>
                <a:lnTo>
                  <a:pt x="458378" y="0"/>
                </a:lnTo>
                <a:lnTo>
                  <a:pt x="458378" y="0"/>
                </a:lnTo>
                <a:lnTo>
                  <a:pt x="458378" y="500761"/>
                </a:lnTo>
                <a:cubicBezTo>
                  <a:pt x="458378" y="520103"/>
                  <a:pt x="442706" y="535775"/>
                  <a:pt x="423364" y="535775"/>
                </a:cubicBezTo>
                <a:lnTo>
                  <a:pt x="419033" y="535775"/>
                </a:lnTo>
                <a:cubicBezTo>
                  <a:pt x="407400" y="535775"/>
                  <a:pt x="396707" y="529882"/>
                  <a:pt x="390052" y="520357"/>
                </a:cubicBezTo>
                <a:cubicBezTo>
                  <a:pt x="348751" y="461239"/>
                  <a:pt x="278432" y="423888"/>
                  <a:pt x="199730" y="429095"/>
                </a:cubicBezTo>
                <a:cubicBezTo>
                  <a:pt x="98676" y="435788"/>
                  <a:pt x="6931" y="527723"/>
                  <a:pt x="454" y="628790"/>
                </a:cubicBezTo>
                <a:cubicBezTo>
                  <a:pt x="-7547" y="753555"/>
                  <a:pt x="91272" y="857237"/>
                  <a:pt x="214309" y="857237"/>
                </a:cubicBezTo>
                <a:cubicBezTo>
                  <a:pt x="287017" y="857237"/>
                  <a:pt x="351215" y="821004"/>
                  <a:pt x="389963" y="765645"/>
                </a:cubicBezTo>
                <a:cubicBezTo>
                  <a:pt x="396669" y="756056"/>
                  <a:pt x="407387" y="750087"/>
                  <a:pt x="419071" y="750087"/>
                </a:cubicBezTo>
                <a:lnTo>
                  <a:pt x="423364" y="750087"/>
                </a:lnTo>
                <a:cubicBezTo>
                  <a:pt x="442693" y="750087"/>
                  <a:pt x="458378" y="765772"/>
                  <a:pt x="458378" y="785101"/>
                </a:cubicBezTo>
                <a:lnTo>
                  <a:pt x="458378" y="1285862"/>
                </a:lnTo>
                <a:lnTo>
                  <a:pt x="458378" y="1285862"/>
                </a:lnTo>
                <a:lnTo>
                  <a:pt x="460359" y="1285862"/>
                </a:lnTo>
                <a:lnTo>
                  <a:pt x="460359" y="1284643"/>
                </a:lnTo>
                <a:lnTo>
                  <a:pt x="961120" y="1284643"/>
                </a:lnTo>
                <a:cubicBezTo>
                  <a:pt x="980462" y="1284643"/>
                  <a:pt x="996134" y="1268971"/>
                  <a:pt x="996134" y="1249629"/>
                </a:cubicBezTo>
                <a:lnTo>
                  <a:pt x="996134" y="1246518"/>
                </a:lnTo>
                <a:cubicBezTo>
                  <a:pt x="996134" y="1234821"/>
                  <a:pt x="990152" y="1224102"/>
                  <a:pt x="980576" y="1217409"/>
                </a:cubicBezTo>
                <a:cubicBezTo>
                  <a:pt x="925217" y="1178662"/>
                  <a:pt x="888984" y="1114463"/>
                  <a:pt x="888984" y="1041756"/>
                </a:cubicBezTo>
                <a:cubicBezTo>
                  <a:pt x="888984" y="918718"/>
                  <a:pt x="992654" y="819899"/>
                  <a:pt x="1117406" y="827900"/>
                </a:cubicBezTo>
                <a:cubicBezTo>
                  <a:pt x="1218473" y="834377"/>
                  <a:pt x="1310408" y="926097"/>
                  <a:pt x="1317126" y="1027151"/>
                </a:cubicBezTo>
                <a:cubicBezTo>
                  <a:pt x="1322346" y="1105878"/>
                  <a:pt x="1285008" y="1176198"/>
                  <a:pt x="1225864" y="1217511"/>
                </a:cubicBezTo>
                <a:cubicBezTo>
                  <a:pt x="1216339" y="1224166"/>
                  <a:pt x="1210446" y="1234859"/>
                  <a:pt x="1210446" y="1246492"/>
                </a:cubicBezTo>
                <a:lnTo>
                  <a:pt x="1210446" y="1249642"/>
                </a:lnTo>
                <a:cubicBezTo>
                  <a:pt x="1210446" y="1268984"/>
                  <a:pt x="1226118" y="1284656"/>
                  <a:pt x="1245473" y="1284656"/>
                </a:cubicBezTo>
                <a:lnTo>
                  <a:pt x="1744240" y="1284656"/>
                </a:lnTo>
                <a:lnTo>
                  <a:pt x="1744240" y="785114"/>
                </a:lnTo>
                <a:cubicBezTo>
                  <a:pt x="1744240" y="765772"/>
                  <a:pt x="1759912" y="750100"/>
                  <a:pt x="1779254" y="750100"/>
                </a:cubicBezTo>
                <a:lnTo>
                  <a:pt x="1781172" y="750100"/>
                </a:lnTo>
                <a:cubicBezTo>
                  <a:pt x="1792869" y="750100"/>
                  <a:pt x="1803587" y="756082"/>
                  <a:pt x="1810280" y="765658"/>
                </a:cubicBezTo>
                <a:cubicBezTo>
                  <a:pt x="1849028" y="821017"/>
                  <a:pt x="1913226" y="857250"/>
                  <a:pt x="1985934" y="857250"/>
                </a:cubicBezTo>
                <a:cubicBezTo>
                  <a:pt x="2108971" y="857250"/>
                  <a:pt x="2207803" y="753567"/>
                  <a:pt x="2199789" y="6288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9" name="그래픽 9" descr="퍼즐"/>
          <p:cNvSpPr/>
          <p:nvPr/>
        </p:nvSpPr>
        <p:spPr>
          <a:xfrm>
            <a:off x="2664610" y="3667207"/>
            <a:ext cx="1854400" cy="1852981"/>
          </a:xfrm>
          <a:custGeom>
            <a:avLst/>
            <a:gdLst>
              <a:gd name="connsiteX0" fmla="*/ 1588262 w 1854400"/>
              <a:gd name="connsiteY0" fmla="*/ 648945 h 1852981"/>
              <a:gd name="connsiteX1" fmla="*/ 1440244 w 1854400"/>
              <a:gd name="connsiteY1" fmla="*/ 780593 h 1852981"/>
              <a:gd name="connsiteX2" fmla="*/ 1415796 w 1854400"/>
              <a:gd name="connsiteY2" fmla="*/ 802780 h 1852981"/>
              <a:gd name="connsiteX3" fmla="*/ 1411630 w 1854400"/>
              <a:gd name="connsiteY3" fmla="*/ 803822 h 1852981"/>
              <a:gd name="connsiteX4" fmla="*/ 1369124 w 1854400"/>
              <a:gd name="connsiteY4" fmla="*/ 778396 h 1852981"/>
              <a:gd name="connsiteX5" fmla="*/ 1247051 w 1854400"/>
              <a:gd name="connsiteY5" fmla="*/ 292736 h 1852981"/>
              <a:gd name="connsiteX6" fmla="*/ 761403 w 1854400"/>
              <a:gd name="connsiteY6" fmla="*/ 414808 h 1852981"/>
              <a:gd name="connsiteX7" fmla="*/ 718896 w 1854400"/>
              <a:gd name="connsiteY7" fmla="*/ 389382 h 1852981"/>
              <a:gd name="connsiteX8" fmla="*/ 718134 w 1854400"/>
              <a:gd name="connsiteY8" fmla="*/ 386335 h 1852981"/>
              <a:gd name="connsiteX9" fmla="*/ 726034 w 1854400"/>
              <a:gd name="connsiteY9" fmla="*/ 354470 h 1852981"/>
              <a:gd name="connsiteX10" fmla="*/ 768122 w 1854400"/>
              <a:gd name="connsiteY10" fmla="*/ 147613 h 1852981"/>
              <a:gd name="connsiteX11" fmla="*/ 525869 w 1854400"/>
              <a:gd name="connsiteY11" fmla="*/ 3049 h 1852981"/>
              <a:gd name="connsiteX12" fmla="*/ 356464 w 1854400"/>
              <a:gd name="connsiteY12" fmla="*/ 266142 h 1852981"/>
              <a:gd name="connsiteX13" fmla="*/ 488125 w 1854400"/>
              <a:gd name="connsiteY13" fmla="*/ 414160 h 1852981"/>
              <a:gd name="connsiteX14" fmla="*/ 510311 w 1854400"/>
              <a:gd name="connsiteY14" fmla="*/ 438608 h 1852981"/>
              <a:gd name="connsiteX15" fmla="*/ 511073 w 1854400"/>
              <a:gd name="connsiteY15" fmla="*/ 441618 h 1852981"/>
              <a:gd name="connsiteX16" fmla="*/ 485661 w 1854400"/>
              <a:gd name="connsiteY16" fmla="*/ 484112 h 1852981"/>
              <a:gd name="connsiteX17" fmla="*/ 0 w 1854400"/>
              <a:gd name="connsiteY17" fmla="*/ 606184 h 1852981"/>
              <a:gd name="connsiteX18" fmla="*/ 0 w 1854400"/>
              <a:gd name="connsiteY18" fmla="*/ 606184 h 1852981"/>
              <a:gd name="connsiteX19" fmla="*/ 1156 w 1854400"/>
              <a:gd name="connsiteY19" fmla="*/ 605892 h 1852981"/>
              <a:gd name="connsiteX20" fmla="*/ 123228 w 1854400"/>
              <a:gd name="connsiteY20" fmla="*/ 1091553 h 1852981"/>
              <a:gd name="connsiteX21" fmla="*/ 165722 w 1854400"/>
              <a:gd name="connsiteY21" fmla="*/ 1116978 h 1852981"/>
              <a:gd name="connsiteX22" fmla="*/ 167615 w 1854400"/>
              <a:gd name="connsiteY22" fmla="*/ 1116509 h 1852981"/>
              <a:gd name="connsiteX23" fmla="*/ 191961 w 1854400"/>
              <a:gd name="connsiteY23" fmla="*/ 1094487 h 1852981"/>
              <a:gd name="connsiteX24" fmla="*/ 354317 w 1854400"/>
              <a:gd name="connsiteY24" fmla="*/ 959587 h 1852981"/>
              <a:gd name="connsiteX25" fmla="*/ 596252 w 1854400"/>
              <a:gd name="connsiteY25" fmla="*/ 1104685 h 1852981"/>
              <a:gd name="connsiteX26" fmla="*/ 444538 w 1854400"/>
              <a:gd name="connsiteY26" fmla="*/ 1378370 h 1852981"/>
              <a:gd name="connsiteX27" fmla="*/ 251854 w 1854400"/>
              <a:gd name="connsiteY27" fmla="*/ 1332357 h 1852981"/>
              <a:gd name="connsiteX28" fmla="*/ 219824 w 1854400"/>
              <a:gd name="connsiteY28" fmla="*/ 1324357 h 1852981"/>
              <a:gd name="connsiteX29" fmla="*/ 217970 w 1854400"/>
              <a:gd name="connsiteY29" fmla="*/ 1324826 h 1852981"/>
              <a:gd name="connsiteX30" fmla="*/ 192545 w 1854400"/>
              <a:gd name="connsiteY30" fmla="*/ 1367321 h 1852981"/>
              <a:gd name="connsiteX31" fmla="*/ 314617 w 1854400"/>
              <a:gd name="connsiteY31" fmla="*/ 1852981 h 1852981"/>
              <a:gd name="connsiteX32" fmla="*/ 799122 w 1854400"/>
              <a:gd name="connsiteY32" fmla="*/ 1731201 h 1852981"/>
              <a:gd name="connsiteX33" fmla="*/ 824535 w 1854400"/>
              <a:gd name="connsiteY33" fmla="*/ 1688707 h 1852981"/>
              <a:gd name="connsiteX34" fmla="*/ 823773 w 1854400"/>
              <a:gd name="connsiteY34" fmla="*/ 1685697 h 1852981"/>
              <a:gd name="connsiteX35" fmla="*/ 801586 w 1854400"/>
              <a:gd name="connsiteY35" fmla="*/ 1661249 h 1852981"/>
              <a:gd name="connsiteX36" fmla="*/ 669925 w 1854400"/>
              <a:gd name="connsiteY36" fmla="*/ 1513231 h 1852981"/>
              <a:gd name="connsiteX37" fmla="*/ 839330 w 1854400"/>
              <a:gd name="connsiteY37" fmla="*/ 1250138 h 1852981"/>
              <a:gd name="connsiteX38" fmla="*/ 1081583 w 1854400"/>
              <a:gd name="connsiteY38" fmla="*/ 1394702 h 1852981"/>
              <a:gd name="connsiteX39" fmla="*/ 1039495 w 1854400"/>
              <a:gd name="connsiteY39" fmla="*/ 1601560 h 1852981"/>
              <a:gd name="connsiteX40" fmla="*/ 1031596 w 1854400"/>
              <a:gd name="connsiteY40" fmla="*/ 1633424 h 1852981"/>
              <a:gd name="connsiteX41" fmla="*/ 1032358 w 1854400"/>
              <a:gd name="connsiteY41" fmla="*/ 1636472 h 1852981"/>
              <a:gd name="connsiteX42" fmla="*/ 1074864 w 1854400"/>
              <a:gd name="connsiteY42" fmla="*/ 1661897 h 1852981"/>
              <a:gd name="connsiteX43" fmla="*/ 1560513 w 1854400"/>
              <a:gd name="connsiteY43" fmla="*/ 1539825 h 1852981"/>
              <a:gd name="connsiteX44" fmla="*/ 1438440 w 1854400"/>
              <a:gd name="connsiteY44" fmla="*/ 1054164 h 1852981"/>
              <a:gd name="connsiteX45" fmla="*/ 1463866 w 1854400"/>
              <a:gd name="connsiteY45" fmla="*/ 1011670 h 1852981"/>
              <a:gd name="connsiteX46" fmla="*/ 1468069 w 1854400"/>
              <a:gd name="connsiteY46" fmla="*/ 1010616 h 1852981"/>
              <a:gd name="connsiteX47" fmla="*/ 1499934 w 1854400"/>
              <a:gd name="connsiteY47" fmla="*/ 1018503 h 1852981"/>
              <a:gd name="connsiteX48" fmla="*/ 1706766 w 1854400"/>
              <a:gd name="connsiteY48" fmla="*/ 1060603 h 1852981"/>
              <a:gd name="connsiteX49" fmla="*/ 1851355 w 1854400"/>
              <a:gd name="connsiteY49" fmla="*/ 818363 h 1852981"/>
              <a:gd name="connsiteX50" fmla="*/ 1588262 w 1854400"/>
              <a:gd name="connsiteY50" fmla="*/ 648945 h 185298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54400" h="1852981">
                <a:moveTo>
                  <a:pt x="1588262" y="648945"/>
                </a:moveTo>
                <a:cubicBezTo>
                  <a:pt x="1517752" y="666674"/>
                  <a:pt x="1464323" y="717462"/>
                  <a:pt x="1440244" y="780593"/>
                </a:cubicBezTo>
                <a:cubicBezTo>
                  <a:pt x="1436078" y="791515"/>
                  <a:pt x="1427137" y="799936"/>
                  <a:pt x="1415796" y="802780"/>
                </a:cubicBezTo>
                <a:lnTo>
                  <a:pt x="1411630" y="803822"/>
                </a:lnTo>
                <a:cubicBezTo>
                  <a:pt x="1392873" y="808534"/>
                  <a:pt x="1373848" y="797154"/>
                  <a:pt x="1369124" y="778396"/>
                </a:cubicBezTo>
                <a:lnTo>
                  <a:pt x="1247051" y="292736"/>
                </a:lnTo>
                <a:lnTo>
                  <a:pt x="761403" y="414808"/>
                </a:lnTo>
                <a:cubicBezTo>
                  <a:pt x="742645" y="419520"/>
                  <a:pt x="723621" y="408141"/>
                  <a:pt x="718896" y="389382"/>
                </a:cubicBezTo>
                <a:lnTo>
                  <a:pt x="718134" y="386335"/>
                </a:lnTo>
                <a:cubicBezTo>
                  <a:pt x="715302" y="375057"/>
                  <a:pt x="718401" y="363259"/>
                  <a:pt x="726034" y="354470"/>
                </a:cubicBezTo>
                <a:cubicBezTo>
                  <a:pt x="773303" y="300000"/>
                  <a:pt x="792391" y="222682"/>
                  <a:pt x="768122" y="147613"/>
                </a:cubicBezTo>
                <a:cubicBezTo>
                  <a:pt x="736994" y="51245"/>
                  <a:pt x="625462" y="-15303"/>
                  <a:pt x="525869" y="3049"/>
                </a:cubicBezTo>
                <a:cubicBezTo>
                  <a:pt x="402933" y="25705"/>
                  <a:pt x="326466" y="146825"/>
                  <a:pt x="356464" y="266142"/>
                </a:cubicBezTo>
                <a:cubicBezTo>
                  <a:pt x="374193" y="336652"/>
                  <a:pt x="424980" y="390081"/>
                  <a:pt x="488125" y="414160"/>
                </a:cubicBezTo>
                <a:cubicBezTo>
                  <a:pt x="499046" y="418326"/>
                  <a:pt x="507454" y="427267"/>
                  <a:pt x="510311" y="438608"/>
                </a:cubicBezTo>
                <a:lnTo>
                  <a:pt x="511073" y="441618"/>
                </a:lnTo>
                <a:cubicBezTo>
                  <a:pt x="515785" y="460376"/>
                  <a:pt x="504406" y="479400"/>
                  <a:pt x="485661" y="484112"/>
                </a:cubicBezTo>
                <a:lnTo>
                  <a:pt x="0" y="606184"/>
                </a:lnTo>
                <a:lnTo>
                  <a:pt x="0" y="606184"/>
                </a:lnTo>
                <a:lnTo>
                  <a:pt x="1156" y="605892"/>
                </a:lnTo>
                <a:lnTo>
                  <a:pt x="123228" y="1091553"/>
                </a:lnTo>
                <a:cubicBezTo>
                  <a:pt x="127940" y="1110311"/>
                  <a:pt x="146964" y="1121690"/>
                  <a:pt x="165722" y="1116978"/>
                </a:cubicBezTo>
                <a:lnTo>
                  <a:pt x="167615" y="1116509"/>
                </a:lnTo>
                <a:cubicBezTo>
                  <a:pt x="178892" y="1113676"/>
                  <a:pt x="187833" y="1105358"/>
                  <a:pt x="191961" y="1094487"/>
                </a:cubicBezTo>
                <a:cubicBezTo>
                  <a:pt x="217602" y="1027075"/>
                  <a:pt x="276695" y="973722"/>
                  <a:pt x="354317" y="959587"/>
                </a:cubicBezTo>
                <a:cubicBezTo>
                  <a:pt x="459080" y="940512"/>
                  <a:pt x="563728" y="1003275"/>
                  <a:pt x="596252" y="1104685"/>
                </a:cubicBezTo>
                <a:cubicBezTo>
                  <a:pt x="634429" y="1223735"/>
                  <a:pt x="563855" y="1348372"/>
                  <a:pt x="444538" y="1378370"/>
                </a:cubicBezTo>
                <a:cubicBezTo>
                  <a:pt x="374028" y="1396099"/>
                  <a:pt x="302920" y="1376604"/>
                  <a:pt x="251854" y="1332357"/>
                </a:cubicBezTo>
                <a:cubicBezTo>
                  <a:pt x="243015" y="1324699"/>
                  <a:pt x="231166" y="1321512"/>
                  <a:pt x="219824" y="1324357"/>
                </a:cubicBezTo>
                <a:lnTo>
                  <a:pt x="217970" y="1324826"/>
                </a:lnTo>
                <a:cubicBezTo>
                  <a:pt x="199212" y="1329538"/>
                  <a:pt x="187833" y="1348563"/>
                  <a:pt x="192545" y="1367321"/>
                </a:cubicBezTo>
                <a:lnTo>
                  <a:pt x="314617" y="1852981"/>
                </a:lnTo>
                <a:lnTo>
                  <a:pt x="799122" y="1731201"/>
                </a:lnTo>
                <a:cubicBezTo>
                  <a:pt x="817880" y="1726490"/>
                  <a:pt x="829259" y="1707465"/>
                  <a:pt x="824535" y="1688707"/>
                </a:cubicBezTo>
                <a:lnTo>
                  <a:pt x="823773" y="1685697"/>
                </a:lnTo>
                <a:cubicBezTo>
                  <a:pt x="820915" y="1674356"/>
                  <a:pt x="812521" y="1665415"/>
                  <a:pt x="801586" y="1661249"/>
                </a:cubicBezTo>
                <a:cubicBezTo>
                  <a:pt x="738454" y="1637170"/>
                  <a:pt x="687654" y="1583741"/>
                  <a:pt x="669925" y="1513231"/>
                </a:cubicBezTo>
                <a:cubicBezTo>
                  <a:pt x="639928" y="1393915"/>
                  <a:pt x="716394" y="1272795"/>
                  <a:pt x="839330" y="1250138"/>
                </a:cubicBezTo>
                <a:cubicBezTo>
                  <a:pt x="938924" y="1231774"/>
                  <a:pt x="1050455" y="1298322"/>
                  <a:pt x="1081583" y="1394702"/>
                </a:cubicBezTo>
                <a:cubicBezTo>
                  <a:pt x="1105840" y="1469772"/>
                  <a:pt x="1086765" y="1547089"/>
                  <a:pt x="1039495" y="1601560"/>
                </a:cubicBezTo>
                <a:cubicBezTo>
                  <a:pt x="1031875" y="1610335"/>
                  <a:pt x="1028763" y="1622146"/>
                  <a:pt x="1031596" y="1633424"/>
                </a:cubicBezTo>
                <a:lnTo>
                  <a:pt x="1032358" y="1636472"/>
                </a:lnTo>
                <a:cubicBezTo>
                  <a:pt x="1037069" y="1655230"/>
                  <a:pt x="1056107" y="1666609"/>
                  <a:pt x="1074864" y="1661897"/>
                </a:cubicBezTo>
                <a:lnTo>
                  <a:pt x="1560513" y="1539825"/>
                </a:lnTo>
                <a:lnTo>
                  <a:pt x="1438440" y="1054164"/>
                </a:lnTo>
                <a:cubicBezTo>
                  <a:pt x="1433729" y="1035406"/>
                  <a:pt x="1445108" y="1016382"/>
                  <a:pt x="1463866" y="1011670"/>
                </a:cubicBezTo>
                <a:lnTo>
                  <a:pt x="1468069" y="1010616"/>
                </a:lnTo>
                <a:cubicBezTo>
                  <a:pt x="1479347" y="1007784"/>
                  <a:pt x="1491145" y="1010882"/>
                  <a:pt x="1499934" y="1018503"/>
                </a:cubicBezTo>
                <a:cubicBezTo>
                  <a:pt x="1554404" y="1065772"/>
                  <a:pt x="1631709" y="1084847"/>
                  <a:pt x="1706766" y="1060603"/>
                </a:cubicBezTo>
                <a:cubicBezTo>
                  <a:pt x="1803146" y="1029475"/>
                  <a:pt x="1869694" y="917957"/>
                  <a:pt x="1851355" y="818363"/>
                </a:cubicBezTo>
                <a:cubicBezTo>
                  <a:pt x="1828698" y="695414"/>
                  <a:pt x="1707591" y="618948"/>
                  <a:pt x="1588262" y="648945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직사각형 26"/>
          <p:cNvSpPr/>
          <p:nvPr/>
        </p:nvSpPr>
        <p:spPr>
          <a:xfrm>
            <a:off x="5907417" y="3271820"/>
            <a:ext cx="5430666" cy="1395891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27"/>
          <p:cNvSpPr/>
          <p:nvPr/>
        </p:nvSpPr>
        <p:spPr>
          <a:xfrm>
            <a:off x="5907417" y="1263626"/>
            <a:ext cx="5430666" cy="1759532"/>
          </a:xfrm>
          <a:prstGeom prst="roundRect">
            <a:avLst>
              <a:gd name="adj" fmla="val 16667"/>
            </a:avLst>
          </a:prstGeom>
          <a:solidFill>
            <a:srgbClr val="c4e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5"/>
          <p:cNvSpPr txBox="1"/>
          <p:nvPr/>
        </p:nvSpPr>
        <p:spPr>
          <a:xfrm>
            <a:off x="6662749" y="1330098"/>
            <a:ext cx="3669030" cy="10778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500"/>
              <a:t>태양열 에너지 생성</a:t>
            </a:r>
            <a:endParaRPr lang="ko-KR" altLang="en-US" sz="3500"/>
          </a:p>
          <a:p>
            <a:pPr algn="ctr">
              <a:defRPr/>
            </a:pPr>
            <a:r>
              <a:rPr lang="en-US" altLang="ko-KR" sz="3000"/>
              <a:t>↓</a:t>
            </a:r>
            <a:endParaRPr lang="en-US" altLang="ko-KR" sz="3000"/>
          </a:p>
        </p:txBody>
      </p:sp>
      <p:sp>
        <p:nvSpPr>
          <p:cNvPr id="39" name="TextBox 36"/>
          <p:cNvSpPr txBox="1"/>
          <p:nvPr/>
        </p:nvSpPr>
        <p:spPr>
          <a:xfrm>
            <a:off x="6696888" y="2372407"/>
            <a:ext cx="3948265" cy="61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/>
              <a:t>에어컨 </a:t>
            </a:r>
            <a:r>
              <a:rPr lang="en-US" altLang="ko-KR" sz="3500"/>
              <a:t>/</a:t>
            </a:r>
            <a:r>
              <a:rPr lang="ko-KR" altLang="en-US" sz="3500"/>
              <a:t> 냉장고 가동</a:t>
            </a:r>
            <a:endParaRPr lang="ko-KR" altLang="en-US" sz="3500"/>
          </a:p>
        </p:txBody>
      </p:sp>
      <p:sp>
        <p:nvSpPr>
          <p:cNvPr id="43" name="TextBox 38"/>
          <p:cNvSpPr txBox="1"/>
          <p:nvPr/>
        </p:nvSpPr>
        <p:spPr>
          <a:xfrm>
            <a:off x="6788502" y="3408141"/>
            <a:ext cx="3856036" cy="115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spc="-150"/>
              <a:t>간판</a:t>
            </a:r>
            <a:r>
              <a:rPr lang="en-US" altLang="ko-KR" sz="3500" spc="-150"/>
              <a:t>,</a:t>
            </a:r>
            <a:r>
              <a:rPr lang="ko-KR" altLang="en-US" sz="3500" spc="-150"/>
              <a:t> 실내 조명 </a:t>
            </a:r>
            <a:endParaRPr lang="ko-KR" altLang="en-US" sz="3500" spc="-150"/>
          </a:p>
          <a:p>
            <a:pPr algn="ctr">
              <a:defRPr/>
            </a:pPr>
            <a:r>
              <a:rPr lang="ko-KR" altLang="en-US" sz="3500" spc="-150"/>
              <a:t>밝기 제어</a:t>
            </a:r>
            <a:endParaRPr lang="ko-KR" altLang="en-US" sz="3500" spc="-150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02216" y="5142998"/>
            <a:ext cx="0" cy="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54616" y="5295398"/>
            <a:ext cx="0" cy="0"/>
          </a:xfrm>
          <a:prstGeom prst="rect">
            <a:avLst/>
          </a:prstGeom>
        </p:spPr>
      </p:pic>
      <p:sp>
        <p:nvSpPr>
          <p:cNvPr id="47" name="직사각형 26"/>
          <p:cNvSpPr/>
          <p:nvPr/>
        </p:nvSpPr>
        <p:spPr>
          <a:xfrm>
            <a:off x="5919948" y="4962257"/>
            <a:ext cx="5430666" cy="1395891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38"/>
          <p:cNvSpPr txBox="1"/>
          <p:nvPr/>
        </p:nvSpPr>
        <p:spPr>
          <a:xfrm>
            <a:off x="6801033" y="5098578"/>
            <a:ext cx="3856036" cy="1152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spc="-150"/>
              <a:t>쓰레기통 자동 분류 시스템</a:t>
            </a:r>
            <a:endParaRPr lang="ko-KR" altLang="en-US" sz="3500" spc="-150"/>
          </a:p>
        </p:txBody>
      </p:sp>
    </p:spTree>
    <p:extLst>
      <p:ext uri="{BB962C8B-B14F-4D97-AF65-F5344CB8AC3E}">
        <p14:creationId xmlns:p14="http://schemas.microsoft.com/office/powerpoint/2010/main" val="154369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flipH="1">
            <a:off x="2376604" y="327252"/>
            <a:ext cx="6739365" cy="6423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화면설계서 </a:t>
            </a:r>
            <a:r>
              <a:rPr lang="en-US" altLang="ko-KR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로그인 페이지</a:t>
            </a:r>
            <a:endParaRPr lang="ko-KR" altLang="en-US" sz="360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1" name="그룹 3"/>
          <p:cNvGrpSpPr/>
          <p:nvPr/>
        </p:nvGrpSpPr>
        <p:grpSpPr>
          <a:xfrm rot="0">
            <a:off x="334537" y="292342"/>
            <a:ext cx="2295964" cy="696352"/>
            <a:chOff x="334537" y="267629"/>
            <a:chExt cx="1555592" cy="507727"/>
          </a:xfrm>
        </p:grpSpPr>
        <p:sp>
          <p:nvSpPr>
            <p:cNvPr id="22" name="사각형: 둥근 모서리 4"/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3" name="TextBox 7"/>
            <p:cNvSpPr txBox="1"/>
            <p:nvPr/>
          </p:nvSpPr>
          <p:spPr>
            <a:xfrm>
              <a:off x="509444" y="309361"/>
              <a:ext cx="1380684" cy="465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2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7230" y="1105401"/>
            <a:ext cx="9494086" cy="53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8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flipH="1">
            <a:off x="2376604" y="327252"/>
            <a:ext cx="6739365" cy="6423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화면설계서 </a:t>
            </a:r>
            <a:r>
              <a:rPr lang="en-US" altLang="ko-KR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회원가입 페이지</a:t>
            </a:r>
            <a:endParaRPr lang="ko-KR" altLang="en-US" sz="360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1" name="그룹 3"/>
          <p:cNvGrpSpPr/>
          <p:nvPr/>
        </p:nvGrpSpPr>
        <p:grpSpPr>
          <a:xfrm rot="0">
            <a:off x="334537" y="292342"/>
            <a:ext cx="2295964" cy="696352"/>
            <a:chOff x="334537" y="267629"/>
            <a:chExt cx="1555592" cy="507727"/>
          </a:xfrm>
        </p:grpSpPr>
        <p:sp>
          <p:nvSpPr>
            <p:cNvPr id="22" name="사각형: 둥근 모서리 4"/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3" name="TextBox 7"/>
            <p:cNvSpPr txBox="1"/>
            <p:nvPr/>
          </p:nvSpPr>
          <p:spPr>
            <a:xfrm>
              <a:off x="509444" y="309361"/>
              <a:ext cx="1380684" cy="465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2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0833" y="1030205"/>
            <a:ext cx="9683474" cy="5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0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flipH="1">
            <a:off x="2376604" y="327252"/>
            <a:ext cx="6739365" cy="6423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화면설계서 </a:t>
            </a:r>
            <a:r>
              <a:rPr lang="en-US" altLang="ko-KR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메인 페이지</a:t>
            </a:r>
            <a:endParaRPr lang="ko-KR" altLang="en-US" sz="360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1" name="그룹 3"/>
          <p:cNvGrpSpPr/>
          <p:nvPr/>
        </p:nvGrpSpPr>
        <p:grpSpPr>
          <a:xfrm rot="0">
            <a:off x="334537" y="292342"/>
            <a:ext cx="2295964" cy="696352"/>
            <a:chOff x="334537" y="267629"/>
            <a:chExt cx="1555592" cy="507727"/>
          </a:xfrm>
        </p:grpSpPr>
        <p:sp>
          <p:nvSpPr>
            <p:cNvPr id="22" name="사각형: 둥근 모서리 4"/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3" name="TextBox 7"/>
            <p:cNvSpPr txBox="1"/>
            <p:nvPr/>
          </p:nvSpPr>
          <p:spPr>
            <a:xfrm>
              <a:off x="509444" y="309361"/>
              <a:ext cx="1380684" cy="465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2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7757" y="1143000"/>
            <a:ext cx="9769808" cy="54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flipH="1">
            <a:off x="2376604" y="327252"/>
            <a:ext cx="6739365" cy="6423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ko-KR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STP</a:t>
            </a: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360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0750" y="2857500"/>
            <a:ext cx="0" cy="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3150" y="3009900"/>
            <a:ext cx="0" cy="0"/>
          </a:xfrm>
          <a:prstGeom prst="rect">
            <a:avLst/>
          </a:prstGeom>
        </p:spPr>
      </p:pic>
      <p:grpSp>
        <p:nvGrpSpPr>
          <p:cNvPr id="21" name="그룹 3"/>
          <p:cNvGrpSpPr/>
          <p:nvPr/>
        </p:nvGrpSpPr>
        <p:grpSpPr>
          <a:xfrm rot="0">
            <a:off x="334537" y="292342"/>
            <a:ext cx="2295964" cy="696352"/>
            <a:chOff x="334537" y="267629"/>
            <a:chExt cx="1555592" cy="507727"/>
          </a:xfrm>
        </p:grpSpPr>
        <p:sp>
          <p:nvSpPr>
            <p:cNvPr id="22" name="사각형: 둥근 모서리 4"/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3" name="TextBox 7"/>
            <p:cNvSpPr txBox="1"/>
            <p:nvPr/>
          </p:nvSpPr>
          <p:spPr>
            <a:xfrm>
              <a:off x="509443" y="309362"/>
              <a:ext cx="1380684" cy="4659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2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  <p:cxnSp>
        <p:nvCxnSpPr>
          <p:cNvPr id="24" name="직선 연결선 16"/>
          <p:cNvCxnSpPr/>
          <p:nvPr/>
        </p:nvCxnSpPr>
        <p:spPr>
          <a:xfrm>
            <a:off x="6096000" y="2503065"/>
            <a:ext cx="0" cy="1192863"/>
          </a:xfrm>
          <a:prstGeom prst="line">
            <a:avLst/>
          </a:prstGeom>
          <a:noFill/>
          <a:ln w="6350" cap="flat" cmpd="sng" algn="ctr">
            <a:solidFill>
              <a:srgbClr val="8496b1">
                <a:alpha val="100000"/>
              </a:srgbClr>
            </a:solidFill>
            <a:prstDash val="dash"/>
            <a:miter/>
          </a:ln>
        </p:spPr>
      </p:cxnSp>
      <p:cxnSp>
        <p:nvCxnSpPr>
          <p:cNvPr id="25" name="직선 연결선 18"/>
          <p:cNvCxnSpPr/>
          <p:nvPr/>
        </p:nvCxnSpPr>
        <p:spPr>
          <a:xfrm flipH="1">
            <a:off x="4807990" y="3690532"/>
            <a:ext cx="1288010" cy="774495"/>
          </a:xfrm>
          <a:prstGeom prst="line">
            <a:avLst/>
          </a:prstGeom>
          <a:noFill/>
          <a:ln w="6350" cap="flat" cmpd="sng" algn="ctr">
            <a:solidFill>
              <a:srgbClr val="8496b1">
                <a:alpha val="100000"/>
              </a:srgbClr>
            </a:solidFill>
            <a:prstDash val="dash"/>
            <a:miter/>
          </a:ln>
        </p:spPr>
      </p:cxnSp>
      <p:cxnSp>
        <p:nvCxnSpPr>
          <p:cNvPr id="26" name="직선 연결선 19"/>
          <p:cNvCxnSpPr/>
          <p:nvPr/>
        </p:nvCxnSpPr>
        <p:spPr>
          <a:xfrm>
            <a:off x="6096000" y="3676650"/>
            <a:ext cx="1219200" cy="838200"/>
          </a:xfrm>
          <a:prstGeom prst="line">
            <a:avLst/>
          </a:prstGeom>
          <a:noFill/>
          <a:ln w="6350" cap="flat" cmpd="sng" algn="ctr">
            <a:solidFill>
              <a:srgbClr val="8496b1">
                <a:alpha val="100000"/>
              </a:srgbClr>
            </a:solidFill>
            <a:prstDash val="dash"/>
            <a:miter/>
          </a:ln>
        </p:spPr>
      </p:cxnSp>
      <p:sp>
        <p:nvSpPr>
          <p:cNvPr id="27" name="타원 20"/>
          <p:cNvSpPr/>
          <p:nvPr/>
        </p:nvSpPr>
        <p:spPr>
          <a:xfrm>
            <a:off x="3392073" y="3934986"/>
            <a:ext cx="1758766" cy="1758766"/>
          </a:xfrm>
          <a:prstGeom prst="ellipse">
            <a:avLst/>
          </a:prstGeom>
          <a:solidFill>
            <a:srgbClr val="6cc93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8" name="타원 21"/>
          <p:cNvSpPr/>
          <p:nvPr/>
        </p:nvSpPr>
        <p:spPr>
          <a:xfrm>
            <a:off x="5216617" y="994754"/>
            <a:ext cx="1758766" cy="1758766"/>
          </a:xfrm>
          <a:prstGeom prst="ellipse">
            <a:avLst/>
          </a:prstGeom>
          <a:solidFill>
            <a:srgbClr val="3b383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9" name="타원 22"/>
          <p:cNvSpPr/>
          <p:nvPr/>
        </p:nvSpPr>
        <p:spPr>
          <a:xfrm>
            <a:off x="6816633" y="3973086"/>
            <a:ext cx="1758766" cy="1758766"/>
          </a:xfrm>
          <a:prstGeom prst="ellipse">
            <a:avLst/>
          </a:prstGeom>
          <a:solidFill>
            <a:srgbClr val="30586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5828347" y="1205221"/>
            <a:ext cx="592455" cy="75502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S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3978743" y="4200102"/>
            <a:ext cx="573405" cy="7575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T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2" name="TextBox 25"/>
          <p:cNvSpPr txBox="1"/>
          <p:nvPr/>
        </p:nvSpPr>
        <p:spPr>
          <a:xfrm>
            <a:off x="7433143" y="4252597"/>
            <a:ext cx="595630" cy="75581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P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3" name="TextBox 16"/>
          <p:cNvSpPr txBox="1"/>
          <p:nvPr/>
        </p:nvSpPr>
        <p:spPr>
          <a:xfrm>
            <a:off x="6721939" y="925033"/>
            <a:ext cx="2878625" cy="621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자영업자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0" y="3933241"/>
            <a:ext cx="3732532" cy="102336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전기세 증가로 고민하는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무인점포 점주들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35" name="TextBox 16"/>
          <p:cNvSpPr txBox="1"/>
          <p:nvPr/>
        </p:nvSpPr>
        <p:spPr>
          <a:xfrm>
            <a:off x="8522165" y="4405334"/>
            <a:ext cx="3399790" cy="115536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에너지 효율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환경 친화적 도구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5366385" y="1871469"/>
            <a:ext cx="1468755" cy="4697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고객 분류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7" name="TextBox 23"/>
          <p:cNvSpPr txBox="1"/>
          <p:nvPr/>
        </p:nvSpPr>
        <p:spPr>
          <a:xfrm>
            <a:off x="3747135" y="4944034"/>
            <a:ext cx="1078230" cy="47228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타겟팅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7045292" y="4981633"/>
            <a:ext cx="1363980" cy="4697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윤고딕 230"/>
              </a:rPr>
              <a:t>포지셔닝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165736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8011" y="13841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latin typeface="한컴 윤고딕 23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659370" y="13841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latin typeface="한컴 윤고딕 23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395654" y="327252"/>
            <a:ext cx="4424789" cy="642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15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문제점과 개선방향</a:t>
            </a:r>
            <a:endParaRPr lang="ko-KR" altLang="en-US" sz="3600" spc="-150">
              <a:solidFill>
                <a:schemeClr val="accent4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721746" y="2762538"/>
            <a:ext cx="4657674" cy="21855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 조명 밝기 제어 서비스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X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 비싼 월 지출료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6963831" y="2671544"/>
            <a:ext cx="3707723" cy="227704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 에너지 효율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 태양열 에너지 활용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 전력 사용 감소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5820885" y="3066309"/>
            <a:ext cx="550229" cy="7253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cs typeface="Pretendard"/>
              </a:rPr>
              <a:t>&gt;&gt;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cs typeface="Pretendard"/>
            </a:endParaRPr>
          </a:p>
        </p:txBody>
      </p:sp>
      <p:sp>
        <p:nvSpPr>
          <p:cNvPr id="225" name="TextBox 16"/>
          <p:cNvSpPr txBox="1"/>
          <p:nvPr/>
        </p:nvSpPr>
        <p:spPr>
          <a:xfrm>
            <a:off x="1007107" y="1478151"/>
            <a:ext cx="4062732" cy="5392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문제점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sp>
        <p:nvSpPr>
          <p:cNvPr id="226" name="TextBox 16"/>
          <p:cNvSpPr txBox="1"/>
          <p:nvPr/>
        </p:nvSpPr>
        <p:spPr>
          <a:xfrm>
            <a:off x="7014206" y="1541650"/>
            <a:ext cx="4062732" cy="542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한컴 윤고딕 230"/>
                <a:cs typeface="LINE Seed Sans KR Thin"/>
              </a:rPr>
              <a:t>개선방향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404040"/>
              </a:solidFill>
              <a:latin typeface="한컴 윤고딕 230"/>
              <a:cs typeface="LINE Seed Sans KR Thin"/>
            </a:endParaRPr>
          </a:p>
        </p:txBody>
      </p:sp>
      <p:cxnSp>
        <p:nvCxnSpPr>
          <p:cNvPr id="227" name="직선 연결선 218"/>
          <p:cNvCxnSpPr/>
          <p:nvPr/>
        </p:nvCxnSpPr>
        <p:spPr>
          <a:xfrm>
            <a:off x="2526514" y="2137464"/>
            <a:ext cx="959635" cy="2485"/>
          </a:xfrm>
          <a:prstGeom prst="line">
            <a:avLst/>
          </a:prstGeom>
          <a:noFill/>
          <a:ln w="381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cxnSp>
        <p:nvCxnSpPr>
          <p:cNvPr id="229" name="직선 연결선 218"/>
          <p:cNvCxnSpPr/>
          <p:nvPr/>
        </p:nvCxnSpPr>
        <p:spPr>
          <a:xfrm>
            <a:off x="8571714" y="2162866"/>
            <a:ext cx="959635" cy="2485"/>
          </a:xfrm>
          <a:prstGeom prst="line">
            <a:avLst/>
          </a:prstGeom>
          <a:noFill/>
          <a:ln w="381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grpSp>
        <p:nvGrpSpPr>
          <p:cNvPr id="230" name="그룹 3"/>
          <p:cNvGrpSpPr/>
          <p:nvPr/>
        </p:nvGrpSpPr>
        <p:grpSpPr>
          <a:xfrm rot="0">
            <a:off x="334537" y="292342"/>
            <a:ext cx="2295964" cy="696352"/>
            <a:chOff x="334537" y="267629"/>
            <a:chExt cx="1555592" cy="507727"/>
          </a:xfrm>
        </p:grpSpPr>
        <p:sp>
          <p:nvSpPr>
            <p:cNvPr id="231" name="사각형: 둥근 모서리 4"/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32" name="TextBox 7"/>
            <p:cNvSpPr txBox="1"/>
            <p:nvPr/>
          </p:nvSpPr>
          <p:spPr>
            <a:xfrm>
              <a:off x="509445" y="309364"/>
              <a:ext cx="1380684" cy="465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2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70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97625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65" y="3428998"/>
            <a:ext cx="5388500" cy="8458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기대효과 및 활용방안</a:t>
            </a:r>
            <a:endParaRPr lang="ko-KR" altLang="en-US" sz="5000" b="1" spc="-3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래픽 5" descr="건배 단색으로 채워진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09378" y="19012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flipH="1">
            <a:off x="2369711" y="352652"/>
            <a:ext cx="3726289" cy="642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15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기대효과</a:t>
            </a:r>
            <a:endParaRPr lang="ko-KR" altLang="en-US" sz="3600" spc="-15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152061" y="1632835"/>
            <a:ext cx="2339477" cy="2355352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304943" y="1785717"/>
            <a:ext cx="2019054" cy="2032754"/>
          </a:xfrm>
          <a:prstGeom prst="ellipse">
            <a:avLst/>
          </a:prstGeom>
          <a:solidFill>
            <a:srgbClr val="6cc932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706589" y="1632835"/>
            <a:ext cx="2339477" cy="2355352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48320" y="1785717"/>
            <a:ext cx="2019054" cy="2032754"/>
          </a:xfrm>
          <a:prstGeom prst="ellipse">
            <a:avLst/>
          </a:prstGeom>
          <a:solidFill>
            <a:srgbClr val="6cc932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32543" y="1632835"/>
            <a:ext cx="2377577" cy="2380752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85425" y="1796868"/>
            <a:ext cx="2051935" cy="2054675"/>
          </a:xfrm>
          <a:prstGeom prst="ellipse">
            <a:avLst/>
          </a:prstGeom>
          <a:solidFill>
            <a:srgbClr val="6cc932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779374" y="1632835"/>
            <a:ext cx="2415675" cy="2444253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932256" y="1774566"/>
            <a:ext cx="2084815" cy="2109478"/>
          </a:xfrm>
          <a:prstGeom prst="ellipse">
            <a:avLst/>
          </a:prstGeom>
          <a:solidFill>
            <a:srgbClr val="6cc932">
              <a:alpha val="898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18285" y="4288999"/>
            <a:ext cx="1592580" cy="776396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환경보호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9960" y="4425523"/>
            <a:ext cx="2545080" cy="544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전력 소비 감소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4441398"/>
            <a:ext cx="2830830" cy="100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환경친화적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 이미지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1135" y="4501723"/>
            <a:ext cx="2411730" cy="544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accent4">
                    <a:lumMod val="25000"/>
                  </a:schemeClr>
                </a:solidFill>
                <a:latin typeface="한컴 윤고딕 230"/>
                <a:ea typeface="한컴 윤고딕 230"/>
              </a:rPr>
              <a:t>사용자 편의성</a:t>
            </a:r>
            <a:endParaRPr lang="ko-KR" altLang="en-US" sz="3000">
              <a:solidFill>
                <a:schemeClr val="accent4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  <p:pic>
        <p:nvPicPr>
          <p:cNvPr id="23" name="그래픽 22" descr="식물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3206" y="2112278"/>
            <a:ext cx="1521169" cy="1521169"/>
          </a:xfrm>
          <a:prstGeom prst="rect">
            <a:avLst/>
          </a:prstGeom>
        </p:spPr>
      </p:pic>
      <p:pic>
        <p:nvPicPr>
          <p:cNvPr id="25" name="그래픽 24" descr="재생 가능 에너지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3353" y="2091638"/>
            <a:ext cx="1415415" cy="1415415"/>
          </a:xfrm>
          <a:prstGeom prst="rect">
            <a:avLst/>
          </a:prstGeom>
        </p:spPr>
      </p:pic>
      <p:pic>
        <p:nvPicPr>
          <p:cNvPr id="31" name="그래픽 30" descr="지속 가능성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84023" y="2189886"/>
            <a:ext cx="1258516" cy="1258516"/>
          </a:xfrm>
          <a:prstGeom prst="rect">
            <a:avLst/>
          </a:prstGeom>
        </p:spPr>
      </p:pic>
      <p:pic>
        <p:nvPicPr>
          <p:cNvPr id="33" name="그래픽 32" descr="악수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93950" y="1920600"/>
            <a:ext cx="1777467" cy="1777467"/>
          </a:xfrm>
          <a:prstGeom prst="rect">
            <a:avLst/>
          </a:prstGeom>
        </p:spPr>
      </p:pic>
      <p:sp>
        <p:nvSpPr>
          <p:cNvPr id="35" name="사각형: 둥근 모서리 4"/>
          <p:cNvSpPr/>
          <p:nvPr/>
        </p:nvSpPr>
        <p:spPr>
          <a:xfrm>
            <a:off x="334536" y="292342"/>
            <a:ext cx="1892733" cy="678034"/>
          </a:xfrm>
          <a:prstGeom prst="roundRect">
            <a:avLst>
              <a:gd name="adj" fmla="val 50000"/>
            </a:avLst>
          </a:prstGeom>
          <a:solidFill>
            <a:srgbClr val="6cc93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592691" y="349580"/>
            <a:ext cx="2037810" cy="6391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rPr>
              <a:t>Part 3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</p:spTree>
    <p:extLst>
      <p:ext uri="{BB962C8B-B14F-4D97-AF65-F5344CB8AC3E}">
        <p14:creationId xmlns:p14="http://schemas.microsoft.com/office/powerpoint/2010/main" val="36226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flipH="1">
            <a:off x="2357554" y="339952"/>
            <a:ext cx="5875764" cy="63604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활용방안</a:t>
            </a:r>
            <a:endParaRPr lang="ko-KR" altLang="en-US" sz="360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16784" y="1830069"/>
            <a:ext cx="11718066" cy="294005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3000">
                <a:solidFill>
                  <a:schemeClr val="tx1"/>
                </a:solidFill>
              </a:rPr>
              <a:t>1.</a:t>
            </a:r>
            <a:r>
              <a:rPr lang="ko-KR" altLang="en-US" sz="3000">
                <a:solidFill>
                  <a:schemeClr val="tx1"/>
                </a:solidFill>
              </a:rPr>
              <a:t> 무인점포뿐만 아니라 대규모 건물</a:t>
            </a:r>
            <a:r>
              <a:rPr lang="en-US" altLang="ko-KR" sz="3000">
                <a:solidFill>
                  <a:schemeClr val="tx1"/>
                </a:solidFill>
              </a:rPr>
              <a:t>,</a:t>
            </a:r>
            <a:r>
              <a:rPr lang="ko-KR" altLang="en-US" sz="3000">
                <a:solidFill>
                  <a:schemeClr val="tx1"/>
                </a:solidFill>
              </a:rPr>
              <a:t> 공공시설</a:t>
            </a:r>
            <a:r>
              <a:rPr lang="en-US" altLang="ko-KR" sz="3000">
                <a:solidFill>
                  <a:schemeClr val="tx1"/>
                </a:solidFill>
              </a:rPr>
              <a:t>,</a:t>
            </a:r>
            <a:r>
              <a:rPr lang="ko-KR" altLang="en-US" sz="3000">
                <a:solidFill>
                  <a:schemeClr val="tx1"/>
                </a:solidFill>
              </a:rPr>
              <a:t> 산업시설</a:t>
            </a:r>
            <a:r>
              <a:rPr lang="en-US" altLang="ko-KR" sz="3000">
                <a:solidFill>
                  <a:schemeClr val="tx1"/>
                </a:solidFill>
              </a:rPr>
              <a:t>,</a:t>
            </a:r>
            <a:r>
              <a:rPr lang="ko-KR" altLang="en-US" sz="3000">
                <a:solidFill>
                  <a:schemeClr val="tx1"/>
                </a:solidFill>
              </a:rPr>
              <a:t> 주거시설 등으로     </a:t>
            </a:r>
            <a:endParaRPr lang="ko-KR" altLang="en-US" sz="300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ko-KR" altLang="en-US" sz="3000">
                <a:solidFill>
                  <a:schemeClr val="tx1"/>
                </a:solidFill>
              </a:rPr>
              <a:t>    확장</a:t>
            </a:r>
            <a:endParaRPr lang="ko-KR" altLang="en-US" sz="300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3000">
                <a:solidFill>
                  <a:schemeClr val="tx1"/>
                </a:solidFill>
              </a:rPr>
              <a:t>2.</a:t>
            </a:r>
            <a:r>
              <a:rPr lang="ko-KR" altLang="en-US" sz="3000">
                <a:solidFill>
                  <a:schemeClr val="tx1"/>
                </a:solidFill>
              </a:rPr>
              <a:t> 에너지 관리 시스템 구축</a:t>
            </a:r>
            <a:endParaRPr lang="ko-KR" altLang="en-US" sz="300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3000">
                <a:solidFill>
                  <a:schemeClr val="tx1"/>
                </a:solidFill>
              </a:rPr>
              <a:t>3.</a:t>
            </a:r>
            <a:r>
              <a:rPr lang="ko-KR" altLang="en-US" sz="3000">
                <a:solidFill>
                  <a:schemeClr val="tx1"/>
                </a:solidFill>
              </a:rPr>
              <a:t> 무인점포의 재고관리까지 연동</a:t>
            </a:r>
            <a:endParaRPr lang="ko-KR" altLang="en-US" sz="300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defRPr/>
            </a:pPr>
            <a:r>
              <a:rPr lang="en-US" altLang="ko-KR" sz="3000">
                <a:solidFill>
                  <a:schemeClr val="tx1"/>
                </a:solidFill>
              </a:rPr>
              <a:t>4. </a:t>
            </a:r>
            <a:r>
              <a:rPr lang="ko-KR" altLang="en-US" sz="3000">
                <a:solidFill>
                  <a:schemeClr val="tx1"/>
                </a:solidFill>
              </a:rPr>
              <a:t>앱 개발로 접근성 강화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19" name="그룹 3"/>
          <p:cNvGrpSpPr/>
          <p:nvPr/>
        </p:nvGrpSpPr>
        <p:grpSpPr>
          <a:xfrm rot="0">
            <a:off x="334537" y="292342"/>
            <a:ext cx="2295964" cy="696352"/>
            <a:chOff x="334537" y="267629"/>
            <a:chExt cx="1555592" cy="507727"/>
          </a:xfrm>
        </p:grpSpPr>
        <p:sp>
          <p:nvSpPr>
            <p:cNvPr id="20" name="사각형: 둥근 모서리 4"/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1" name="TextBox 7"/>
            <p:cNvSpPr txBox="1"/>
            <p:nvPr/>
          </p:nvSpPr>
          <p:spPr>
            <a:xfrm>
              <a:off x="509445" y="309364"/>
              <a:ext cx="1380684" cy="465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3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78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334537" y="292343"/>
            <a:ext cx="1075164" cy="494371"/>
            <a:chOff x="334537" y="267629"/>
            <a:chExt cx="2446764" cy="494371"/>
          </a:xfrm>
        </p:grpSpPr>
        <p:sp>
          <p:nvSpPr>
            <p:cNvPr id="2" name="사각형: 둥근 모서리 1"/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18297" y="316307"/>
              <a:ext cx="1723874" cy="361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  <a:endParaRPr lang="ko-KR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8710" y="2751893"/>
            <a:ext cx="488424" cy="7514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chemeClr val="accent1"/>
                </a:solidFill>
                <a:latin typeface="+mj-ea"/>
                <a:ea typeface="+mj-ea"/>
                <a:cs typeface="+mn-cs"/>
              </a:rPr>
              <a:t>1</a:t>
            </a:r>
            <a:endParaRPr lang="ko-KR" altLang="en-US" sz="4400">
              <a:solidFill>
                <a:schemeClr val="accent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3335" y="2751892"/>
            <a:ext cx="560186" cy="7514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chemeClr val="accent1"/>
                </a:solidFill>
                <a:latin typeface="+mj-ea"/>
                <a:ea typeface="+mj-ea"/>
                <a:cs typeface="+mn-cs"/>
              </a:rPr>
              <a:t>2</a:t>
            </a:r>
            <a:endParaRPr lang="ko-KR" altLang="en-US" sz="4400">
              <a:solidFill>
                <a:schemeClr val="accent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635" y="2751891"/>
            <a:ext cx="566876" cy="7514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chemeClr val="accent1"/>
                </a:solidFill>
                <a:latin typeface="+mj-ea"/>
                <a:ea typeface="+mj-ea"/>
                <a:cs typeface="+mn-cs"/>
              </a:rPr>
              <a:t>3</a:t>
            </a:r>
            <a:endParaRPr lang="ko-KR" altLang="en-US" sz="4400">
              <a:solidFill>
                <a:schemeClr val="accent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4510" y="2751890"/>
            <a:ext cx="567433" cy="7514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4400">
                <a:solidFill>
                  <a:schemeClr val="accent1"/>
                </a:solidFill>
                <a:latin typeface="+mj-ea"/>
                <a:ea typeface="+mj-ea"/>
                <a:cs typeface="+mn-cs"/>
              </a:rPr>
              <a:t>4</a:t>
            </a:r>
            <a:endParaRPr lang="ko-KR" altLang="en-US" sz="4400">
              <a:solidFill>
                <a:schemeClr val="accent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0413" y="3521334"/>
            <a:ext cx="2150002" cy="16488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200" b="0" i="0" u="none" strike="noStrike" mc:Ignorable="hp" hp:hslEmbossed="0">
                <a:solidFill>
                  <a:schemeClr val="accent1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3200">
                <a:solidFill>
                  <a:schemeClr val="accent1"/>
                </a:solidFill>
                <a:latin typeface="+mn-ea"/>
              </a:rPr>
              <a:t> 제안 배경</a:t>
            </a:r>
            <a:endParaRPr lang="ko-KR" altLang="en-US" sz="3200">
              <a:solidFill>
                <a:schemeClr val="accent1"/>
              </a:solidFill>
              <a:latin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200" b="0" i="0" u="none" strike="noStrike" mc:Ignorable="hp" hp:hslEmbossed="0">
                <a:solidFill>
                  <a:schemeClr val="accent1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3200">
                <a:solidFill>
                  <a:schemeClr val="accent1"/>
                </a:solidFill>
                <a:latin typeface="+mn-ea"/>
              </a:rPr>
              <a:t> 필요성</a:t>
            </a:r>
            <a:endParaRPr lang="ko-KR" altLang="en-US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003" y="3521331"/>
            <a:ext cx="2507887" cy="16488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200" b="0" i="0" u="none" strike="noStrike" mc:Ignorable="hp" hp:hslEmbossed="0">
                <a:solidFill>
                  <a:schemeClr val="accent1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3200">
                <a:solidFill>
                  <a:schemeClr val="accent1"/>
                </a:solidFill>
                <a:latin typeface="+mn-ea"/>
              </a:rPr>
              <a:t> 시스템 분석</a:t>
            </a:r>
            <a:endParaRPr lang="ko-KR" altLang="en-US" sz="3200">
              <a:solidFill>
                <a:schemeClr val="accent1"/>
              </a:solidFill>
              <a:latin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200" b="0" i="0" u="none" strike="noStrike" mc:Ignorable="hp" hp:hslEmbossed="0">
                <a:solidFill>
                  <a:schemeClr val="accent1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3200">
                <a:solidFill>
                  <a:schemeClr val="accent1"/>
                </a:solidFill>
                <a:latin typeface="+mn-ea"/>
              </a:rPr>
              <a:t> 차별성</a:t>
            </a:r>
            <a:endParaRPr lang="ko-KR" altLang="en-US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5787" y="3521328"/>
            <a:ext cx="2009103" cy="1648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200" b="0" i="0" u="none" strike="noStrike" mc:Ignorable="hp" hp:hslEmbossed="0">
                <a:solidFill>
                  <a:schemeClr val="accent1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3200">
                <a:solidFill>
                  <a:schemeClr val="accent1"/>
                </a:solidFill>
                <a:latin typeface="+mn-ea"/>
              </a:rPr>
              <a:t> 기대효과</a:t>
            </a:r>
            <a:endParaRPr lang="ko-KR" altLang="en-US" sz="3200">
              <a:solidFill>
                <a:schemeClr val="accent1"/>
              </a:solidFill>
              <a:latin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200" b="0" i="0" u="none" strike="noStrike" mc:Ignorable="hp" hp:hslEmbossed="0">
                <a:solidFill>
                  <a:schemeClr val="accent1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3200">
                <a:solidFill>
                  <a:schemeClr val="accent1"/>
                </a:solidFill>
                <a:latin typeface="+mn-ea"/>
              </a:rPr>
              <a:t> 활용방안</a:t>
            </a:r>
            <a:endParaRPr lang="ko-KR" altLang="en-US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9843" y="3703331"/>
            <a:ext cx="1135638" cy="572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1"/>
                </a:solidFill>
                <a:latin typeface="+mn-ea"/>
              </a:rPr>
              <a:t>Q&amp;A</a:t>
            </a:r>
            <a:endParaRPr lang="en-US" altLang="ko-KR" sz="320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97625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4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4365" y="3429000"/>
            <a:ext cx="2499250" cy="845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1" spc="-300">
                <a:solidFill>
                  <a:schemeClr val="bg1"/>
                </a:solidFill>
                <a:latin typeface="+mn-ea"/>
              </a:rPr>
              <a:t>Q &amp; A</a:t>
            </a:r>
            <a:endParaRPr lang="en-US" altLang="ko-KR" sz="5000" b="1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30" descr="지속 가능성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44178" y="1654767"/>
            <a:ext cx="3548466" cy="35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13394" y="2609433"/>
            <a:ext cx="2959921" cy="8195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48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600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3718" y="945732"/>
            <a:ext cx="8852722" cy="395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  <a:hlinkClick r:id="rId2"/>
              </a:rPr>
              <a:t>https://www.electimes.com/news/articleView.html?idxno=317527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811343" y="1441033"/>
            <a:ext cx="5852347" cy="395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https://www.skshieldus.com/kor/index.do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796102" y="1948606"/>
            <a:ext cx="10665012" cy="1005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http://www.kt-telecop.co.kr/?gad_source=1&amp;gclid=CjwKCAjw26KxBhBDEiwAu6KXt6uG3RSjPcoc1M7jYcEx6I0A-mDX7IL2HZWHf8npETd_gAK_7QFtxRoC7VEQAvD_BwE</a:t>
            </a:r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39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02375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64" y="3428998"/>
            <a:ext cx="5036076" cy="8458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제안 배경 및 필요성</a:t>
            </a:r>
            <a:endParaRPr lang="ko-KR" altLang="en-US" sz="5000" b="1" spc="-3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래픽 5" descr="식물을 든 펼친 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88777" y="1762642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334536" y="301867"/>
            <a:ext cx="1892733" cy="6780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2395654" y="339952"/>
            <a:ext cx="6997332" cy="6423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제안배경 </a:t>
            </a:r>
            <a:r>
              <a:rPr lang="en-US" altLang="ko-KR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-</a:t>
            </a: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 무인 점포 수 증가</a:t>
            </a:r>
            <a:endParaRPr lang="ko-KR" altLang="en-US" sz="3600">
              <a:solidFill>
                <a:schemeClr val="accent4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5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722276" y="1398805"/>
            <a:ext cx="6747449" cy="40603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TextBox 7"/>
          <p:cNvSpPr txBox="1"/>
          <p:nvPr/>
        </p:nvSpPr>
        <p:spPr>
          <a:xfrm>
            <a:off x="592691" y="349580"/>
            <a:ext cx="2037810" cy="6391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rPr>
              <a:t>Part 1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ffffff"/>
              </a:solidFill>
              <a:latin typeface="LINE Seed Sans KR Bold"/>
              <a:ea typeface="LINE Seed Sans KR Bold"/>
              <a:cs typeface="LINE Seed Sans KR Th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5260" y="341026"/>
            <a:ext cx="8230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  <a:cs typeface="+mn-cs"/>
              </a:rPr>
              <a:t>Part 1</a:t>
            </a:r>
            <a:endParaRPr lang="en-US" altLang="ko-KR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417879" y="327252"/>
            <a:ext cx="7282288" cy="6423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제안배경 </a:t>
            </a:r>
            <a:r>
              <a:rPr lang="en-US" altLang="ko-KR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-</a:t>
            </a: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 전기요금 인상</a:t>
            </a:r>
            <a:endParaRPr lang="ko-KR" altLang="en-US" sz="3600">
              <a:solidFill>
                <a:schemeClr val="accent4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20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28635" y="2167838"/>
            <a:ext cx="4821447" cy="2835851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3" name=""/>
          <p:cNvGrpSpPr/>
          <p:nvPr/>
        </p:nvGrpSpPr>
        <p:grpSpPr>
          <a:xfrm rot="0">
            <a:off x="5464967" y="2308891"/>
            <a:ext cx="6346034" cy="2498853"/>
            <a:chOff x="5405436" y="2177923"/>
            <a:chExt cx="6346034" cy="2498853"/>
          </a:xfrm>
        </p:grpSpPr>
        <p:pic>
          <p:nvPicPr>
            <p:cNvPr id="19" name=""/>
            <p:cNvPicPr/>
            <p:nvPr/>
          </p:nvPicPr>
          <p:blipFill rotWithShape="1">
            <a:blip r:embed="rId3"/>
            <a:srcRect t="2720" b="2310"/>
            <a:stretch>
              <a:fillRect/>
            </a:stretch>
          </p:blipFill>
          <p:spPr>
            <a:xfrm>
              <a:off x="5405436" y="2177923"/>
              <a:ext cx="6340348" cy="24426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2" name=""/>
            <p:cNvSpPr/>
            <p:nvPr/>
          </p:nvSpPr>
          <p:spPr>
            <a:xfrm>
              <a:off x="9447610" y="3343275"/>
              <a:ext cx="2303860" cy="133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/>
            </a:p>
          </p:txBody>
        </p:sp>
      </p:grpSp>
      <p:grpSp>
        <p:nvGrpSpPr>
          <p:cNvPr id="27" name="그룹 3"/>
          <p:cNvGrpSpPr/>
          <p:nvPr/>
        </p:nvGrpSpPr>
        <p:grpSpPr>
          <a:xfrm rot="0">
            <a:off x="334537" y="301867"/>
            <a:ext cx="2295964" cy="686826"/>
            <a:chOff x="334537" y="267629"/>
            <a:chExt cx="1555592" cy="500782"/>
          </a:xfrm>
        </p:grpSpPr>
        <p:sp>
          <p:nvSpPr>
            <p:cNvPr id="28" name="사각형: 둥근 모서리 4"/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9" name="TextBox 7"/>
            <p:cNvSpPr txBox="1"/>
            <p:nvPr/>
          </p:nvSpPr>
          <p:spPr>
            <a:xfrm>
              <a:off x="509445" y="302419"/>
              <a:ext cx="1380684" cy="46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1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34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flipH="1">
            <a:off x="2433753" y="339951"/>
            <a:ext cx="3319889" cy="639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150">
                <a:solidFill>
                  <a:schemeClr val="accent4">
                    <a:lumMod val="25000"/>
                  </a:schemeClr>
                </a:solidFill>
              </a:rPr>
              <a:t>필요성</a:t>
            </a:r>
            <a:endParaRPr lang="ko-KR" altLang="en-US" sz="3600" spc="-15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2" name="テキスト ボックス 17"/>
          <p:cNvSpPr txBox="1"/>
          <p:nvPr/>
        </p:nvSpPr>
        <p:spPr>
          <a:xfrm>
            <a:off x="1623060" y="5449075"/>
            <a:ext cx="1040130" cy="63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30"/>
              </a:rPr>
              <a:t>주거</a:t>
            </a:r>
            <a:endParaRPr lang="ko-KR" altLang="en-US" sz="3600">
              <a:latin typeface="한컴 윤고딕 230"/>
            </a:endParaRPr>
          </a:p>
        </p:txBody>
      </p:sp>
      <p:sp>
        <p:nvSpPr>
          <p:cNvPr id="3" name="テキスト ボックス 17"/>
          <p:cNvSpPr txBox="1"/>
          <p:nvPr/>
        </p:nvSpPr>
        <p:spPr>
          <a:xfrm>
            <a:off x="5623560" y="5449075"/>
            <a:ext cx="1040130" cy="63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30"/>
              </a:rPr>
              <a:t>상업</a:t>
            </a:r>
            <a:endParaRPr lang="en-US" altLang="ko-KR" sz="3600">
              <a:latin typeface="한컴 윤고딕 230"/>
            </a:endParaRPr>
          </a:p>
        </p:txBody>
      </p:sp>
      <p:sp>
        <p:nvSpPr>
          <p:cNvPr id="7" name="원호 6"/>
          <p:cNvSpPr/>
          <p:nvPr/>
        </p:nvSpPr>
        <p:spPr>
          <a:xfrm rot="5400000">
            <a:off x="1165581" y="2453446"/>
            <a:ext cx="1965434" cy="1965434"/>
          </a:xfrm>
          <a:prstGeom prst="arc">
            <a:avLst>
              <a:gd name="adj1" fmla="val 1115338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원호 8"/>
          <p:cNvSpPr/>
          <p:nvPr/>
        </p:nvSpPr>
        <p:spPr>
          <a:xfrm>
            <a:off x="1165581" y="2453446"/>
            <a:ext cx="1965434" cy="1965434"/>
          </a:xfrm>
          <a:prstGeom prst="arc">
            <a:avLst>
              <a:gd name="adj1" fmla="val 5320067"/>
              <a:gd name="adj2" fmla="val 16778852"/>
            </a:avLst>
          </a:prstGeom>
          <a:ln w="381000">
            <a:solidFill>
              <a:srgbClr val="149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46835" y="3143775"/>
            <a:ext cx="1592580" cy="5690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52.26%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원호 11"/>
          <p:cNvSpPr/>
          <p:nvPr/>
        </p:nvSpPr>
        <p:spPr>
          <a:xfrm rot="5400000">
            <a:off x="5148118" y="2453446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>
            <a:off x="5148118" y="2453446"/>
            <a:ext cx="1965434" cy="1965434"/>
          </a:xfrm>
          <a:prstGeom prst="arc">
            <a:avLst>
              <a:gd name="adj1" fmla="val 5320067"/>
              <a:gd name="adj2" fmla="val 59551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42585" y="3143775"/>
            <a:ext cx="1363980" cy="5690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74.1%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원호 15"/>
          <p:cNvSpPr/>
          <p:nvPr/>
        </p:nvSpPr>
        <p:spPr>
          <a:xfrm rot="5400000">
            <a:off x="9130654" y="2453446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9130654" y="2453446"/>
            <a:ext cx="1965434" cy="1965434"/>
          </a:xfrm>
          <a:prstGeom prst="arc">
            <a:avLst>
              <a:gd name="adj1" fmla="val 5320067"/>
              <a:gd name="adj2" fmla="val 18951296"/>
            </a:avLst>
          </a:prstGeom>
          <a:solidFill>
            <a:schemeClr val="lt1"/>
          </a:solidFill>
          <a:ln w="381000">
            <a:solidFill>
              <a:srgbClr val="ade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585960" y="3143775"/>
            <a:ext cx="1030605" cy="569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rPr>
              <a:t>65%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9" name="テキスト ボックス 17"/>
          <p:cNvSpPr txBox="1"/>
          <p:nvPr/>
        </p:nvSpPr>
        <p:spPr>
          <a:xfrm>
            <a:off x="9605009" y="5449075"/>
            <a:ext cx="1040130" cy="63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30"/>
              </a:rPr>
              <a:t>실외</a:t>
            </a:r>
            <a:endParaRPr lang="ko-KR" altLang="en-US" sz="3600">
              <a:latin typeface="한컴 윤고딕 23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2095462" y="4904832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0"/>
          <p:cNvSpPr/>
          <p:nvPr/>
        </p:nvSpPr>
        <p:spPr>
          <a:xfrm rot="5400000">
            <a:off x="6078000" y="4898482"/>
            <a:ext cx="36000" cy="684000"/>
          </a:xfrm>
          <a:prstGeom prst="rect">
            <a:avLst/>
          </a:prstGeom>
          <a:solidFill>
            <a:srgbClr val="808080">
              <a:alpha val="100000"/>
            </a:srgbClr>
          </a:solidFill>
          <a:ln w="381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3" name="직사각형 20"/>
          <p:cNvSpPr/>
          <p:nvPr/>
        </p:nvSpPr>
        <p:spPr>
          <a:xfrm rot="5400000">
            <a:off x="10032962" y="4923880"/>
            <a:ext cx="36000" cy="684000"/>
          </a:xfrm>
          <a:prstGeom prst="rect">
            <a:avLst/>
          </a:prstGeom>
          <a:solidFill>
            <a:srgbClr val="808080">
              <a:alpha val="100000"/>
            </a:srgbClr>
          </a:solidFill>
          <a:ln w="381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sp>
        <p:nvSpPr>
          <p:cNvPr id="24" name="TextBox 13"/>
          <p:cNvSpPr txBox="1"/>
          <p:nvPr/>
        </p:nvSpPr>
        <p:spPr>
          <a:xfrm flipH="1">
            <a:off x="2343728" y="1203551"/>
            <a:ext cx="7898243" cy="6804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900" b="1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30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900" b="1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30"/>
              </a:rPr>
              <a:t>스마트 조명 사용 시 전력 절감율</a:t>
            </a:r>
            <a:r>
              <a:rPr xmlns:mc="http://schemas.openxmlformats.org/markup-compatibility/2006" xmlns:hp="http://schemas.haansoft.com/office/presentation/8.0" kumimoji="0" lang="en-US" altLang="ko-KR" sz="3900" b="1" i="0" u="none" strike="noStrike" kern="1200" cap="none" spc="0" normalizeH="0" baseline="0" mc:Ignorable="hp" hp:hslEmbossed="0">
                <a:solidFill>
                  <a:srgbClr val="383838"/>
                </a:solidFill>
                <a:latin typeface="한컴 윤고딕 230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900" b="1" i="0" u="none" strike="noStrike" kern="1200" cap="none" spc="0" normalizeH="0" baseline="0" mc:Ignorable="hp" hp:hslEmbossed="0">
              <a:solidFill>
                <a:srgbClr val="383838"/>
              </a:solidFill>
              <a:latin typeface="한컴 윤고딕 230"/>
            </a:endParaRPr>
          </a:p>
        </p:txBody>
      </p:sp>
      <p:grpSp>
        <p:nvGrpSpPr>
          <p:cNvPr id="25" name="그룹 3"/>
          <p:cNvGrpSpPr/>
          <p:nvPr/>
        </p:nvGrpSpPr>
        <p:grpSpPr>
          <a:xfrm rot="0">
            <a:off x="334537" y="301867"/>
            <a:ext cx="2295964" cy="686827"/>
            <a:chOff x="334536" y="274573"/>
            <a:chExt cx="1555592" cy="500782"/>
          </a:xfrm>
        </p:grpSpPr>
        <p:sp>
          <p:nvSpPr>
            <p:cNvPr id="26" name="사각형: 둥근 모서리 4"/>
            <p:cNvSpPr/>
            <p:nvPr/>
          </p:nvSpPr>
          <p:spPr>
            <a:xfrm>
              <a:off x="334536" y="274573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7" name="TextBox 7"/>
            <p:cNvSpPr txBox="1"/>
            <p:nvPr/>
          </p:nvSpPr>
          <p:spPr>
            <a:xfrm>
              <a:off x="509445" y="309364"/>
              <a:ext cx="1380684" cy="465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1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37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865" y="2598001"/>
            <a:ext cx="2188100" cy="848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5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65" y="3428998"/>
            <a:ext cx="5302775" cy="8458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시스템 분석 </a:t>
            </a:r>
            <a:r>
              <a:rPr lang="en-US" altLang="ko-KR" sz="5000" b="1" spc="-30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5000" b="1" spc="-300">
                <a:solidFill>
                  <a:schemeClr val="bg1"/>
                </a:solidFill>
                <a:latin typeface="+mn-ea"/>
              </a:rPr>
              <a:t> 차별성</a:t>
            </a:r>
            <a:endParaRPr lang="ko-KR" altLang="en-US" sz="5000" b="1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24" descr="재생 가능 에너지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9917" y="1528737"/>
            <a:ext cx="3800526" cy="38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flipH="1">
            <a:off x="2382954" y="327252"/>
            <a:ext cx="4233746" cy="6423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유사서비스 비교</a:t>
            </a:r>
            <a:endParaRPr lang="ko-KR" altLang="en-US" sz="360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rcRect t="8330"/>
          <a:stretch>
            <a:fillRect/>
          </a:stretch>
        </p:blipFill>
        <p:spPr>
          <a:xfrm>
            <a:off x="955518" y="1844579"/>
            <a:ext cx="4623601" cy="2511617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rcRect t="11560"/>
          <a:stretch>
            <a:fillRect/>
          </a:stretch>
        </p:blipFill>
        <p:spPr>
          <a:xfrm>
            <a:off x="6410325" y="2285831"/>
            <a:ext cx="4696793" cy="16511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0408" y="3989577"/>
            <a:ext cx="5355592" cy="127584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algn="ctr" defTabSz="914400">
              <a:spcBef>
                <a:spcPts val="0"/>
              </a:spcBef>
              <a:buNone/>
              <a:defRPr/>
            </a:pPr>
            <a:r>
              <a:rPr lang="en-US" altLang="ko-KR" sz="2600" baseline="0">
                <a:solidFill>
                  <a:srgbClr val="404040"/>
                </a:solidFill>
              </a:rPr>
              <a:t>SK</a:t>
            </a:r>
            <a:r>
              <a:rPr lang="ko-KR" altLang="en-US" sz="2600" baseline="0">
                <a:solidFill>
                  <a:srgbClr val="404040"/>
                </a:solidFill>
              </a:rPr>
              <a:t> 쉴더스 </a:t>
            </a:r>
            <a:endParaRPr lang="ko-KR" altLang="en-US" sz="2600" baseline="0">
              <a:solidFill>
                <a:srgbClr val="404040"/>
              </a:solidFill>
            </a:endParaRPr>
          </a:p>
          <a:p>
            <a:pPr algn="ctr" defTabSz="914400">
              <a:spcBef>
                <a:spcPts val="0"/>
              </a:spcBef>
              <a:buNone/>
              <a:defRPr/>
            </a:pPr>
            <a:endParaRPr lang="ko-KR" altLang="en-US" sz="500" baseline="0">
              <a:solidFill>
                <a:srgbClr val="404040"/>
              </a:solidFill>
            </a:endParaRPr>
          </a:p>
          <a:p>
            <a:pPr algn="ctr" defTabSz="914400">
              <a:spcBef>
                <a:spcPts val="0"/>
              </a:spcBef>
              <a:buNone/>
              <a:defRPr/>
            </a:pPr>
            <a:r>
              <a:rPr lang="ko-KR" altLang="en-US" sz="2600" baseline="0">
                <a:solidFill>
                  <a:srgbClr val="404040"/>
                </a:solidFill>
              </a:rPr>
              <a:t>무인점포 올인원 시스템</a:t>
            </a:r>
            <a:endParaRPr lang="ko-KR" altLang="en-US" sz="2600" baseline="0">
              <a:solidFill>
                <a:srgbClr val="404040"/>
              </a:solidFill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6811007" y="3967351"/>
            <a:ext cx="4062732" cy="488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INE Seed Sans KR Thin"/>
                <a:ea typeface="LINE Seed Sans KR Regular"/>
                <a:cs typeface="LINE Seed Sans KR Thin"/>
              </a:rPr>
              <a:t>KT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INE Seed Sans KR Thin"/>
                <a:ea typeface="LINE Seed Sans KR Regular"/>
                <a:cs typeface="LINE Seed Sans KR Thin"/>
              </a:rPr>
              <a:t> 텔레캅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404040"/>
              </a:solidFill>
              <a:latin typeface="LINE Seed Sans KR Thin"/>
              <a:ea typeface="LINE Seed Sans KR Regular"/>
              <a:cs typeface="LINE Seed Sans KR Thin"/>
            </a:endParaRPr>
          </a:p>
        </p:txBody>
      </p:sp>
      <p:grpSp>
        <p:nvGrpSpPr>
          <p:cNvPr id="20" name="그룹 3"/>
          <p:cNvGrpSpPr/>
          <p:nvPr/>
        </p:nvGrpSpPr>
        <p:grpSpPr>
          <a:xfrm rot="0">
            <a:off x="334537" y="301867"/>
            <a:ext cx="2295964" cy="696352"/>
            <a:chOff x="334537" y="267629"/>
            <a:chExt cx="1555592" cy="507727"/>
          </a:xfrm>
        </p:grpSpPr>
        <p:sp>
          <p:nvSpPr>
            <p:cNvPr id="21" name="사각형: 둥근 모서리 4"/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2" name="TextBox 7"/>
            <p:cNvSpPr txBox="1"/>
            <p:nvPr/>
          </p:nvSpPr>
          <p:spPr>
            <a:xfrm>
              <a:off x="509445" y="309364"/>
              <a:ext cx="1380684" cy="465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2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flipH="1">
            <a:off x="2357554" y="352651"/>
            <a:ext cx="6044041" cy="6423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유사서비스 비교 </a:t>
            </a:r>
            <a:r>
              <a:rPr lang="en-US" altLang="ko-KR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쉴더스</a:t>
            </a:r>
            <a:endParaRPr lang="ko-KR" altLang="en-US" sz="360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rcRect t="8330"/>
          <a:stretch>
            <a:fillRect/>
          </a:stretch>
        </p:blipFill>
        <p:spPr>
          <a:xfrm>
            <a:off x="1472398" y="917383"/>
            <a:ext cx="4623601" cy="2511617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2302985" y="2922268"/>
            <a:ext cx="3344227" cy="300990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2400">
                <a:solidFill>
                  <a:schemeClr val="tx1"/>
                </a:solidFill>
              </a:rPr>
              <a:t> 출입통제</a:t>
            </a:r>
            <a:endParaRPr lang="ko-KR" altLang="en-US" sz="240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2400">
                <a:solidFill>
                  <a:schemeClr val="tx1"/>
                </a:solidFill>
              </a:rPr>
              <a:t> 냉난방 온도제어</a:t>
            </a:r>
            <a:endParaRPr lang="ko-KR" altLang="en-US" sz="240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2400">
                <a:solidFill>
                  <a:schemeClr val="tx1"/>
                </a:solidFill>
              </a:rPr>
              <a:t> 서빙로봇 제공</a:t>
            </a:r>
            <a:endParaRPr lang="ko-KR" altLang="en-US" sz="240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2400">
                <a:solidFill>
                  <a:schemeClr val="tx1"/>
                </a:solidFill>
              </a:rPr>
              <a:t> 결제 키오스크</a:t>
            </a:r>
            <a:endParaRPr lang="ko-KR" altLang="en-US" sz="2400">
              <a:solidFill>
                <a:schemeClr val="tx1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</a:t>
            </a:r>
            <a:r>
              <a:rPr lang="ko-KR" altLang="en-US" sz="2400">
                <a:solidFill>
                  <a:schemeClr val="tx1"/>
                </a:solidFill>
              </a:rPr>
              <a:t> </a:t>
            </a:r>
            <a:r>
              <a:rPr lang="en-US" altLang="ko-KR" sz="2400">
                <a:solidFill>
                  <a:schemeClr val="tx1"/>
                </a:solidFill>
              </a:rPr>
              <a:t>CCTV</a:t>
            </a:r>
            <a:r>
              <a:rPr lang="ko-KR" altLang="en-US" sz="2400">
                <a:solidFill>
                  <a:schemeClr val="tx1"/>
                </a:solidFill>
              </a:rPr>
              <a:t> 제공</a:t>
            </a:r>
            <a:endParaRPr lang="en-US" altLang="ko-KR" sz="2400">
              <a:solidFill>
                <a:schemeClr val="tx1"/>
              </a:solidFill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rcRect t="5130"/>
          <a:stretch>
            <a:fillRect/>
          </a:stretch>
        </p:blipFill>
        <p:spPr>
          <a:xfrm>
            <a:off x="7336314" y="2095498"/>
            <a:ext cx="4150687" cy="4111626"/>
          </a:xfrm>
          <a:prstGeom prst="rect">
            <a:avLst/>
          </a:prstGeom>
        </p:spPr>
      </p:pic>
      <p:grpSp>
        <p:nvGrpSpPr>
          <p:cNvPr id="20" name="그룹 3"/>
          <p:cNvGrpSpPr/>
          <p:nvPr/>
        </p:nvGrpSpPr>
        <p:grpSpPr>
          <a:xfrm rot="0">
            <a:off x="334537" y="301867"/>
            <a:ext cx="2295964" cy="696352"/>
            <a:chOff x="334537" y="267629"/>
            <a:chExt cx="1555592" cy="507727"/>
          </a:xfrm>
        </p:grpSpPr>
        <p:sp>
          <p:nvSpPr>
            <p:cNvPr id="21" name="사각형: 둥근 모서리 4"/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rgbClr val="6cc93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Thin"/>
                <a:ea typeface="LINE Seed Sans KR Regular"/>
                <a:cs typeface="LINE Seed Sans KR Thin"/>
              </a:endParaRPr>
            </a:p>
          </p:txBody>
        </p:sp>
        <p:sp>
          <p:nvSpPr>
            <p:cNvPr id="22" name="TextBox 7"/>
            <p:cNvSpPr txBox="1"/>
            <p:nvPr/>
          </p:nvSpPr>
          <p:spPr>
            <a:xfrm>
              <a:off x="509445" y="309364"/>
              <a:ext cx="1380684" cy="465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LINE Seed Sans KR Bold"/>
                  <a:ea typeface="LINE Seed Sans KR Bold"/>
                  <a:cs typeface="LINE Seed Sans KR Thin"/>
                </a:rPr>
                <a:t>Part 2</a:t>
              </a:r>
  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LINE Seed Sans KR Bold"/>
                <a:ea typeface="LINE Seed Sans KR Bold"/>
                <a:cs typeface="LINE Seed Sans KR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29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250</ep:Words>
  <ep:PresentationFormat>와이드스크린</ep:PresentationFormat>
  <ep:Paragraphs>140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2022-10-11T03:30:09.000</dcterms:created>
  <dc:creator>Yu Saebyeol</dc:creator>
  <cp:lastModifiedBy>184472</cp:lastModifiedBy>
  <dcterms:modified xsi:type="dcterms:W3CDTF">2024-04-24T11:08:26.095</dcterms:modified>
  <cp:revision>111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