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9" r:id="rId4"/>
    <p:sldId id="257" r:id="rId5"/>
    <p:sldId id="289" r:id="rId6"/>
    <p:sldId id="290" r:id="rId7"/>
    <p:sldId id="283" r:id="rId8"/>
    <p:sldId id="271" r:id="rId9"/>
    <p:sldId id="276" r:id="rId10"/>
    <p:sldId id="284" r:id="rId11"/>
    <p:sldId id="285" r:id="rId12"/>
    <p:sldId id="288" r:id="rId13"/>
    <p:sldId id="299" r:id="rId14"/>
    <p:sldId id="303" r:id="rId15"/>
    <p:sldId id="304" r:id="rId16"/>
    <p:sldId id="305" r:id="rId17"/>
    <p:sldId id="297" r:id="rId18"/>
    <p:sldId id="275" r:id="rId19"/>
    <p:sldId id="265" r:id="rId20"/>
    <p:sldId id="307" r:id="rId21"/>
    <p:sldId id="277" r:id="rId22"/>
    <p:sldId id="287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12" y="42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74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www.electimes.com/news/articleView.html?idxno=317527" TargetMode="External" /><Relationship Id="rId3" Type="http://schemas.openxmlformats.org/officeDocument/2006/relationships/hyperlink" Target="https://www.skshieldus.com/kor/index.do" TargetMode="External" /><Relationship Id="rId4" Type="http://schemas.openxmlformats.org/officeDocument/2006/relationships/hyperlink" Target="http://www.kt-telecop.co.kr/?gad_source=1&amp;gclid=CjwKCAjw26KxBhBDEiwAu6KXt6uG3RSjPcoc1M7jYcEx6I0A-mDX7IL2HZWHf8npETd_gAK_7QFtxRoC7VEQAvD_Bw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7285" y="2151727"/>
            <a:ext cx="9955530" cy="922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무인</a:t>
            </a:r>
            <a:r>
              <a:rPr lang="en-US" altLang="ko-KR" sz="5500" spc="-3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점포 에너지 절약 통합 시스템</a:t>
            </a:r>
            <a:endParaRPr lang="ko-KR" altLang="en-US" sz="55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2" y="351714"/>
            <a:ext cx="1736942" cy="446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산대특 사물지능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핵심프로젝트 기획발표</a:t>
            </a:r>
            <a:endParaRPr lang="ko-KR" altLang="en-US" sz="12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43168" y="6261366"/>
            <a:ext cx="1713931" cy="33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21X*&amp;#@$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이몽룡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22*234asdf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성춘향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8AFA9-20DE-8549-C624-19F54DCB5DD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2866" y="1361468"/>
            <a:ext cx="5025025" cy="187640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628569" y="2945763"/>
            <a:ext cx="3280728" cy="30721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99800" indent="-499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500" baseline="0">
                <a:solidFill>
                  <a:srgbClr val="000000"/>
                </a:solidFill>
              </a:rPr>
              <a:t>출입통제</a:t>
            </a:r>
            <a:endParaRPr lang="ko-KR" altLang="en-US" sz="3500" baseline="0">
              <a:solidFill>
                <a:srgbClr val="000000"/>
              </a:solidFill>
            </a:endParaRPr>
          </a:p>
          <a:p>
            <a:pPr marL="499800" indent="-499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3500" baseline="0">
                <a:solidFill>
                  <a:srgbClr val="000000"/>
                </a:solidFill>
              </a:rPr>
              <a:t>CCTV</a:t>
            </a:r>
            <a:r>
              <a:rPr lang="ko-KR" altLang="en-US" sz="3500" baseline="0">
                <a:solidFill>
                  <a:srgbClr val="000000"/>
                </a:solidFill>
              </a:rPr>
              <a:t> 제공</a:t>
            </a:r>
            <a:endParaRPr lang="ko-KR" altLang="en-US" sz="35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ko-KR" altLang="en-US" sz="35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en-US" altLang="ko-KR" sz="3500" baseline="0">
              <a:solidFill>
                <a:srgbClr val="00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376" y="2957303"/>
            <a:ext cx="5553850" cy="3000794"/>
          </a:xfrm>
          <a:prstGeom prst="rect">
            <a:avLst/>
          </a:prstGeom>
        </p:spPr>
      </p:pic>
      <p:sp>
        <p:nvSpPr>
          <p:cNvPr id="29" name="TextBox 13"/>
          <p:cNvSpPr txBox="1"/>
          <p:nvPr/>
        </p:nvSpPr>
        <p:spPr>
          <a:xfrm flipH="1">
            <a:off x="2134907" y="261370"/>
            <a:ext cx="9357890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KT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텔레캅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0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1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2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50135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7"/>
          <p:cNvSpPr/>
          <p:nvPr/>
        </p:nvSpPr>
        <p:spPr>
          <a:xfrm>
            <a:off x="629376" y="2382412"/>
            <a:ext cx="4788391" cy="746235"/>
          </a:xfrm>
          <a:prstGeom prst="rect">
            <a:avLst/>
          </a:prstGeom>
          <a:solidFill>
            <a:srgbClr val="c4eaa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38" name="직사각형 27"/>
          <p:cNvSpPr/>
          <p:nvPr/>
        </p:nvSpPr>
        <p:spPr>
          <a:xfrm>
            <a:off x="6665767" y="2145210"/>
            <a:ext cx="4788391" cy="782802"/>
          </a:xfrm>
          <a:prstGeom prst="rect">
            <a:avLst/>
          </a:prstGeom>
          <a:solidFill>
            <a:srgbClr val="c4eaa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659370" y="2136625"/>
            <a:ext cx="4796234" cy="3490082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21746" y="3336145"/>
            <a:ext cx="4657674" cy="21859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28400" indent="-4284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조명 밝기 제어 서비스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428400" indent="-4284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비싼 월 지출료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428400" indent="-42840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6877239" y="3089324"/>
            <a:ext cx="4460652" cy="227955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28400" indent="-4284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에너지 효율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428400" indent="-4284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태양열 에너지 활용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428400" indent="-4284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전력 사용 감소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5820885" y="3466359"/>
            <a:ext cx="550229" cy="7253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&gt;&gt;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5" name="TextBox 16"/>
          <p:cNvSpPr txBox="1"/>
          <p:nvPr/>
        </p:nvSpPr>
        <p:spPr>
          <a:xfrm>
            <a:off x="970931" y="2443020"/>
            <a:ext cx="4062732" cy="6221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문제점</a:t>
            </a:r>
            <a:endPara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226" name="TextBox 16"/>
          <p:cNvSpPr txBox="1"/>
          <p:nvPr/>
        </p:nvSpPr>
        <p:spPr>
          <a:xfrm>
            <a:off x="6985631" y="2246500"/>
            <a:ext cx="4062732" cy="6186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개선방향</a:t>
            </a:r>
            <a:endPara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8011" y="2384275"/>
            <a:ext cx="4796234" cy="2834466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cxnSp>
        <p:nvCxnSpPr>
          <p:cNvPr id="227" name="직선 연결선 218"/>
          <p:cNvCxnSpPr/>
          <p:nvPr/>
        </p:nvCxnSpPr>
        <p:spPr>
          <a:xfrm flipV="1">
            <a:off x="606002" y="3136900"/>
            <a:ext cx="4794250" cy="10583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cxnSp>
        <p:nvCxnSpPr>
          <p:cNvPr id="229" name="직선 연결선 218"/>
          <p:cNvCxnSpPr/>
          <p:nvPr/>
        </p:nvCxnSpPr>
        <p:spPr>
          <a:xfrm>
            <a:off x="6666712" y="2915341"/>
            <a:ext cx="4802399" cy="17898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233" name="TextBox 13"/>
          <p:cNvSpPr txBox="1"/>
          <p:nvPr/>
        </p:nvSpPr>
        <p:spPr>
          <a:xfrm flipH="1">
            <a:off x="2134907" y="261370"/>
            <a:ext cx="8550532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문제점과 개선방향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3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3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3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66770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시스템 분석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1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2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8" name=""/>
          <p:cNvSpPr/>
          <p:nvPr/>
        </p:nvSpPr>
        <p:spPr>
          <a:xfrm>
            <a:off x="4230553" y="1300223"/>
            <a:ext cx="5712921" cy="1862112"/>
          </a:xfrm>
          <a:prstGeom prst="roundRect">
            <a:avLst>
              <a:gd name="adj" fmla="val 16667"/>
            </a:avLst>
          </a:prstGeom>
          <a:solidFill>
            <a:srgbClr val="6dbe31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4" name="TextBox 35"/>
          <p:cNvSpPr txBox="1"/>
          <p:nvPr/>
        </p:nvSpPr>
        <p:spPr>
          <a:xfrm>
            <a:off x="4597053" y="1478870"/>
            <a:ext cx="4962897" cy="1462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한컴 윤고딕 230"/>
              </a:rPr>
              <a:t>태양열 에너지 생성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↓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에어컨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 냉장고 가동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230553" y="3288454"/>
            <a:ext cx="5712921" cy="1508765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2" name="TextBox 35"/>
          <p:cNvSpPr txBox="1"/>
          <p:nvPr/>
        </p:nvSpPr>
        <p:spPr>
          <a:xfrm>
            <a:off x="4597053" y="3467100"/>
            <a:ext cx="4962897" cy="1150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간판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 실내 조명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밝기 제어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221028" y="4955022"/>
            <a:ext cx="5712921" cy="1424269"/>
          </a:xfrm>
          <a:prstGeom prst="roundRect">
            <a:avLst>
              <a:gd name="adj" fmla="val 16667"/>
            </a:avLst>
          </a:prstGeom>
          <a:solidFill>
            <a:srgbClr val="328443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4" name="TextBox 35"/>
          <p:cNvSpPr txBox="1"/>
          <p:nvPr/>
        </p:nvSpPr>
        <p:spPr>
          <a:xfrm>
            <a:off x="4572164" y="5377937"/>
            <a:ext cx="4962897" cy="6209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쓰레기통 자동 분류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grpSp>
        <p:nvGrpSpPr>
          <p:cNvPr id="101" name=""/>
          <p:cNvGrpSpPr/>
          <p:nvPr/>
        </p:nvGrpSpPr>
        <p:grpSpPr>
          <a:xfrm rot="0">
            <a:off x="2126854" y="1429113"/>
            <a:ext cx="1473361" cy="1455600"/>
            <a:chOff x="1308736" y="1352996"/>
            <a:chExt cx="1770244" cy="1801963"/>
          </a:xfrm>
        </p:grpSpPr>
        <p:sp>
          <p:nvSpPr>
            <p:cNvPr id="59" name="타원 1"/>
            <p:cNvSpPr/>
            <p:nvPr/>
          </p:nvSpPr>
          <p:spPr>
            <a:xfrm>
              <a:off x="1308736" y="1352996"/>
              <a:ext cx="1770244" cy="180196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76200" cap="flat" cmpd="sng" algn="ctr">
              <a:solidFill>
                <a:srgbClr val="6dbe31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sp>
          <p:nvSpPr>
            <p:cNvPr id="60" name="타원 2"/>
            <p:cNvSpPr/>
            <p:nvPr/>
          </p:nvSpPr>
          <p:spPr>
            <a:xfrm>
              <a:off x="1433042" y="1477303"/>
              <a:ext cx="1527785" cy="1555159"/>
            </a:xfrm>
            <a:prstGeom prst="ellipse">
              <a:avLst/>
            </a:prstGeom>
            <a:solidFill>
              <a:srgbClr val="6dbe31"/>
            </a:solidFill>
            <a:ln w="12700" cap="flat" cmpd="sng" algn="ctr">
              <a:noFill/>
              <a:prstDash val="dash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pic>
          <p:nvPicPr>
            <p:cNvPr id="96" name="그래픽 16" descr="전기탑 단색으로 채워진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47049" y="1687349"/>
              <a:ext cx="1070154" cy="1070154"/>
            </a:xfrm>
            <a:prstGeom prst="rect">
              <a:avLst/>
            </a:prstGeom>
          </p:spPr>
        </p:pic>
      </p:grpSp>
      <p:grpSp>
        <p:nvGrpSpPr>
          <p:cNvPr id="100" name=""/>
          <p:cNvGrpSpPr/>
          <p:nvPr/>
        </p:nvGrpSpPr>
        <p:grpSpPr>
          <a:xfrm rot="0">
            <a:off x="2145789" y="4877987"/>
            <a:ext cx="1473361" cy="1455600"/>
            <a:chOff x="897932" y="4309126"/>
            <a:chExt cx="1770244" cy="1801963"/>
          </a:xfrm>
        </p:grpSpPr>
        <p:sp>
          <p:nvSpPr>
            <p:cNvPr id="85" name="타원 1"/>
            <p:cNvSpPr/>
            <p:nvPr/>
          </p:nvSpPr>
          <p:spPr>
            <a:xfrm>
              <a:off x="897932" y="4309126"/>
              <a:ext cx="1770244" cy="180196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76200" cap="flat" cmpd="sng" algn="ctr">
              <a:solidFill>
                <a:srgbClr val="599f4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sp>
          <p:nvSpPr>
            <p:cNvPr id="86" name="타원 2"/>
            <p:cNvSpPr/>
            <p:nvPr/>
          </p:nvSpPr>
          <p:spPr>
            <a:xfrm>
              <a:off x="1012713" y="4433434"/>
              <a:ext cx="1527785" cy="1555159"/>
            </a:xfrm>
            <a:prstGeom prst="ellipse">
              <a:avLst/>
            </a:prstGeom>
            <a:solidFill>
              <a:srgbClr val="328443"/>
            </a:solidFill>
            <a:ln w="12700" cap="flat" cmpd="sng" algn="ctr">
              <a:noFill/>
              <a:prstDash val="dash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pic>
          <p:nvPicPr>
            <p:cNvPr id="97" name="그래픽 3" descr="재활용 단색으로 채워진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08167" y="4622345"/>
              <a:ext cx="1158255" cy="1158255"/>
            </a:xfrm>
            <a:prstGeom prst="rect">
              <a:avLst/>
            </a:prstGeom>
          </p:spPr>
        </p:pic>
      </p:grpSp>
      <p:grpSp>
        <p:nvGrpSpPr>
          <p:cNvPr id="99" name=""/>
          <p:cNvGrpSpPr/>
          <p:nvPr/>
        </p:nvGrpSpPr>
        <p:grpSpPr>
          <a:xfrm rot="0">
            <a:off x="2164221" y="3132165"/>
            <a:ext cx="1473361" cy="1455600"/>
            <a:chOff x="3973519" y="2820768"/>
            <a:chExt cx="1770245" cy="1801963"/>
          </a:xfrm>
        </p:grpSpPr>
        <p:sp>
          <p:nvSpPr>
            <p:cNvPr id="88" name="타원 1"/>
            <p:cNvSpPr/>
            <p:nvPr/>
          </p:nvSpPr>
          <p:spPr>
            <a:xfrm>
              <a:off x="3973519" y="2820768"/>
              <a:ext cx="1770244" cy="180196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76200" cap="flat" cmpd="sng" algn="ctr">
              <a:solidFill>
                <a:srgbClr val="599f4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sp>
          <p:nvSpPr>
            <p:cNvPr id="89" name="타원 2"/>
            <p:cNvSpPr/>
            <p:nvPr/>
          </p:nvSpPr>
          <p:spPr>
            <a:xfrm>
              <a:off x="4097825" y="2935551"/>
              <a:ext cx="1527785" cy="1555159"/>
            </a:xfrm>
            <a:prstGeom prst="ellipse">
              <a:avLst/>
            </a:prstGeom>
            <a:solidFill>
              <a:srgbClr val="599f4d"/>
            </a:solidFill>
            <a:ln w="12700" cap="flat" cmpd="sng" algn="ctr">
              <a:noFill/>
              <a:prstDash val="dash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pic>
          <p:nvPicPr>
            <p:cNvPr id="98" name="그래픽 24" descr="재생 가능 에너지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29062" y="2945846"/>
              <a:ext cx="1488397" cy="1488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6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3"/>
          <p:cNvSpPr txBox="1"/>
          <p:nvPr/>
        </p:nvSpPr>
        <p:spPr>
          <a:xfrm flipH="1">
            <a:off x="2134907" y="261370"/>
            <a:ext cx="966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로그인 페이지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8484" y="1202747"/>
            <a:ext cx="9575031" cy="53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3"/>
          <p:cNvSpPr txBox="1"/>
          <p:nvPr/>
        </p:nvSpPr>
        <p:spPr>
          <a:xfrm flipH="1">
            <a:off x="2134907" y="261370"/>
            <a:ext cx="9203675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회원가입 페이지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7490" y="1197057"/>
            <a:ext cx="9597021" cy="53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3"/>
          <p:cNvSpPr txBox="1"/>
          <p:nvPr/>
        </p:nvSpPr>
        <p:spPr>
          <a:xfrm flipH="1">
            <a:off x="2134907" y="261370"/>
            <a:ext cx="8849888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메인 페이지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rcRect l="5490" t="2090" r="2480" b="2090"/>
          <a:stretch>
            <a:fillRect/>
          </a:stretch>
        </p:blipFill>
        <p:spPr>
          <a:xfrm>
            <a:off x="1593238" y="1235034"/>
            <a:ext cx="9062674" cy="53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0" y="3400425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3150" y="3552825"/>
            <a:ext cx="0" cy="0"/>
          </a:xfrm>
          <a:prstGeom prst="rect">
            <a:avLst/>
          </a:prstGeom>
        </p:spPr>
      </p:pic>
      <p:cxnSp>
        <p:nvCxnSpPr>
          <p:cNvPr id="24" name="직선 연결선 16"/>
          <p:cNvCxnSpPr/>
          <p:nvPr/>
        </p:nvCxnSpPr>
        <p:spPr>
          <a:xfrm>
            <a:off x="6096000" y="3045990"/>
            <a:ext cx="0" cy="1192863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5" name="직선 연결선 18"/>
          <p:cNvCxnSpPr/>
          <p:nvPr/>
        </p:nvCxnSpPr>
        <p:spPr>
          <a:xfrm rot="10800000" flipV="1">
            <a:off x="4807990" y="4200986"/>
            <a:ext cx="1288010" cy="806966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6" name="직선 연결선 19"/>
          <p:cNvCxnSpPr/>
          <p:nvPr/>
        </p:nvCxnSpPr>
        <p:spPr>
          <a:xfrm>
            <a:off x="6096000" y="4216349"/>
            <a:ext cx="1219200" cy="841426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sp>
        <p:nvSpPr>
          <p:cNvPr id="27" name="타원 20"/>
          <p:cNvSpPr/>
          <p:nvPr/>
        </p:nvSpPr>
        <p:spPr>
          <a:xfrm>
            <a:off x="3392073" y="4477911"/>
            <a:ext cx="1758766" cy="1758766"/>
          </a:xfrm>
          <a:prstGeom prst="ellipse">
            <a:avLst/>
          </a:prstGeom>
          <a:solidFill>
            <a:srgbClr val="6cc93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8" name="타원 21"/>
          <p:cNvSpPr/>
          <p:nvPr/>
        </p:nvSpPr>
        <p:spPr>
          <a:xfrm>
            <a:off x="5216617" y="1537679"/>
            <a:ext cx="1758766" cy="1758766"/>
          </a:xfrm>
          <a:prstGeom prst="ellipse">
            <a:avLst/>
          </a:prstGeom>
          <a:solidFill>
            <a:srgbClr val="3b383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9" name="타원 22"/>
          <p:cNvSpPr/>
          <p:nvPr/>
        </p:nvSpPr>
        <p:spPr>
          <a:xfrm>
            <a:off x="6816633" y="4516011"/>
            <a:ext cx="1758766" cy="1758766"/>
          </a:xfrm>
          <a:prstGeom prst="ellipse">
            <a:avLst/>
          </a:prstGeom>
          <a:solidFill>
            <a:srgbClr val="30586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5828347" y="1748146"/>
            <a:ext cx="592455" cy="75502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S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3978743" y="4743027"/>
            <a:ext cx="573405" cy="7575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T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7433143" y="4795522"/>
            <a:ext cx="595630" cy="75581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P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6721939" y="1467958"/>
            <a:ext cx="2878625" cy="621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자영업자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0" y="4176808"/>
            <a:ext cx="3732532" cy="10233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전기세 증가로 고민하는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무인점포 점주들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8522164" y="4948259"/>
            <a:ext cx="3669835" cy="11553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에너지 효율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환경 친화적 도구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66385" y="2414394"/>
            <a:ext cx="1468755" cy="469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고객 분류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3747135" y="5486959"/>
            <a:ext cx="1078230" cy="4722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타겟팅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7045292" y="5524558"/>
            <a:ext cx="1363980" cy="469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포지셔닝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43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한컴 윤고딕 230"/>
              </a:rPr>
              <a:t>STP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한컴 윤고딕 240"/>
              <a:ea typeface="한컴 윤고딕 240"/>
            </a:endParaRPr>
          </a:p>
        </p:txBody>
      </p:sp>
      <p:sp>
        <p:nvSpPr>
          <p:cNvPr id="4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4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4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65736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88500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기대효과 및 활용방안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건배 단색으로 채워진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09378" y="19012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018711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71593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20864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62595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3493" y="2023360"/>
            <a:ext cx="2377577" cy="23807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66375" y="2187393"/>
            <a:ext cx="2051935" cy="2054675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836524" y="2023360"/>
            <a:ext cx="2415675" cy="2444253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89406" y="2165091"/>
            <a:ext cx="2084815" cy="2109478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84935" y="4571983"/>
            <a:ext cx="1592580" cy="776396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환경보호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0920" y="4816048"/>
            <a:ext cx="254508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전력 소비 감소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4773" y="4755108"/>
            <a:ext cx="2830830" cy="100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환경친화적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 이미지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07701" y="4846159"/>
            <a:ext cx="241173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사용자 편의성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pic>
        <p:nvPicPr>
          <p:cNvPr id="23" name="그래픽 22" descr="식물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5106" y="2464703"/>
            <a:ext cx="1521169" cy="1521169"/>
          </a:xfrm>
          <a:prstGeom prst="rect">
            <a:avLst/>
          </a:prstGeom>
        </p:spPr>
      </p:pic>
      <p:pic>
        <p:nvPicPr>
          <p:cNvPr id="25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9053" y="2463113"/>
            <a:ext cx="1415415" cy="1415415"/>
          </a:xfrm>
          <a:prstGeom prst="rect">
            <a:avLst/>
          </a:prstGeom>
        </p:spPr>
      </p:pic>
      <p:pic>
        <p:nvPicPr>
          <p:cNvPr id="31" name="그래픽 30" descr="지속 가능성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31623" y="2561361"/>
            <a:ext cx="1258516" cy="1258516"/>
          </a:xfrm>
          <a:prstGeom prst="rect">
            <a:avLst/>
          </a:prstGeom>
        </p:spPr>
      </p:pic>
      <p:pic>
        <p:nvPicPr>
          <p:cNvPr id="33" name="그래픽 32" descr="악수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1881" y="2473591"/>
            <a:ext cx="1777467" cy="1777467"/>
          </a:xfrm>
          <a:prstGeom prst="rect">
            <a:avLst/>
          </a:prstGeom>
        </p:spPr>
      </p:pic>
      <p:sp>
        <p:nvSpPr>
          <p:cNvPr id="37" name="TextBox 7"/>
          <p:cNvSpPr txBox="1"/>
          <p:nvPr/>
        </p:nvSpPr>
        <p:spPr>
          <a:xfrm>
            <a:off x="592691" y="349580"/>
            <a:ext cx="2037810" cy="639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sp>
        <p:nvSpPr>
          <p:cNvPr id="38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기대효과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4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4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6226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018711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71593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20864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62595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3493" y="2023360"/>
            <a:ext cx="2377577" cy="23807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75900" y="2187393"/>
            <a:ext cx="2051935" cy="2054675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836524" y="2023360"/>
            <a:ext cx="2415675" cy="2444253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89406" y="2165091"/>
            <a:ext cx="2084815" cy="2109478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6814" y="4722896"/>
            <a:ext cx="2068830" cy="99873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</a:rPr>
              <a:t>다른 시설로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</a:rPr>
              <a:t>확장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8437" y="4842478"/>
            <a:ext cx="3230880" cy="10040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에너지 관리 시스템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구축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4755108"/>
            <a:ext cx="2830830" cy="100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재고관리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연동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7095" y="4746373"/>
            <a:ext cx="2068830" cy="1309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앱 개발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↓</a:t>
            </a:r>
            <a:endParaRPr lang="en-US" altLang="ko-KR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접근성 강화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592691" y="349580"/>
            <a:ext cx="2037810" cy="639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sp>
        <p:nvSpPr>
          <p:cNvPr id="38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활용방안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4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4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42" name="그래픽 16" descr="전기탑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2103" y="2462502"/>
            <a:ext cx="1366284" cy="1366284"/>
          </a:xfrm>
          <a:prstGeom prst="rect">
            <a:avLst/>
          </a:prstGeom>
        </p:spPr>
      </p:pic>
      <p:pic>
        <p:nvPicPr>
          <p:cNvPr id="43" name="그래픽 16" descr="스마트폰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6612" y="2506016"/>
            <a:ext cx="1386664" cy="1386664"/>
          </a:xfrm>
          <a:prstGeom prst="rect">
            <a:avLst/>
          </a:prstGeom>
        </p:spPr>
      </p:pic>
      <p:grpSp>
        <p:nvGrpSpPr>
          <p:cNvPr id="44" name="그래픽 12" descr="웹 디자인"/>
          <p:cNvGrpSpPr/>
          <p:nvPr/>
        </p:nvGrpSpPr>
        <p:grpSpPr>
          <a:xfrm rot="0">
            <a:off x="6638330" y="2471436"/>
            <a:ext cx="1610474" cy="1502644"/>
            <a:chOff x="1428994" y="2814599"/>
            <a:chExt cx="1933965" cy="1933965"/>
          </a:xfrm>
          <a:solidFill>
            <a:schemeClr val="bg1"/>
          </a:solidFill>
        </p:grpSpPr>
        <p:sp>
          <p:nvSpPr>
            <p:cNvPr id="45" name="자유형: 도형 29"/>
            <p:cNvSpPr/>
            <p:nvPr/>
          </p:nvSpPr>
          <p:spPr>
            <a:xfrm>
              <a:off x="1895764" y="3652449"/>
              <a:ext cx="286871" cy="459719"/>
            </a:xfrm>
            <a:custGeom>
              <a:avLst/>
              <a:gdLst>
                <a:gd name="connsiteX0" fmla="*/ 230061 w 286871"/>
                <a:gd name="connsiteY0" fmla="*/ 459720 h 459719"/>
                <a:gd name="connsiteX1" fmla="*/ 0 w 286871"/>
                <a:gd name="connsiteY1" fmla="*/ 229860 h 459719"/>
                <a:gd name="connsiteX2" fmla="*/ 230061 w 286871"/>
                <a:gd name="connsiteY2" fmla="*/ 0 h 459719"/>
                <a:gd name="connsiteX3" fmla="*/ 286871 w 286871"/>
                <a:gd name="connsiteY3" fmla="*/ 56810 h 459719"/>
                <a:gd name="connsiteX4" fmla="*/ 114023 w 286871"/>
                <a:gd name="connsiteY4" fmla="*/ 229860 h 459719"/>
                <a:gd name="connsiteX5" fmla="*/ 286871 w 286871"/>
                <a:gd name="connsiteY5" fmla="*/ 402909 h 459719"/>
                <a:gd name="connsiteX6" fmla="*/ 230061 w 286871"/>
                <a:gd name="connsiteY6" fmla="*/ 459720 h 4597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71" h="459719">
                  <a:moveTo>
                    <a:pt x="230061" y="459720"/>
                  </a:moveTo>
                  <a:lnTo>
                    <a:pt x="0" y="229860"/>
                  </a:lnTo>
                  <a:lnTo>
                    <a:pt x="230061" y="0"/>
                  </a:lnTo>
                  <a:lnTo>
                    <a:pt x="286871" y="56810"/>
                  </a:lnTo>
                  <a:lnTo>
                    <a:pt x="114023" y="229860"/>
                  </a:lnTo>
                  <a:lnTo>
                    <a:pt x="286871" y="402909"/>
                  </a:lnTo>
                  <a:lnTo>
                    <a:pt x="230061" y="459720"/>
                  </a:lnTo>
                  <a:close/>
                </a:path>
              </a:pathLst>
            </a:custGeom>
            <a:grpFill/>
            <a:ln w="2014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자유형: 도형 30"/>
            <p:cNvSpPr/>
            <p:nvPr/>
          </p:nvSpPr>
          <p:spPr>
            <a:xfrm>
              <a:off x="2609317" y="3652449"/>
              <a:ext cx="286871" cy="459719"/>
            </a:xfrm>
            <a:custGeom>
              <a:avLst/>
              <a:gdLst>
                <a:gd name="connsiteX0" fmla="*/ 56810 w 286871"/>
                <a:gd name="connsiteY0" fmla="*/ 459720 h 459719"/>
                <a:gd name="connsiteX1" fmla="*/ 0 w 286871"/>
                <a:gd name="connsiteY1" fmla="*/ 402909 h 459719"/>
                <a:gd name="connsiteX2" fmla="*/ 172848 w 286871"/>
                <a:gd name="connsiteY2" fmla="*/ 229860 h 459719"/>
                <a:gd name="connsiteX3" fmla="*/ 0 w 286871"/>
                <a:gd name="connsiteY3" fmla="*/ 56810 h 459719"/>
                <a:gd name="connsiteX4" fmla="*/ 56810 w 286871"/>
                <a:gd name="connsiteY4" fmla="*/ 0 h 459719"/>
                <a:gd name="connsiteX5" fmla="*/ 286872 w 286871"/>
                <a:gd name="connsiteY5" fmla="*/ 229860 h 459719"/>
                <a:gd name="connsiteX6" fmla="*/ 56810 w 286871"/>
                <a:gd name="connsiteY6" fmla="*/ 459720 h 4597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71" h="459719">
                  <a:moveTo>
                    <a:pt x="56810" y="459720"/>
                  </a:moveTo>
                  <a:lnTo>
                    <a:pt x="0" y="402909"/>
                  </a:lnTo>
                  <a:lnTo>
                    <a:pt x="172848" y="229860"/>
                  </a:lnTo>
                  <a:lnTo>
                    <a:pt x="0" y="56810"/>
                  </a:lnTo>
                  <a:lnTo>
                    <a:pt x="56810" y="0"/>
                  </a:lnTo>
                  <a:lnTo>
                    <a:pt x="286872" y="229860"/>
                  </a:lnTo>
                  <a:lnTo>
                    <a:pt x="56810" y="459720"/>
                  </a:lnTo>
                  <a:close/>
                </a:path>
              </a:pathLst>
            </a:custGeom>
            <a:grpFill/>
            <a:ln w="2014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자유형: 도형 31"/>
            <p:cNvSpPr/>
            <p:nvPr/>
          </p:nvSpPr>
          <p:spPr>
            <a:xfrm>
              <a:off x="2261029" y="3645313"/>
              <a:ext cx="267180" cy="495930"/>
            </a:xfrm>
            <a:custGeom>
              <a:avLst/>
              <a:gdLst>
                <a:gd name="connsiteX0" fmla="*/ 0 w 267180"/>
                <a:gd name="connsiteY0" fmla="*/ 465080 h 495930"/>
                <a:gd name="connsiteX1" fmla="*/ 192738 w 267180"/>
                <a:gd name="connsiteY1" fmla="*/ 0 h 495930"/>
                <a:gd name="connsiteX2" fmla="*/ 267180 w 267180"/>
                <a:gd name="connsiteY2" fmla="*/ 30850 h 495930"/>
                <a:gd name="connsiteX3" fmla="*/ 74443 w 267180"/>
                <a:gd name="connsiteY3" fmla="*/ 495930 h 4959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80" h="495930">
                  <a:moveTo>
                    <a:pt x="0" y="465080"/>
                  </a:moveTo>
                  <a:lnTo>
                    <a:pt x="192738" y="0"/>
                  </a:lnTo>
                  <a:lnTo>
                    <a:pt x="267180" y="30850"/>
                  </a:lnTo>
                  <a:lnTo>
                    <a:pt x="74443" y="495930"/>
                  </a:lnTo>
                  <a:close/>
                </a:path>
              </a:pathLst>
            </a:custGeom>
            <a:grpFill/>
            <a:ln w="2014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8" name="자유형: 도형 32"/>
            <p:cNvSpPr/>
            <p:nvPr/>
          </p:nvSpPr>
          <p:spPr>
            <a:xfrm>
              <a:off x="1590157" y="3157071"/>
              <a:ext cx="1611637" cy="1249019"/>
            </a:xfrm>
            <a:custGeom>
              <a:avLst/>
              <a:gdLst>
                <a:gd name="connsiteX0" fmla="*/ 0 w 1611637"/>
                <a:gd name="connsiteY0" fmla="*/ 0 h 1249019"/>
                <a:gd name="connsiteX1" fmla="*/ 0 w 1611637"/>
                <a:gd name="connsiteY1" fmla="*/ 1249019 h 1249019"/>
                <a:gd name="connsiteX2" fmla="*/ 1611638 w 1611637"/>
                <a:gd name="connsiteY2" fmla="*/ 1249019 h 1249019"/>
                <a:gd name="connsiteX3" fmla="*/ 1611638 w 1611637"/>
                <a:gd name="connsiteY3" fmla="*/ 0 h 1249019"/>
                <a:gd name="connsiteX4" fmla="*/ 1390037 w 1611637"/>
                <a:gd name="connsiteY4" fmla="*/ 120873 h 1249019"/>
                <a:gd name="connsiteX5" fmla="*/ 1430328 w 1611637"/>
                <a:gd name="connsiteY5" fmla="*/ 161164 h 1249019"/>
                <a:gd name="connsiteX6" fmla="*/ 1390037 w 1611637"/>
                <a:gd name="connsiteY6" fmla="*/ 201455 h 1249019"/>
                <a:gd name="connsiteX7" fmla="*/ 1349746 w 1611637"/>
                <a:gd name="connsiteY7" fmla="*/ 161164 h 1249019"/>
                <a:gd name="connsiteX8" fmla="*/ 1390037 w 1611637"/>
                <a:gd name="connsiteY8" fmla="*/ 120873 h 1249019"/>
                <a:gd name="connsiteX9" fmla="*/ 1249019 w 1611637"/>
                <a:gd name="connsiteY9" fmla="*/ 120873 h 1249019"/>
                <a:gd name="connsiteX10" fmla="*/ 1289310 w 1611637"/>
                <a:gd name="connsiteY10" fmla="*/ 161164 h 1249019"/>
                <a:gd name="connsiteX11" fmla="*/ 1249019 w 1611637"/>
                <a:gd name="connsiteY11" fmla="*/ 201455 h 1249019"/>
                <a:gd name="connsiteX12" fmla="*/ 1208728 w 1611637"/>
                <a:gd name="connsiteY12" fmla="*/ 161164 h 1249019"/>
                <a:gd name="connsiteX13" fmla="*/ 1249019 w 1611637"/>
                <a:gd name="connsiteY13" fmla="*/ 120873 h 1249019"/>
                <a:gd name="connsiteX14" fmla="*/ 1108001 w 1611637"/>
                <a:gd name="connsiteY14" fmla="*/ 120873 h 1249019"/>
                <a:gd name="connsiteX15" fmla="*/ 1148292 w 1611637"/>
                <a:gd name="connsiteY15" fmla="*/ 161164 h 1249019"/>
                <a:gd name="connsiteX16" fmla="*/ 1108001 w 1611637"/>
                <a:gd name="connsiteY16" fmla="*/ 201455 h 1249019"/>
                <a:gd name="connsiteX17" fmla="*/ 1067710 w 1611637"/>
                <a:gd name="connsiteY17" fmla="*/ 161164 h 1249019"/>
                <a:gd name="connsiteX18" fmla="*/ 1108001 w 1611637"/>
                <a:gd name="connsiteY18" fmla="*/ 120873 h 1249019"/>
                <a:gd name="connsiteX19" fmla="*/ 1490765 w 1611637"/>
                <a:gd name="connsiteY19" fmla="*/ 1128146 h 1249019"/>
                <a:gd name="connsiteX20" fmla="*/ 120873 w 1611637"/>
                <a:gd name="connsiteY20" fmla="*/ 1128146 h 1249019"/>
                <a:gd name="connsiteX21" fmla="*/ 120873 w 1611637"/>
                <a:gd name="connsiteY21" fmla="*/ 322328 h 1249019"/>
                <a:gd name="connsiteX22" fmla="*/ 1490765 w 1611637"/>
                <a:gd name="connsiteY22" fmla="*/ 322328 h 12490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1637" h="1249019">
                  <a:moveTo>
                    <a:pt x="0" y="0"/>
                  </a:moveTo>
                  <a:lnTo>
                    <a:pt x="0" y="1249019"/>
                  </a:lnTo>
                  <a:lnTo>
                    <a:pt x="1611638" y="1249019"/>
                  </a:lnTo>
                  <a:lnTo>
                    <a:pt x="1611638" y="0"/>
                  </a:lnTo>
                  <a:close/>
                  <a:moveTo>
                    <a:pt x="1390037" y="120873"/>
                  </a:moveTo>
                  <a:cubicBezTo>
                    <a:pt x="1412290" y="120873"/>
                    <a:pt x="1430328" y="138911"/>
                    <a:pt x="1430328" y="161164"/>
                  </a:cubicBezTo>
                  <a:cubicBezTo>
                    <a:pt x="1430328" y="183416"/>
                    <a:pt x="1412290" y="201455"/>
                    <a:pt x="1390037" y="201455"/>
                  </a:cubicBezTo>
                  <a:cubicBezTo>
                    <a:pt x="1367785" y="201455"/>
                    <a:pt x="1349746" y="183416"/>
                    <a:pt x="1349746" y="161164"/>
                  </a:cubicBezTo>
                  <a:cubicBezTo>
                    <a:pt x="1349746" y="138911"/>
                    <a:pt x="1367785" y="120873"/>
                    <a:pt x="1390037" y="120873"/>
                  </a:cubicBezTo>
                  <a:close/>
                  <a:moveTo>
                    <a:pt x="1249019" y="120873"/>
                  </a:moveTo>
                  <a:cubicBezTo>
                    <a:pt x="1271272" y="120873"/>
                    <a:pt x="1289310" y="138911"/>
                    <a:pt x="1289310" y="161164"/>
                  </a:cubicBezTo>
                  <a:cubicBezTo>
                    <a:pt x="1289310" y="183416"/>
                    <a:pt x="1271272" y="201455"/>
                    <a:pt x="1249019" y="201455"/>
                  </a:cubicBezTo>
                  <a:cubicBezTo>
                    <a:pt x="1226766" y="201455"/>
                    <a:pt x="1208728" y="183416"/>
                    <a:pt x="1208728" y="161164"/>
                  </a:cubicBezTo>
                  <a:cubicBezTo>
                    <a:pt x="1208728" y="138911"/>
                    <a:pt x="1226766" y="120873"/>
                    <a:pt x="1249019" y="120873"/>
                  </a:cubicBezTo>
                  <a:close/>
                  <a:moveTo>
                    <a:pt x="1108001" y="120873"/>
                  </a:moveTo>
                  <a:cubicBezTo>
                    <a:pt x="1130254" y="120873"/>
                    <a:pt x="1148292" y="138911"/>
                    <a:pt x="1148292" y="161164"/>
                  </a:cubicBezTo>
                  <a:cubicBezTo>
                    <a:pt x="1148292" y="183416"/>
                    <a:pt x="1130254" y="201455"/>
                    <a:pt x="1108001" y="201455"/>
                  </a:cubicBezTo>
                  <a:cubicBezTo>
                    <a:pt x="1085748" y="201455"/>
                    <a:pt x="1067710" y="183416"/>
                    <a:pt x="1067710" y="161164"/>
                  </a:cubicBezTo>
                  <a:cubicBezTo>
                    <a:pt x="1067710" y="138911"/>
                    <a:pt x="1085748" y="120873"/>
                    <a:pt x="1108001" y="120873"/>
                  </a:cubicBezTo>
                  <a:close/>
                  <a:moveTo>
                    <a:pt x="1490765" y="1128146"/>
                  </a:moveTo>
                  <a:lnTo>
                    <a:pt x="120873" y="1128146"/>
                  </a:lnTo>
                  <a:lnTo>
                    <a:pt x="120873" y="322328"/>
                  </a:lnTo>
                  <a:lnTo>
                    <a:pt x="1490765" y="322328"/>
                  </a:lnTo>
                  <a:close/>
                </a:path>
              </a:pathLst>
            </a:custGeom>
            <a:grpFill/>
            <a:ln w="2014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50" name="그래픽 14" descr="네트워크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49019" y="2412020"/>
            <a:ext cx="1492085" cy="14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1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334537" y="292343"/>
            <a:ext cx="1075164" cy="494371"/>
            <a:chOff x="334537" y="267629"/>
            <a:chExt cx="2446764" cy="494371"/>
          </a:xfrm>
          <a:solidFill>
            <a:srgbClr val="599f4d"/>
          </a:solidFill>
        </p:grpSpPr>
        <p:sp>
          <p:nvSpPr>
            <p:cNvPr id="2" name="사각형: 둥근 모서리 1"/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9973" y="344881"/>
              <a:ext cx="1723874" cy="36192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8710" y="2751893"/>
            <a:ext cx="488424" cy="75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1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335" y="2751892"/>
            <a:ext cx="56018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2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635" y="2751891"/>
            <a:ext cx="56687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3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4510" y="2751890"/>
            <a:ext cx="567433" cy="751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4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413" y="3521334"/>
            <a:ext cx="2273827" cy="1648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제안 배경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필요성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003" y="3521331"/>
            <a:ext cx="2641237" cy="16488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시스템 분석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차별성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5787" y="3521328"/>
            <a:ext cx="2132928" cy="1648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기대효과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활용방안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9843" y="3703331"/>
            <a:ext cx="1139097" cy="572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599f4d"/>
                </a:solidFill>
                <a:latin typeface="+mn-ea"/>
              </a:rPr>
              <a:t>Q&amp;A</a:t>
            </a:r>
            <a:endParaRPr lang="en-US" altLang="ko-KR" sz="3200">
              <a:solidFill>
                <a:srgbClr val="599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365" y="3429000"/>
            <a:ext cx="2499250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Q &amp; A</a:t>
            </a:r>
            <a:endParaRPr lang="en-US" altLang="ko-KR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30" descr="지속 가능성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178" y="1654767"/>
            <a:ext cx="3548466" cy="3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13394" y="2609433"/>
            <a:ext cx="2959921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48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60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3718" y="945732"/>
            <a:ext cx="8852722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2"/>
              </a:rPr>
              <a:t>https://www.electimes.com/news/articleView.html?idxno=317527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11343" y="1441033"/>
            <a:ext cx="5852347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https://www.skshieldus.com/kor/index.do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96102" y="1948606"/>
            <a:ext cx="10665012" cy="100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http://www.kt-telecop.co.kr/?gad_source=1&amp;gclid=CjwKCAjw26KxBhBDEiwAu6KXt6uG3RSjPcoc1M7jYcEx6I0A-mDX7IL2HZWHf8npETd_gAK_7QFtxRoC7VEQAvD_BwE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39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0237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4" y="3428998"/>
            <a:ext cx="5036076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제안 배경 및 필요성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식물을 든 펼친 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8777" y="1762642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722276" y="1398805"/>
            <a:ext cx="6747449" cy="40603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3"/>
          <p:cNvSpPr txBox="1"/>
          <p:nvPr/>
        </p:nvSpPr>
        <p:spPr>
          <a:xfrm flipH="1">
            <a:off x="2134906" y="261370"/>
            <a:ext cx="8006246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제안배경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무인 점포 수 증가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0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28635" y="2167838"/>
            <a:ext cx="4821447" cy="283585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3" name=""/>
          <p:cNvGrpSpPr/>
          <p:nvPr/>
        </p:nvGrpSpPr>
        <p:grpSpPr>
          <a:xfrm rot="0">
            <a:off x="5464967" y="2308891"/>
            <a:ext cx="6346034" cy="2498853"/>
            <a:chOff x="5405436" y="2177923"/>
            <a:chExt cx="6346034" cy="2498853"/>
          </a:xfrm>
        </p:grpSpPr>
        <p:pic>
          <p:nvPicPr>
            <p:cNvPr id="19" name=""/>
            <p:cNvPicPr/>
            <p:nvPr/>
          </p:nvPicPr>
          <p:blipFill rotWithShape="1">
            <a:blip r:embed="rId3"/>
            <a:srcRect t="2720" b="2310"/>
            <a:stretch>
              <a:fillRect/>
            </a:stretch>
          </p:blipFill>
          <p:spPr>
            <a:xfrm>
              <a:off x="5405436" y="2177923"/>
              <a:ext cx="6340348" cy="24426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2" name=""/>
            <p:cNvSpPr/>
            <p:nvPr/>
          </p:nvSpPr>
          <p:spPr>
            <a:xfrm>
              <a:off x="9447610" y="3343275"/>
              <a:ext cx="2303860" cy="133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/>
            </a:p>
          </p:txBody>
        </p:sp>
      </p:grpSp>
      <p:sp>
        <p:nvSpPr>
          <p:cNvPr id="30" name="TextBox 13"/>
          <p:cNvSpPr txBox="1"/>
          <p:nvPr/>
        </p:nvSpPr>
        <p:spPr>
          <a:xfrm flipH="1">
            <a:off x="2134907" y="261370"/>
            <a:ext cx="9593746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제안배경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전기요금 인상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2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3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6613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7"/>
          <p:cNvSpPr txBox="1"/>
          <p:nvPr/>
        </p:nvSpPr>
        <p:spPr>
          <a:xfrm>
            <a:off x="1575435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주거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3" name="テキスト ボックス 17"/>
          <p:cNvSpPr txBox="1"/>
          <p:nvPr/>
        </p:nvSpPr>
        <p:spPr>
          <a:xfrm>
            <a:off x="5575935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상업</a:t>
            </a:r>
            <a:endParaRPr lang="en-US" altLang="ko-KR" sz="3600">
              <a:latin typeface="한컴 윤고딕 230"/>
            </a:endParaRPr>
          </a:p>
        </p:txBody>
      </p:sp>
      <p:sp>
        <p:nvSpPr>
          <p:cNvPr id="7" name="원호 6"/>
          <p:cNvSpPr/>
          <p:nvPr/>
        </p:nvSpPr>
        <p:spPr>
          <a:xfrm rot="5400000">
            <a:off x="1117956" y="2767771"/>
            <a:ext cx="1965434" cy="1965434"/>
          </a:xfrm>
          <a:prstGeom prst="arc">
            <a:avLst>
              <a:gd name="adj1" fmla="val 1115338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>
            <a:off x="1117956" y="2767771"/>
            <a:ext cx="1965434" cy="1965434"/>
          </a:xfrm>
          <a:prstGeom prst="arc">
            <a:avLst>
              <a:gd name="adj1" fmla="val 5320067"/>
              <a:gd name="adj2" fmla="val 16778852"/>
            </a:avLst>
          </a:prstGeom>
          <a:ln w="381000">
            <a:solidFill>
              <a:srgbClr val="599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2060" y="3458100"/>
            <a:ext cx="1706879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52.26%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원호 11"/>
          <p:cNvSpPr/>
          <p:nvPr/>
        </p:nvSpPr>
        <p:spPr>
          <a:xfrm rot="5400000">
            <a:off x="5100493" y="2767771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>
            <a:off x="5100493" y="2767771"/>
            <a:ext cx="1965434" cy="1965434"/>
          </a:xfrm>
          <a:prstGeom prst="arc">
            <a:avLst>
              <a:gd name="adj1" fmla="val 5320067"/>
              <a:gd name="adj2" fmla="val 59551"/>
            </a:avLst>
          </a:prstGeom>
          <a:ln w="381000">
            <a:solidFill>
              <a:srgbClr val="83c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5435" y="3458100"/>
            <a:ext cx="1383030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74.1%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원호 15"/>
          <p:cNvSpPr/>
          <p:nvPr/>
        </p:nvSpPr>
        <p:spPr>
          <a:xfrm rot="5400000">
            <a:off x="9083029" y="2767771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9083029" y="2767771"/>
            <a:ext cx="1965434" cy="1965434"/>
          </a:xfrm>
          <a:prstGeom prst="arc">
            <a:avLst>
              <a:gd name="adj1" fmla="val 5320067"/>
              <a:gd name="adj2" fmla="val 18951296"/>
            </a:avLst>
          </a:prstGeom>
          <a:solidFill>
            <a:schemeClr val="lt1"/>
          </a:solidFill>
          <a:ln w="381000">
            <a:solidFill>
              <a:srgbClr val="c2e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19285" y="3458100"/>
            <a:ext cx="1068705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65%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テキスト ボックス 17"/>
          <p:cNvSpPr txBox="1"/>
          <p:nvPr/>
        </p:nvSpPr>
        <p:spPr>
          <a:xfrm>
            <a:off x="9557384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실외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2047837" y="521915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0"/>
          <p:cNvSpPr/>
          <p:nvPr/>
        </p:nvSpPr>
        <p:spPr>
          <a:xfrm rot="5400000">
            <a:off x="6030375" y="5212807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3" name="직사각형 20"/>
          <p:cNvSpPr/>
          <p:nvPr/>
        </p:nvSpPr>
        <p:spPr>
          <a:xfrm rot="5400000">
            <a:off x="9985337" y="5238205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4" name="TextBox 13"/>
          <p:cNvSpPr txBox="1"/>
          <p:nvPr/>
        </p:nvSpPr>
        <p:spPr>
          <a:xfrm flipH="1">
            <a:off x="2296103" y="1451201"/>
            <a:ext cx="7898243" cy="6804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스마트 조명 사용 시 전력 절감율</a:t>
            </a: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<a:solidFill>
                <a:srgbClr val="383838"/>
              </a:solidFill>
              <a:latin typeface="한컴 윤고딕 230"/>
            </a:endParaRPr>
          </a:p>
        </p:txBody>
      </p:sp>
      <p:sp>
        <p:nvSpPr>
          <p:cNvPr id="28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필요성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77937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88100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02775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시스템 분석 </a:t>
            </a: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 차별성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9917" y="1528737"/>
            <a:ext cx="3800526" cy="38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5086" y="2771047"/>
            <a:ext cx="3614646" cy="1705661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9009" y="3235406"/>
            <a:ext cx="4189778" cy="156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2017235" y="3017518"/>
            <a:ext cx="3344227" cy="3495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출입통제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냉난방 온도제어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서빙로봇 제공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결제 키오스크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800">
                <a:solidFill>
                  <a:schemeClr val="tx1"/>
                </a:solidFill>
                <a:latin typeface="한컴 윤고딕 230"/>
              </a:rPr>
              <a:t>CCTV</a:t>
            </a: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 제공</a:t>
            </a:r>
            <a:endParaRPr lang="en-US" altLang="ko-KR" sz="2800">
              <a:solidFill>
                <a:schemeClr val="tx1"/>
              </a:solidFill>
              <a:latin typeface="한컴 윤고딕 230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t="5130"/>
          <a:stretch>
            <a:fillRect/>
          </a:stretch>
        </p:blipFill>
        <p:spPr>
          <a:xfrm>
            <a:off x="7336314" y="2095498"/>
            <a:ext cx="4150687" cy="4111626"/>
          </a:xfrm>
          <a:prstGeom prst="rect">
            <a:avLst/>
          </a:prstGeom>
        </p:spPr>
      </p:pic>
      <p:sp>
        <p:nvSpPr>
          <p:cNvPr id="23" name="TextBox 13"/>
          <p:cNvSpPr txBox="1"/>
          <p:nvPr/>
        </p:nvSpPr>
        <p:spPr>
          <a:xfrm flipH="1">
            <a:off x="2134907" y="261370"/>
            <a:ext cx="9466745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SK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쉴더스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3621" y="1277311"/>
            <a:ext cx="3480863" cy="16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216</ep:Words>
  <ep:PresentationFormat>와이드스크린</ep:PresentationFormat>
  <ep:Paragraphs>169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2022-10-11T03:30:09.000</dcterms:created>
  <dc:creator>Yu Saebyeol</dc:creator>
  <cp:lastModifiedBy>SMHRD</cp:lastModifiedBy>
  <dcterms:modified xsi:type="dcterms:W3CDTF">2024-04-25T03:19:36.507</dcterms:modified>
  <cp:revision>153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