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612" y="42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2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9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8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8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hyperlink" Target="https://www.electimes.com/news/articleView.html?idxno=317527" TargetMode="External" /><Relationship Id="rId3" Type="http://schemas.openxmlformats.org/officeDocument/2006/relationships/hyperlink" Target="https://www.skshieldus.com/kor/index.do" TargetMode="External" /><Relationship Id="rId4" Type="http://schemas.openxmlformats.org/officeDocument/2006/relationships/hyperlink" Target="http://www.kt-telecop.co.kr/?gad_source=1&amp;gclid=CjwKCAjw26KxBhBDEiwAu6KXt6uG3RSjPcoc1M7jYcEx6I0A-mDX7IL2HZWHf8npETd_gAK_7QFtxRoC7VEQAvD_BwE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36587A-2893-07A6-6E2F-44935EF920B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73956D-E7C8-391A-01B2-7D843E26A7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7285" y="2151727"/>
            <a:ext cx="9955530" cy="9229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500" spc="-300">
                <a:solidFill>
                  <a:schemeClr val="bg1"/>
                </a:solidFill>
                <a:latin typeface="+mj-ea"/>
                <a:ea typeface="+mj-ea"/>
              </a:rPr>
              <a:t>무인</a:t>
            </a:r>
            <a:r>
              <a:rPr lang="en-US" altLang="ko-KR" sz="5500" spc="-3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5500" spc="-300">
                <a:solidFill>
                  <a:schemeClr val="bg1"/>
                </a:solidFill>
                <a:latin typeface="+mj-ea"/>
                <a:ea typeface="+mj-ea"/>
              </a:rPr>
              <a:t>점포 에너지 절약 통합 시스템</a:t>
            </a:r>
            <a:endParaRPr lang="ko-KR" altLang="en-US" sz="5500" spc="-3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872" y="351714"/>
            <a:ext cx="1736942" cy="446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bg1"/>
                </a:solidFill>
                <a:latin typeface="+mn-ea"/>
              </a:rPr>
              <a:t>산대특 사물지능</a:t>
            </a:r>
            <a:r>
              <a:rPr lang="en-US" altLang="ko-KR" sz="1200">
                <a:solidFill>
                  <a:schemeClr val="bg1"/>
                </a:solidFill>
                <a:latin typeface="+mn-ea"/>
              </a:rPr>
              <a:t>3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bg1"/>
                </a:solidFill>
                <a:latin typeface="+mn-ea"/>
              </a:rPr>
              <a:t>핵심프로젝트 기획발표</a:t>
            </a:r>
            <a:endParaRPr lang="ko-KR" altLang="en-US" sz="120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7710A4-A0DC-BDB1-BA9F-59D882B7D59B}"/>
              </a:ext>
            </a:extLst>
          </p:cNvPr>
          <p:cNvCxnSpPr>
            <a:cxnSpLocks/>
          </p:cNvCxnSpPr>
          <p:nvPr/>
        </p:nvCxnSpPr>
        <p:spPr>
          <a:xfrm>
            <a:off x="211873" y="260495"/>
            <a:ext cx="14608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43168" y="6261366"/>
            <a:ext cx="1713931" cy="331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21X*&amp;#@$ </a:t>
            </a:r>
            <a:r>
              <a:rPr lang="ko-KR" altLang="en-US" sz="800">
                <a:solidFill>
                  <a:schemeClr val="bg1"/>
                </a:solidFill>
                <a:latin typeface="+mn-ea"/>
              </a:rPr>
              <a:t>이몽룡</a:t>
            </a:r>
            <a:endParaRPr lang="ko-KR" altLang="en-US" sz="800">
              <a:solidFill>
                <a:schemeClr val="bg1"/>
              </a:solidFill>
              <a:latin typeface="+mn-ea"/>
            </a:endParaRPr>
          </a:p>
          <a:p>
            <a:pPr algn="r">
              <a:defRPr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22*234asdf </a:t>
            </a:r>
            <a:r>
              <a:rPr lang="ko-KR" altLang="en-US" sz="800">
                <a:solidFill>
                  <a:schemeClr val="bg1"/>
                </a:solidFill>
                <a:latin typeface="+mn-ea"/>
              </a:rPr>
              <a:t>성춘향</a:t>
            </a:r>
            <a:endParaRPr lang="ko-KR" altLang="en-US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C8AFA9-20DE-8549-C624-19F54DCB5DDB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16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42866" y="1361468"/>
            <a:ext cx="5025025" cy="1876406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7628569" y="2945763"/>
            <a:ext cx="3280728" cy="307213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499800" indent="-4998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3500" baseline="0">
                <a:solidFill>
                  <a:srgbClr val="000000"/>
                </a:solidFill>
              </a:rPr>
              <a:t>출입통제</a:t>
            </a:r>
            <a:endParaRPr lang="ko-KR" altLang="en-US" sz="3500" baseline="0">
              <a:solidFill>
                <a:srgbClr val="000000"/>
              </a:solidFill>
            </a:endParaRPr>
          </a:p>
          <a:p>
            <a:pPr marL="499800" indent="-4998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3500" baseline="0">
                <a:solidFill>
                  <a:srgbClr val="000000"/>
                </a:solidFill>
              </a:rPr>
              <a:t>CCTV</a:t>
            </a:r>
            <a:r>
              <a:rPr lang="ko-KR" altLang="en-US" sz="3500" baseline="0">
                <a:solidFill>
                  <a:srgbClr val="000000"/>
                </a:solidFill>
              </a:rPr>
              <a:t> 제공</a:t>
            </a:r>
            <a:endParaRPr lang="ko-KR" altLang="en-US" sz="3500" baseline="0">
              <a:solidFill>
                <a:srgbClr val="000000"/>
              </a:solidFill>
            </a:endParaRPr>
          </a:p>
          <a:p>
            <a:pPr defTabSz="914400">
              <a:lnSpc>
                <a:spcPts val="5000"/>
              </a:lnSpc>
              <a:spcBef>
                <a:spcPts val="0"/>
              </a:spcBef>
              <a:buNone/>
              <a:defRPr/>
            </a:pPr>
            <a:endParaRPr lang="ko-KR" altLang="en-US" sz="3500" baseline="0">
              <a:solidFill>
                <a:srgbClr val="000000"/>
              </a:solidFill>
            </a:endParaRPr>
          </a:p>
          <a:p>
            <a:pPr defTabSz="914400">
              <a:lnSpc>
                <a:spcPts val="5000"/>
              </a:lnSpc>
              <a:spcBef>
                <a:spcPts val="0"/>
              </a:spcBef>
              <a:buNone/>
              <a:defRPr/>
            </a:pPr>
            <a:endParaRPr lang="en-US" altLang="ko-KR" sz="3500" baseline="0">
              <a:solidFill>
                <a:srgbClr val="000000"/>
              </a:solidFill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0376" y="2957303"/>
            <a:ext cx="5553850" cy="3000794"/>
          </a:xfrm>
          <a:prstGeom prst="rect">
            <a:avLst/>
          </a:prstGeom>
        </p:spPr>
      </p:pic>
      <p:sp>
        <p:nvSpPr>
          <p:cNvPr id="29" name="TextBox 13"/>
          <p:cNvSpPr txBox="1"/>
          <p:nvPr/>
        </p:nvSpPr>
        <p:spPr>
          <a:xfrm flipH="1">
            <a:off x="2134907" y="261370"/>
            <a:ext cx="9357890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유사서비스 비교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KT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텔레캅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30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2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31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32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50135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직사각형 27"/>
          <p:cNvSpPr/>
          <p:nvPr/>
        </p:nvSpPr>
        <p:spPr>
          <a:xfrm>
            <a:off x="6665767" y="1392735"/>
            <a:ext cx="4788391" cy="782802"/>
          </a:xfrm>
          <a:prstGeom prst="rect">
            <a:avLst/>
          </a:prstGeom>
          <a:solidFill>
            <a:srgbClr val="c4eaac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237" name="직사각형 27"/>
          <p:cNvSpPr/>
          <p:nvPr/>
        </p:nvSpPr>
        <p:spPr>
          <a:xfrm>
            <a:off x="629376" y="1372762"/>
            <a:ext cx="4788391" cy="782802"/>
          </a:xfrm>
          <a:prstGeom prst="rect">
            <a:avLst/>
          </a:prstGeom>
          <a:solidFill>
            <a:srgbClr val="c4eaac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8011" y="1384150"/>
            <a:ext cx="4796234" cy="4801317"/>
          </a:xfrm>
          <a:prstGeom prst="rect">
            <a:avLst/>
          </a:pr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>
              <a:latin typeface="한컴 윤고딕 23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659370" y="1384150"/>
            <a:ext cx="4796234" cy="4801317"/>
          </a:xfrm>
          <a:prstGeom prst="rect">
            <a:avLst/>
          </a:pr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>
              <a:latin typeface="한컴 윤고딕 230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721746" y="2762538"/>
            <a:ext cx="4657674" cy="218554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30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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cs typeface="Pretendard"/>
              </a:rPr>
              <a:t> 조명 밝기 제어 서비스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cs typeface="Pretendard"/>
              </a:rPr>
              <a:t>X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cs typeface="Pretendard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30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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cs typeface="Pretendard"/>
              </a:rPr>
              <a:t> 비싼 월 지출료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cs typeface="Pretendard"/>
            </a:endParaRPr>
          </a:p>
          <a:p>
            <a:pPr marL="0" indent="0" algn="l" defTabSz="914400" rtl="0" eaLnBrk="1" latinLnBrk="1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cs typeface="Pretendard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6963831" y="2671544"/>
            <a:ext cx="3707723" cy="227704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30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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cs typeface="Pretendard"/>
              </a:rPr>
              <a:t> 에너지 효율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cs typeface="Pretendard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30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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cs typeface="Pretendard"/>
              </a:rPr>
              <a:t> 태양열 에너지 활용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cs typeface="Pretendard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30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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cs typeface="Pretendard"/>
              </a:rPr>
              <a:t> 전력 사용 감소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cs typeface="Pretendard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5820885" y="3066309"/>
            <a:ext cx="550229" cy="72538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0" indent="0" algn="l" defTabSz="914400" rtl="0" eaLnBrk="1" latinLnBrk="1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cs typeface="Pretendard"/>
              </a:rPr>
              <a:t>&gt;&gt;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cs typeface="Pretendard"/>
            </a:endParaRPr>
          </a:p>
        </p:txBody>
      </p:sp>
      <p:sp>
        <p:nvSpPr>
          <p:cNvPr id="225" name="TextBox 16"/>
          <p:cNvSpPr txBox="1"/>
          <p:nvPr/>
        </p:nvSpPr>
        <p:spPr>
          <a:xfrm>
            <a:off x="1007107" y="1478151"/>
            <a:ext cx="4062732" cy="53924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한컴 윤고딕 230"/>
                <a:cs typeface="LINE Seed Sans KR Thin"/>
              </a:rPr>
              <a:t>문제점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404040"/>
              </a:solidFill>
              <a:latin typeface="한컴 윤고딕 230"/>
              <a:cs typeface="LINE Seed Sans KR Thin"/>
            </a:endParaRPr>
          </a:p>
        </p:txBody>
      </p:sp>
      <p:sp>
        <p:nvSpPr>
          <p:cNvPr id="226" name="TextBox 16"/>
          <p:cNvSpPr txBox="1"/>
          <p:nvPr/>
        </p:nvSpPr>
        <p:spPr>
          <a:xfrm>
            <a:off x="7014206" y="1541650"/>
            <a:ext cx="4062732" cy="542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한컴 윤고딕 230"/>
                <a:cs typeface="LINE Seed Sans KR Thin"/>
              </a:rPr>
              <a:t>개선방향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404040"/>
              </a:solidFill>
              <a:latin typeface="한컴 윤고딕 230"/>
              <a:cs typeface="LINE Seed Sans KR Thin"/>
            </a:endParaRPr>
          </a:p>
        </p:txBody>
      </p:sp>
      <p:cxnSp>
        <p:nvCxnSpPr>
          <p:cNvPr id="227" name="직선 연결선 218"/>
          <p:cNvCxnSpPr/>
          <p:nvPr/>
        </p:nvCxnSpPr>
        <p:spPr>
          <a:xfrm flipV="1">
            <a:off x="606002" y="2127250"/>
            <a:ext cx="4794250" cy="10583"/>
          </a:xfrm>
          <a:prstGeom prst="line">
            <a:avLst/>
          </a:prstGeom>
          <a:noFill/>
          <a:ln w="3810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</p:cxnSp>
      <p:cxnSp>
        <p:nvCxnSpPr>
          <p:cNvPr id="229" name="직선 연결선 218"/>
          <p:cNvCxnSpPr/>
          <p:nvPr/>
        </p:nvCxnSpPr>
        <p:spPr>
          <a:xfrm>
            <a:off x="6666712" y="2162866"/>
            <a:ext cx="4802399" cy="17898"/>
          </a:xfrm>
          <a:prstGeom prst="line">
            <a:avLst/>
          </a:prstGeom>
          <a:noFill/>
          <a:ln w="3810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</p:cxnSp>
      <p:sp>
        <p:nvSpPr>
          <p:cNvPr id="233" name="TextBox 13"/>
          <p:cNvSpPr txBox="1"/>
          <p:nvPr/>
        </p:nvSpPr>
        <p:spPr>
          <a:xfrm flipH="1">
            <a:off x="2134907" y="261370"/>
            <a:ext cx="8550532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문제점과 개선방향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234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2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235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236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366770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13"/>
          <p:cNvSpPr txBox="1"/>
          <p:nvPr/>
        </p:nvSpPr>
        <p:spPr>
          <a:xfrm flipH="1">
            <a:off x="2134907" y="261370"/>
            <a:ext cx="5856317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시스템 분석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50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2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51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52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58" name=""/>
          <p:cNvSpPr/>
          <p:nvPr/>
        </p:nvSpPr>
        <p:spPr>
          <a:xfrm>
            <a:off x="6945178" y="1404998"/>
            <a:ext cx="4884123" cy="1862112"/>
          </a:xfrm>
          <a:prstGeom prst="roundRect">
            <a:avLst>
              <a:gd name="adj" fmla="val 16667"/>
            </a:avLst>
          </a:prstGeom>
          <a:solidFill>
            <a:srgbClr val="6dbe31">
              <a:alpha val="100000"/>
            </a:srgbClr>
          </a:solidFill>
          <a:ln w="292100" cap="flat" cmpd="thickThin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59" name="타원 1"/>
          <p:cNvSpPr/>
          <p:nvPr/>
        </p:nvSpPr>
        <p:spPr>
          <a:xfrm>
            <a:off x="1308736" y="1352996"/>
            <a:ext cx="2260102" cy="2228321"/>
          </a:xfrm>
          <a:prstGeom prst="ellipse">
            <a:avLst/>
          </a:prstGeom>
          <a:solidFill>
            <a:srgbClr val="ffffff">
              <a:alpha val="100000"/>
            </a:srgbClr>
          </a:solidFill>
          <a:ln w="76200" cap="flat" cmpd="sng" algn="ctr">
            <a:solidFill>
              <a:srgbClr val="6dbe3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60" name="타원 2"/>
          <p:cNvSpPr/>
          <p:nvPr/>
        </p:nvSpPr>
        <p:spPr>
          <a:xfrm>
            <a:off x="1461617" y="1505879"/>
            <a:ext cx="1950550" cy="1923121"/>
          </a:xfrm>
          <a:prstGeom prst="ellipse">
            <a:avLst/>
          </a:prstGeom>
          <a:solidFill>
            <a:srgbClr val="6dbe31"/>
          </a:solidFill>
          <a:ln w="12700" cap="flat" cmpd="sng" algn="ctr">
            <a:noFill/>
            <a:prstDash val="dash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74" name="TextBox 35"/>
          <p:cNvSpPr txBox="1"/>
          <p:nvPr/>
        </p:nvSpPr>
        <p:spPr>
          <a:xfrm>
            <a:off x="7311678" y="1583645"/>
            <a:ext cx="4242908" cy="14624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rial"/>
                <a:ea typeface="한컴 윤고딕 230"/>
                <a:cs typeface="한컴 윤고딕 230"/>
              </a:rPr>
              <a:t>태양열 에너지 생성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chemeClr val="lt1"/>
              </a:solidFill>
              <a:latin typeface="Arial"/>
              <a:ea typeface="한컴 윤고딕 230"/>
              <a:cs typeface="한컴 윤고딕 230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rial"/>
                <a:ea typeface="한컴 윤고딕 230"/>
                <a:cs typeface="Arial"/>
              </a:rPr>
              <a:t>↓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chemeClr val="lt1"/>
              </a:solidFill>
              <a:latin typeface="Arial"/>
              <a:ea typeface="한컴 윤고딕 230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rial"/>
                <a:ea typeface="한컴 윤고딕 230"/>
                <a:cs typeface="Arial"/>
              </a:rPr>
              <a:t>에어컨 </a:t>
            </a: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rial"/>
                <a:ea typeface="한컴 윤고딕 230"/>
                <a:cs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rial"/>
                <a:ea typeface="한컴 윤고딕 230"/>
                <a:cs typeface="Arial"/>
              </a:rPr>
              <a:t> 냉장고 가동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chemeClr val="lt1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85" name="타원 1"/>
          <p:cNvSpPr/>
          <p:nvPr/>
        </p:nvSpPr>
        <p:spPr>
          <a:xfrm>
            <a:off x="897932" y="4309126"/>
            <a:ext cx="2260102" cy="2228321"/>
          </a:xfrm>
          <a:prstGeom prst="ellipse">
            <a:avLst/>
          </a:prstGeom>
          <a:solidFill>
            <a:srgbClr val="ffffff">
              <a:alpha val="100000"/>
            </a:srgbClr>
          </a:solidFill>
          <a:ln w="76200" cap="flat" cmpd="sng" algn="ctr">
            <a:solidFill>
              <a:srgbClr val="599f4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86" name="타원 2"/>
          <p:cNvSpPr/>
          <p:nvPr/>
        </p:nvSpPr>
        <p:spPr>
          <a:xfrm>
            <a:off x="1050813" y="4462009"/>
            <a:ext cx="1950550" cy="1923121"/>
          </a:xfrm>
          <a:prstGeom prst="ellipse">
            <a:avLst/>
          </a:prstGeom>
          <a:solidFill>
            <a:srgbClr val="328443"/>
          </a:solidFill>
          <a:ln w="12700" cap="flat" cmpd="sng" algn="ctr">
            <a:noFill/>
            <a:prstDash val="dash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88" name="타원 1"/>
          <p:cNvSpPr/>
          <p:nvPr/>
        </p:nvSpPr>
        <p:spPr>
          <a:xfrm>
            <a:off x="3973519" y="2820768"/>
            <a:ext cx="2260102" cy="2228321"/>
          </a:xfrm>
          <a:prstGeom prst="ellipse">
            <a:avLst/>
          </a:prstGeom>
          <a:solidFill>
            <a:srgbClr val="ffffff">
              <a:alpha val="100000"/>
            </a:srgbClr>
          </a:solidFill>
          <a:ln w="76200" cap="flat" cmpd="sng" algn="ctr">
            <a:solidFill>
              <a:srgbClr val="599f4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89" name="타원 2"/>
          <p:cNvSpPr/>
          <p:nvPr/>
        </p:nvSpPr>
        <p:spPr>
          <a:xfrm>
            <a:off x="4126400" y="2973651"/>
            <a:ext cx="1950550" cy="1923121"/>
          </a:xfrm>
          <a:prstGeom prst="ellipse">
            <a:avLst/>
          </a:prstGeom>
          <a:solidFill>
            <a:srgbClr val="599f4d"/>
          </a:solidFill>
          <a:ln w="12700" cap="flat" cmpd="sng" algn="ctr">
            <a:noFill/>
            <a:prstDash val="dash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91" name=""/>
          <p:cNvSpPr/>
          <p:nvPr/>
        </p:nvSpPr>
        <p:spPr>
          <a:xfrm>
            <a:off x="6945178" y="3393229"/>
            <a:ext cx="4884123" cy="1508765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292100" cap="flat" cmpd="thickThin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92" name="TextBox 35"/>
          <p:cNvSpPr txBox="1"/>
          <p:nvPr/>
        </p:nvSpPr>
        <p:spPr>
          <a:xfrm>
            <a:off x="7311678" y="3571875"/>
            <a:ext cx="4242908" cy="11506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rial"/>
                <a:ea typeface="한컴 윤고딕 230"/>
                <a:cs typeface="Arial"/>
              </a:rPr>
              <a:t>간판</a:t>
            </a: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rial"/>
                <a:ea typeface="한컴 윤고딕 230"/>
                <a:cs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rial"/>
                <a:ea typeface="한컴 윤고딕 230"/>
                <a:cs typeface="Arial"/>
              </a:rPr>
              <a:t> 실내 조명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chemeClr val="lt1"/>
              </a:solidFill>
              <a:latin typeface="Arial"/>
              <a:ea typeface="한컴 윤고딕 230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rial"/>
                <a:ea typeface="한컴 윤고딕 230"/>
                <a:cs typeface="Arial"/>
              </a:rPr>
              <a:t>밝기 제어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chemeClr val="lt1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6945178" y="5021697"/>
            <a:ext cx="4884123" cy="1424269"/>
          </a:xfrm>
          <a:prstGeom prst="roundRect">
            <a:avLst>
              <a:gd name="adj" fmla="val 16667"/>
            </a:avLst>
          </a:prstGeom>
          <a:solidFill>
            <a:srgbClr val="328443">
              <a:alpha val="100000"/>
            </a:srgbClr>
          </a:solidFill>
          <a:ln w="292100" cap="flat" cmpd="thickThin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94" name="TextBox 35"/>
          <p:cNvSpPr txBox="1"/>
          <p:nvPr/>
        </p:nvSpPr>
        <p:spPr>
          <a:xfrm>
            <a:off x="7296314" y="5444612"/>
            <a:ext cx="4242908" cy="62090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rial"/>
                <a:ea typeface="한컴 윤고딕 230"/>
                <a:cs typeface="Arial"/>
              </a:rPr>
              <a:t>쓰레기통 자동 분류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chemeClr val="lt1"/>
              </a:solidFill>
              <a:latin typeface="Arial"/>
              <a:ea typeface="한컴 윤고딕 230"/>
              <a:cs typeface="Arial"/>
            </a:endParaRPr>
          </a:p>
        </p:txBody>
      </p:sp>
      <p:pic>
        <p:nvPicPr>
          <p:cNvPr id="96" name="그래픽 16" descr="전기탑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9535" y="1743592"/>
            <a:ext cx="1366284" cy="1366284"/>
          </a:xfrm>
          <a:prstGeom prst="rect">
            <a:avLst/>
          </a:prstGeom>
        </p:spPr>
      </p:pic>
      <p:pic>
        <p:nvPicPr>
          <p:cNvPr id="97" name="그래픽 3" descr="재활용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0978" y="4743449"/>
            <a:ext cx="1270295" cy="1270295"/>
          </a:xfrm>
          <a:prstGeom prst="rect">
            <a:avLst/>
          </a:prstGeom>
        </p:spPr>
      </p:pic>
      <p:pic>
        <p:nvPicPr>
          <p:cNvPr id="98" name="그래픽 24" descr="재생 가능 에너지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57637" y="2974421"/>
            <a:ext cx="1900263" cy="19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9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8957" y="1242383"/>
            <a:ext cx="9494086" cy="5340423"/>
          </a:xfrm>
          <a:prstGeom prst="rect">
            <a:avLst/>
          </a:prstGeom>
        </p:spPr>
      </p:pic>
      <p:sp>
        <p:nvSpPr>
          <p:cNvPr id="48" name="TextBox 13"/>
          <p:cNvSpPr txBox="1"/>
          <p:nvPr/>
        </p:nvSpPr>
        <p:spPr>
          <a:xfrm flipH="1">
            <a:off x="2134907" y="261370"/>
            <a:ext cx="9666317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화면설계서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 로그인 페이지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49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2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50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51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4263" y="1178610"/>
            <a:ext cx="9683474" cy="5446954"/>
          </a:xfrm>
          <a:prstGeom prst="rect">
            <a:avLst/>
          </a:prstGeom>
        </p:spPr>
      </p:pic>
      <p:sp>
        <p:nvSpPr>
          <p:cNvPr id="48" name="TextBox 13"/>
          <p:cNvSpPr txBox="1"/>
          <p:nvPr/>
        </p:nvSpPr>
        <p:spPr>
          <a:xfrm flipH="1">
            <a:off x="2134907" y="261370"/>
            <a:ext cx="9203675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화면설계서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 회원가입 페이지 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49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2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50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51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225100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7757" y="1143000"/>
            <a:ext cx="9769808" cy="5495517"/>
          </a:xfrm>
          <a:prstGeom prst="rect">
            <a:avLst/>
          </a:prstGeom>
        </p:spPr>
      </p:pic>
      <p:sp>
        <p:nvSpPr>
          <p:cNvPr id="48" name="TextBox 13"/>
          <p:cNvSpPr txBox="1"/>
          <p:nvPr/>
        </p:nvSpPr>
        <p:spPr>
          <a:xfrm flipH="1">
            <a:off x="2134907" y="261370"/>
            <a:ext cx="8849888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화면설계서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 메인 페이지 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49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2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50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51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3019984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00750" y="3400425"/>
            <a:ext cx="0" cy="0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53150" y="3552825"/>
            <a:ext cx="0" cy="0"/>
          </a:xfrm>
          <a:prstGeom prst="rect">
            <a:avLst/>
          </a:prstGeom>
        </p:spPr>
      </p:pic>
      <p:cxnSp>
        <p:nvCxnSpPr>
          <p:cNvPr id="24" name="직선 연결선 16"/>
          <p:cNvCxnSpPr/>
          <p:nvPr/>
        </p:nvCxnSpPr>
        <p:spPr>
          <a:xfrm>
            <a:off x="6096000" y="3045990"/>
            <a:ext cx="0" cy="1192863"/>
          </a:xfrm>
          <a:prstGeom prst="line">
            <a:avLst/>
          </a:prstGeom>
          <a:noFill/>
          <a:ln w="6350" cap="flat" cmpd="sng" algn="ctr">
            <a:solidFill>
              <a:srgbClr val="8496b1">
                <a:alpha val="100000"/>
              </a:srgbClr>
            </a:solidFill>
            <a:prstDash val="dash"/>
            <a:miter/>
          </a:ln>
        </p:spPr>
      </p:cxnSp>
      <p:cxnSp>
        <p:nvCxnSpPr>
          <p:cNvPr id="25" name="직선 연결선 18"/>
          <p:cNvCxnSpPr/>
          <p:nvPr/>
        </p:nvCxnSpPr>
        <p:spPr>
          <a:xfrm rot="10800000" flipV="1">
            <a:off x="4807990" y="4200986"/>
            <a:ext cx="1288010" cy="806966"/>
          </a:xfrm>
          <a:prstGeom prst="line">
            <a:avLst/>
          </a:prstGeom>
          <a:noFill/>
          <a:ln w="6350" cap="flat" cmpd="sng" algn="ctr">
            <a:solidFill>
              <a:srgbClr val="8496b1">
                <a:alpha val="100000"/>
              </a:srgbClr>
            </a:solidFill>
            <a:prstDash val="dash"/>
            <a:miter/>
          </a:ln>
        </p:spPr>
      </p:cxnSp>
      <p:cxnSp>
        <p:nvCxnSpPr>
          <p:cNvPr id="26" name="직선 연결선 19"/>
          <p:cNvCxnSpPr/>
          <p:nvPr/>
        </p:nvCxnSpPr>
        <p:spPr>
          <a:xfrm>
            <a:off x="6096000" y="4216349"/>
            <a:ext cx="1219200" cy="841426"/>
          </a:xfrm>
          <a:prstGeom prst="line">
            <a:avLst/>
          </a:prstGeom>
          <a:noFill/>
          <a:ln w="6350" cap="flat" cmpd="sng" algn="ctr">
            <a:solidFill>
              <a:srgbClr val="8496b1">
                <a:alpha val="100000"/>
              </a:srgbClr>
            </a:solidFill>
            <a:prstDash val="dash"/>
            <a:miter/>
          </a:ln>
        </p:spPr>
      </p:cxnSp>
      <p:sp>
        <p:nvSpPr>
          <p:cNvPr id="27" name="타원 20"/>
          <p:cNvSpPr/>
          <p:nvPr/>
        </p:nvSpPr>
        <p:spPr>
          <a:xfrm>
            <a:off x="3392073" y="4477911"/>
            <a:ext cx="1758766" cy="1758766"/>
          </a:xfrm>
          <a:prstGeom prst="ellipse">
            <a:avLst/>
          </a:prstGeom>
          <a:solidFill>
            <a:srgbClr val="6cc93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LINE Seed Sans KR Thin"/>
              <a:ea typeface="LINE Seed Sans KR Regular"/>
              <a:cs typeface="LINE Seed Sans KR Thin"/>
            </a:endParaRPr>
          </a:p>
        </p:txBody>
      </p:sp>
      <p:sp>
        <p:nvSpPr>
          <p:cNvPr id="28" name="타원 21"/>
          <p:cNvSpPr/>
          <p:nvPr/>
        </p:nvSpPr>
        <p:spPr>
          <a:xfrm>
            <a:off x="5216617" y="1537679"/>
            <a:ext cx="1758766" cy="1758766"/>
          </a:xfrm>
          <a:prstGeom prst="ellipse">
            <a:avLst/>
          </a:prstGeom>
          <a:solidFill>
            <a:srgbClr val="3b383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LINE Seed Sans KR Thin"/>
              <a:ea typeface="LINE Seed Sans KR Regular"/>
              <a:cs typeface="LINE Seed Sans KR Thin"/>
            </a:endParaRPr>
          </a:p>
        </p:txBody>
      </p:sp>
      <p:sp>
        <p:nvSpPr>
          <p:cNvPr id="29" name="타원 22"/>
          <p:cNvSpPr/>
          <p:nvPr/>
        </p:nvSpPr>
        <p:spPr>
          <a:xfrm>
            <a:off x="6816633" y="4516011"/>
            <a:ext cx="1758766" cy="1758766"/>
          </a:xfrm>
          <a:prstGeom prst="ellipse">
            <a:avLst/>
          </a:prstGeom>
          <a:solidFill>
            <a:srgbClr val="30586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LINE Seed Sans KR Thin"/>
              <a:ea typeface="LINE Seed Sans KR Regular"/>
              <a:cs typeface="LINE Seed Sans KR Thin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5828347" y="1748146"/>
            <a:ext cx="592455" cy="75502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한컴 윤고딕 230"/>
              </a:rPr>
              <a:t>S</a:t>
            </a:r>
            <a:endParaRPr xmlns:mc="http://schemas.openxmlformats.org/markup-compatibility/2006" xmlns:hp="http://schemas.haansoft.com/office/presentation/8.0" kumimoji="0" lang="en-US" altLang="ko-KR" sz="4400" b="1" i="0" u="none" strike="noStrike" kern="1200" cap="none" spc="0" normalizeH="0" baseline="0" mc:Ignorable="hp" hp:hslEmbossed="0">
              <a:solidFill>
                <a:srgbClr val="ffffff"/>
              </a:solidFill>
              <a:latin typeface="한컴 윤고딕 230"/>
            </a:endParaRPr>
          </a:p>
        </p:txBody>
      </p:sp>
      <p:sp>
        <p:nvSpPr>
          <p:cNvPr id="31" name="TextBox 24"/>
          <p:cNvSpPr txBox="1"/>
          <p:nvPr/>
        </p:nvSpPr>
        <p:spPr>
          <a:xfrm>
            <a:off x="3978743" y="4743027"/>
            <a:ext cx="573405" cy="7575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한컴 윤고딕 230"/>
              </a:rPr>
              <a:t>T</a:t>
            </a:r>
            <a:endParaRPr xmlns:mc="http://schemas.openxmlformats.org/markup-compatibility/2006" xmlns:hp="http://schemas.haansoft.com/office/presentation/8.0" kumimoji="0" lang="en-US" altLang="ko-KR" sz="4400" b="1" i="0" u="none" strike="noStrike" kern="1200" cap="none" spc="0" normalizeH="0" baseline="0" mc:Ignorable="hp" hp:hslEmbossed="0">
              <a:solidFill>
                <a:srgbClr val="ffffff"/>
              </a:solidFill>
              <a:latin typeface="한컴 윤고딕 230"/>
            </a:endParaRPr>
          </a:p>
        </p:txBody>
      </p:sp>
      <p:sp>
        <p:nvSpPr>
          <p:cNvPr id="32" name="TextBox 25"/>
          <p:cNvSpPr txBox="1"/>
          <p:nvPr/>
        </p:nvSpPr>
        <p:spPr>
          <a:xfrm>
            <a:off x="7433143" y="4795522"/>
            <a:ext cx="595630" cy="75581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한컴 윤고딕 230"/>
              </a:rPr>
              <a:t>P</a:t>
            </a:r>
            <a:endParaRPr xmlns:mc="http://schemas.openxmlformats.org/markup-compatibility/2006" xmlns:hp="http://schemas.haansoft.com/office/presentation/8.0" kumimoji="0" lang="en-US" altLang="ko-KR" sz="4400" b="1" i="0" u="none" strike="noStrike" kern="1200" cap="none" spc="0" normalizeH="0" baseline="0" mc:Ignorable="hp" hp:hslEmbossed="0">
              <a:solidFill>
                <a:srgbClr val="ffffff"/>
              </a:solidFill>
              <a:latin typeface="한컴 윤고딕 230"/>
            </a:endParaRPr>
          </a:p>
        </p:txBody>
      </p:sp>
      <p:sp>
        <p:nvSpPr>
          <p:cNvPr id="33" name="TextBox 16"/>
          <p:cNvSpPr txBox="1"/>
          <p:nvPr/>
        </p:nvSpPr>
        <p:spPr>
          <a:xfrm>
            <a:off x="6721939" y="1467958"/>
            <a:ext cx="2878625" cy="6217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한컴 윤고딕 230"/>
                <a:cs typeface="LINE Seed Sans KR Thin"/>
              </a:rPr>
              <a:t>자영업자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404040"/>
              </a:solidFill>
              <a:latin typeface="한컴 윤고딕 230"/>
              <a:cs typeface="LINE Seed Sans KR Thin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0" y="4176808"/>
            <a:ext cx="3732532" cy="102336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한컴 윤고딕 230"/>
                <a:cs typeface="LINE Seed Sans KR Thin"/>
              </a:rPr>
              <a:t>전기세 증가로 고민하는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404040"/>
              </a:solidFill>
              <a:latin typeface="한컴 윤고딕 230"/>
              <a:cs typeface="LINE Seed Sans KR Thi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한컴 윤고딕 230"/>
                <a:cs typeface="LINE Seed Sans KR Thin"/>
              </a:rPr>
              <a:t>무인점포 점주들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404040"/>
              </a:solidFill>
              <a:latin typeface="한컴 윤고딕 230"/>
              <a:cs typeface="LINE Seed Sans KR Thin"/>
            </a:endParaRPr>
          </a:p>
        </p:txBody>
      </p:sp>
      <p:sp>
        <p:nvSpPr>
          <p:cNvPr id="35" name="TextBox 16"/>
          <p:cNvSpPr txBox="1"/>
          <p:nvPr/>
        </p:nvSpPr>
        <p:spPr>
          <a:xfrm>
            <a:off x="8522164" y="4948259"/>
            <a:ext cx="3669835" cy="115536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한컴 윤고딕 230"/>
                <a:cs typeface="LINE Seed Sans KR Thin"/>
              </a:rPr>
              <a:t>에너지 효율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404040"/>
              </a:solidFill>
              <a:latin typeface="한컴 윤고딕 230"/>
              <a:cs typeface="LINE Seed Sans KR Thi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한컴 윤고딕 230"/>
                <a:cs typeface="LINE Seed Sans KR Thin"/>
              </a:rPr>
              <a:t>환경 친화적 도구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404040"/>
              </a:solidFill>
              <a:latin typeface="한컴 윤고딕 230"/>
              <a:cs typeface="LINE Seed Sans KR Thin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5366385" y="2414394"/>
            <a:ext cx="1468755" cy="46977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한컴 윤고딕 230"/>
              </a:rPr>
              <a:t>고객 분류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ffffff"/>
              </a:solidFill>
              <a:latin typeface="한컴 윤고딕 230"/>
            </a:endParaRPr>
          </a:p>
        </p:txBody>
      </p:sp>
      <p:sp>
        <p:nvSpPr>
          <p:cNvPr id="37" name="TextBox 23"/>
          <p:cNvSpPr txBox="1"/>
          <p:nvPr/>
        </p:nvSpPr>
        <p:spPr>
          <a:xfrm>
            <a:off x="3747135" y="5486959"/>
            <a:ext cx="1078230" cy="47228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한컴 윤고딕 230"/>
              </a:rPr>
              <a:t>타겟팅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ffffff"/>
              </a:solidFill>
              <a:latin typeface="한컴 윤고딕 230"/>
            </a:endParaRPr>
          </a:p>
        </p:txBody>
      </p:sp>
      <p:sp>
        <p:nvSpPr>
          <p:cNvPr id="38" name="TextBox 23"/>
          <p:cNvSpPr txBox="1"/>
          <p:nvPr/>
        </p:nvSpPr>
        <p:spPr>
          <a:xfrm>
            <a:off x="7045292" y="5524558"/>
            <a:ext cx="1363980" cy="4697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한컴 윤고딕 230"/>
              </a:rPr>
              <a:t>포지셔닝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ffffff"/>
              </a:solidFill>
              <a:latin typeface="한컴 윤고딕 230"/>
            </a:endParaRPr>
          </a:p>
        </p:txBody>
      </p:sp>
      <p:sp>
        <p:nvSpPr>
          <p:cNvPr id="43" name="TextBox 13"/>
          <p:cNvSpPr txBox="1"/>
          <p:nvPr/>
        </p:nvSpPr>
        <p:spPr>
          <a:xfrm flipH="1">
            <a:off x="2134907" y="261370"/>
            <a:ext cx="5856317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한컴 윤고딕 240"/>
                <a:ea typeface="한컴 윤고딕 240"/>
                <a:cs typeface="한컴 윤고딕 230"/>
              </a:rPr>
              <a:t>STP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한컴 윤고딕 240"/>
                <a:ea typeface="한컴 윤고딕 240"/>
              </a:rPr>
              <a:t> 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한컴 윤고딕 240"/>
              <a:ea typeface="한컴 윤고딕 240"/>
            </a:endParaRPr>
          </a:p>
        </p:txBody>
      </p:sp>
      <p:sp>
        <p:nvSpPr>
          <p:cNvPr id="44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2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45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46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1657360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99f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9865" y="2598001"/>
            <a:ext cx="2197625" cy="848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b="1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ko-KR" altLang="en-US" sz="50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865" y="3428998"/>
            <a:ext cx="5388500" cy="8458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 b="1" spc="-300">
                <a:solidFill>
                  <a:schemeClr val="bg1"/>
                </a:solidFill>
                <a:latin typeface="+mn-ea"/>
              </a:rPr>
              <a:t>기대효과 및 활용방안</a:t>
            </a:r>
            <a:endParaRPr lang="ko-KR" altLang="en-US" sz="5000" b="1" spc="-30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래픽 5" descr="건배 단색으로 채워진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09378" y="19012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62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018711" y="2023360"/>
            <a:ext cx="2339477" cy="2355352"/>
          </a:xfrm>
          <a:prstGeom prst="ellipse">
            <a:avLst/>
          </a:prstGeom>
          <a:noFill/>
          <a:ln w="3175">
            <a:solidFill>
              <a:srgbClr val="599f4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171593" y="2176242"/>
            <a:ext cx="2019054" cy="2032754"/>
          </a:xfrm>
          <a:prstGeom prst="ellipse">
            <a:avLst/>
          </a:prstGeom>
          <a:solidFill>
            <a:srgbClr val="599f4d">
              <a:alpha val="898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620864" y="2023360"/>
            <a:ext cx="2339477" cy="2355352"/>
          </a:xfrm>
          <a:prstGeom prst="ellipse">
            <a:avLst/>
          </a:prstGeom>
          <a:noFill/>
          <a:ln w="3175">
            <a:solidFill>
              <a:srgbClr val="599f4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762595" y="2176242"/>
            <a:ext cx="2019054" cy="2032754"/>
          </a:xfrm>
          <a:prstGeom prst="ellipse">
            <a:avLst/>
          </a:prstGeom>
          <a:solidFill>
            <a:srgbClr val="599f4d">
              <a:alpha val="898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213493" y="2023360"/>
            <a:ext cx="2377577" cy="2380752"/>
          </a:xfrm>
          <a:prstGeom prst="ellipse">
            <a:avLst/>
          </a:prstGeom>
          <a:noFill/>
          <a:ln w="3175">
            <a:solidFill>
              <a:srgbClr val="599f4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366375" y="2187393"/>
            <a:ext cx="2051935" cy="2054675"/>
          </a:xfrm>
          <a:prstGeom prst="ellipse">
            <a:avLst/>
          </a:prstGeom>
          <a:solidFill>
            <a:srgbClr val="599f4d">
              <a:alpha val="898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836524" y="2023360"/>
            <a:ext cx="2415675" cy="2444253"/>
          </a:xfrm>
          <a:prstGeom prst="ellipse">
            <a:avLst/>
          </a:prstGeom>
          <a:noFill/>
          <a:ln w="3175">
            <a:solidFill>
              <a:srgbClr val="599f4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989406" y="2165091"/>
            <a:ext cx="2084815" cy="2109478"/>
          </a:xfrm>
          <a:prstGeom prst="ellipse">
            <a:avLst/>
          </a:prstGeom>
          <a:solidFill>
            <a:srgbClr val="599f4d">
              <a:alpha val="898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384935" y="4571983"/>
            <a:ext cx="1592580" cy="776396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3000">
                <a:solidFill>
                  <a:schemeClr val="accent4">
                    <a:lumMod val="25000"/>
                  </a:schemeClr>
                </a:solidFill>
                <a:latin typeface="한컴 윤고딕 230"/>
                <a:ea typeface="한컴 윤고딕 230"/>
              </a:rPr>
              <a:t>환경보호</a:t>
            </a:r>
            <a:endParaRPr lang="ko-KR" altLang="en-US" sz="3000">
              <a:solidFill>
                <a:schemeClr val="accent4">
                  <a:lumMod val="25000"/>
                </a:schemeClr>
              </a:solidFill>
              <a:latin typeface="한컴 윤고딕 230"/>
              <a:ea typeface="한컴 윤고딕 23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50920" y="4816048"/>
            <a:ext cx="2545080" cy="5446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000">
                <a:solidFill>
                  <a:schemeClr val="accent4">
                    <a:lumMod val="25000"/>
                  </a:schemeClr>
                </a:solidFill>
                <a:latin typeface="한컴 윤고딕 230"/>
                <a:ea typeface="한컴 윤고딕 230"/>
              </a:rPr>
              <a:t>전력 소비 감소</a:t>
            </a:r>
            <a:endParaRPr lang="ko-KR" altLang="en-US" sz="3000">
              <a:solidFill>
                <a:schemeClr val="accent4">
                  <a:lumMod val="25000"/>
                </a:schemeClr>
              </a:solidFill>
              <a:latin typeface="한컴 윤고딕 230"/>
              <a:ea typeface="한컴 윤고딕 23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84773" y="4755108"/>
            <a:ext cx="2830830" cy="1005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>
                <a:solidFill>
                  <a:schemeClr val="accent4">
                    <a:lumMod val="25000"/>
                  </a:schemeClr>
                </a:solidFill>
                <a:latin typeface="한컴 윤고딕 230"/>
                <a:ea typeface="한컴 윤고딕 230"/>
              </a:rPr>
              <a:t>환경친화적</a:t>
            </a:r>
            <a:endParaRPr lang="ko-KR" altLang="en-US" sz="3000">
              <a:solidFill>
                <a:schemeClr val="accent4">
                  <a:lumMod val="25000"/>
                </a:schemeClr>
              </a:solidFill>
              <a:latin typeface="한컴 윤고딕 230"/>
              <a:ea typeface="한컴 윤고딕 230"/>
            </a:endParaRPr>
          </a:p>
          <a:p>
            <a:pPr algn="ctr">
              <a:defRPr/>
            </a:pPr>
            <a:r>
              <a:rPr lang="ko-KR" altLang="en-US" sz="3000">
                <a:solidFill>
                  <a:schemeClr val="accent4">
                    <a:lumMod val="25000"/>
                  </a:schemeClr>
                </a:solidFill>
                <a:latin typeface="한컴 윤고딕 230"/>
                <a:ea typeface="한컴 윤고딕 230"/>
              </a:rPr>
              <a:t> 이미지</a:t>
            </a:r>
            <a:endParaRPr lang="ko-KR" altLang="en-US" sz="3000">
              <a:solidFill>
                <a:schemeClr val="accent4">
                  <a:lumMod val="25000"/>
                </a:schemeClr>
              </a:solidFill>
              <a:latin typeface="한컴 윤고딕 230"/>
              <a:ea typeface="한컴 윤고딕 23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07701" y="4846159"/>
            <a:ext cx="2411730" cy="5446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000">
                <a:solidFill>
                  <a:schemeClr val="accent4">
                    <a:lumMod val="25000"/>
                  </a:schemeClr>
                </a:solidFill>
                <a:latin typeface="한컴 윤고딕 230"/>
                <a:ea typeface="한컴 윤고딕 230"/>
              </a:rPr>
              <a:t>사용자 편의성</a:t>
            </a:r>
            <a:endParaRPr lang="ko-KR" altLang="en-US" sz="3000">
              <a:solidFill>
                <a:schemeClr val="accent4">
                  <a:lumMod val="25000"/>
                </a:schemeClr>
              </a:solidFill>
              <a:latin typeface="한컴 윤고딕 230"/>
              <a:ea typeface="한컴 윤고딕 230"/>
            </a:endParaRPr>
          </a:p>
        </p:txBody>
      </p:sp>
      <p:pic>
        <p:nvPicPr>
          <p:cNvPr id="23" name="그래픽 22" descr="식물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04156" y="2502803"/>
            <a:ext cx="1521169" cy="1521169"/>
          </a:xfrm>
          <a:prstGeom prst="rect">
            <a:avLst/>
          </a:prstGeom>
        </p:spPr>
      </p:pic>
      <p:pic>
        <p:nvPicPr>
          <p:cNvPr id="25" name="그래픽 24" descr="재생 가능 에너지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07628" y="2482163"/>
            <a:ext cx="1415415" cy="1415415"/>
          </a:xfrm>
          <a:prstGeom prst="rect">
            <a:avLst/>
          </a:prstGeom>
        </p:spPr>
      </p:pic>
      <p:pic>
        <p:nvPicPr>
          <p:cNvPr id="31" name="그래픽 30" descr="지속 가능성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50673" y="2580411"/>
            <a:ext cx="1258516" cy="1258516"/>
          </a:xfrm>
          <a:prstGeom prst="rect">
            <a:avLst/>
          </a:prstGeom>
        </p:spPr>
      </p:pic>
      <p:pic>
        <p:nvPicPr>
          <p:cNvPr id="33" name="그래픽 32" descr="악수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41881" y="2473591"/>
            <a:ext cx="1777467" cy="1777467"/>
          </a:xfrm>
          <a:prstGeom prst="rect">
            <a:avLst/>
          </a:prstGeom>
        </p:spPr>
      </p:pic>
      <p:sp>
        <p:nvSpPr>
          <p:cNvPr id="37" name="TextBox 7"/>
          <p:cNvSpPr txBox="1"/>
          <p:nvPr/>
        </p:nvSpPr>
        <p:spPr>
          <a:xfrm>
            <a:off x="592691" y="349580"/>
            <a:ext cx="2037810" cy="6391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Bold"/>
                <a:ea typeface="LINE Seed Sans KR Bold"/>
                <a:cs typeface="LINE Seed Sans KR Thin"/>
              </a:rPr>
              <a:t>Part 3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ffffff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sp>
        <p:nvSpPr>
          <p:cNvPr id="38" name="TextBox 13"/>
          <p:cNvSpPr txBox="1"/>
          <p:nvPr/>
        </p:nvSpPr>
        <p:spPr>
          <a:xfrm flipH="1">
            <a:off x="2134907" y="261370"/>
            <a:ext cx="5856317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기대효과 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39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3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40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41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36226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13"/>
          <p:cNvSpPr txBox="1"/>
          <p:nvPr/>
        </p:nvSpPr>
        <p:spPr>
          <a:xfrm flipH="1">
            <a:off x="2134907" y="261370"/>
            <a:ext cx="5856317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활용방안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50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3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51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52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58" name="그래픽 9" descr="퍼즐"/>
          <p:cNvSpPr/>
          <p:nvPr/>
        </p:nvSpPr>
        <p:spPr>
          <a:xfrm>
            <a:off x="948332" y="3193942"/>
            <a:ext cx="1285875" cy="774915"/>
          </a:xfrm>
          <a:custGeom>
            <a:avLst/>
            <a:gdLst>
              <a:gd name="connsiteX0" fmla="*/ 636588 w 1285875"/>
              <a:gd name="connsiteY0" fmla="*/ 0 h 774915"/>
              <a:gd name="connsiteX1" fmla="*/ 1285875 w 1285875"/>
              <a:gd name="connsiteY1" fmla="*/ 206591 h 774915"/>
              <a:gd name="connsiteX2" fmla="*/ 642938 w 1285875"/>
              <a:gd name="connsiteY2" fmla="*/ 774916 h 774915"/>
              <a:gd name="connsiteX3" fmla="*/ 0 w 1285875"/>
              <a:gd name="connsiteY3" fmla="*/ 206591 h 774915"/>
              <a:gd name="connsiteX4" fmla="*/ 636588 w 1285875"/>
              <a:gd name="connsiteY4" fmla="*/ 0 h 77491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875" h="774915">
                <a:moveTo>
                  <a:pt x="636588" y="0"/>
                </a:moveTo>
                <a:cubicBezTo>
                  <a:pt x="991667" y="0"/>
                  <a:pt x="1285875" y="176022"/>
                  <a:pt x="1285875" y="206591"/>
                </a:cubicBezTo>
                <a:cubicBezTo>
                  <a:pt x="1285875" y="519481"/>
                  <a:pt x="998017" y="774916"/>
                  <a:pt x="642938" y="774916"/>
                </a:cubicBezTo>
                <a:cubicBezTo>
                  <a:pt x="287858" y="774916"/>
                  <a:pt x="0" y="519494"/>
                  <a:pt x="0" y="206591"/>
                </a:cubicBezTo>
                <a:cubicBezTo>
                  <a:pt x="0" y="176022"/>
                  <a:pt x="281496" y="0"/>
                  <a:pt x="636588" y="0"/>
                </a:cubicBezTo>
                <a:close/>
              </a:path>
            </a:pathLst>
          </a:custGeom>
          <a:solidFill>
            <a:srgbClr val="737373">
              <a:alpha val="100000"/>
            </a:srgbClr>
          </a:solidFill>
          <a:ln w="12700" cap="flat">
            <a:noFill/>
            <a:prstDash val="solid"/>
            <a:miter/>
          </a:ln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59" name="그래픽 9" descr="퍼즐"/>
          <p:cNvSpPr/>
          <p:nvPr/>
        </p:nvSpPr>
        <p:spPr>
          <a:xfrm>
            <a:off x="1667647" y="2113071"/>
            <a:ext cx="774915" cy="1285875"/>
          </a:xfrm>
          <a:custGeom>
            <a:avLst/>
            <a:gdLst>
              <a:gd name="connsiteX0" fmla="*/ 774916 w 774915"/>
              <a:gd name="connsiteY0" fmla="*/ 636588 h 1285875"/>
              <a:gd name="connsiteX1" fmla="*/ 566547 w 774915"/>
              <a:gd name="connsiteY1" fmla="*/ 1285875 h 1285875"/>
              <a:gd name="connsiteX2" fmla="*/ 0 w 774915"/>
              <a:gd name="connsiteY2" fmla="*/ 642938 h 1285875"/>
              <a:gd name="connsiteX3" fmla="*/ 566547 w 774915"/>
              <a:gd name="connsiteY3" fmla="*/ 0 h 1285875"/>
              <a:gd name="connsiteX4" fmla="*/ 774916 w 774915"/>
              <a:gd name="connsiteY4" fmla="*/ 636588 h 12858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915" h="1285875">
                <a:moveTo>
                  <a:pt x="774916" y="636588"/>
                </a:moveTo>
                <a:cubicBezTo>
                  <a:pt x="774916" y="991667"/>
                  <a:pt x="597116" y="1285875"/>
                  <a:pt x="566547" y="1285875"/>
                </a:cubicBezTo>
                <a:cubicBezTo>
                  <a:pt x="253657" y="1285875"/>
                  <a:pt x="0" y="998017"/>
                  <a:pt x="0" y="642938"/>
                </a:cubicBezTo>
                <a:cubicBezTo>
                  <a:pt x="0" y="287858"/>
                  <a:pt x="253657" y="0"/>
                  <a:pt x="566547" y="0"/>
                </a:cubicBezTo>
                <a:cubicBezTo>
                  <a:pt x="597116" y="0"/>
                  <a:pt x="774916" y="281496"/>
                  <a:pt x="774916" y="636588"/>
                </a:cubicBezTo>
                <a:close/>
              </a:path>
            </a:pathLst>
          </a:custGeom>
          <a:solidFill>
            <a:srgbClr val="737373">
              <a:alpha val="100000"/>
            </a:srgbClr>
          </a:solidFill>
          <a:ln w="12700" cap="flat">
            <a:noFill/>
            <a:prstDash val="solid"/>
            <a:miter/>
          </a:ln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60" name="그래픽 9" descr="퍼즐"/>
          <p:cNvSpPr/>
          <p:nvPr/>
        </p:nvSpPr>
        <p:spPr>
          <a:xfrm>
            <a:off x="948332" y="2114646"/>
            <a:ext cx="1285875" cy="1743083"/>
          </a:xfrm>
          <a:custGeom>
            <a:avLst/>
            <a:gdLst>
              <a:gd name="connsiteX0" fmla="*/ 1250861 w 1285875"/>
              <a:gd name="connsiteY0" fmla="*/ 750100 h 1743083"/>
              <a:gd name="connsiteX1" fmla="*/ 1246569 w 1285875"/>
              <a:gd name="connsiteY1" fmla="*/ 750100 h 1743083"/>
              <a:gd name="connsiteX2" fmla="*/ 1217460 w 1285875"/>
              <a:gd name="connsiteY2" fmla="*/ 765658 h 1743083"/>
              <a:gd name="connsiteX3" fmla="*/ 1041806 w 1285875"/>
              <a:gd name="connsiteY3" fmla="*/ 857250 h 1743083"/>
              <a:gd name="connsiteX4" fmla="*/ 827951 w 1285875"/>
              <a:gd name="connsiteY4" fmla="*/ 628802 h 1743083"/>
              <a:gd name="connsiteX5" fmla="*/ 1027227 w 1285875"/>
              <a:gd name="connsiteY5" fmla="*/ 429108 h 1743083"/>
              <a:gd name="connsiteX6" fmla="*/ 1217549 w 1285875"/>
              <a:gd name="connsiteY6" fmla="*/ 520357 h 1743083"/>
              <a:gd name="connsiteX7" fmla="*/ 1246531 w 1285875"/>
              <a:gd name="connsiteY7" fmla="*/ 535775 h 1743083"/>
              <a:gd name="connsiteX8" fmla="*/ 1250861 w 1285875"/>
              <a:gd name="connsiteY8" fmla="*/ 535775 h 1743083"/>
              <a:gd name="connsiteX9" fmla="*/ 1285875 w 1285875"/>
              <a:gd name="connsiteY9" fmla="*/ 500761 h 1743083"/>
              <a:gd name="connsiteX10" fmla="*/ 1285875 w 1285875"/>
              <a:gd name="connsiteY10" fmla="*/ 0 h 1743083"/>
              <a:gd name="connsiteX11" fmla="*/ 0 w 1285875"/>
              <a:gd name="connsiteY11" fmla="*/ 0 h 1743083"/>
              <a:gd name="connsiteX12" fmla="*/ 0 w 1285875"/>
              <a:gd name="connsiteY12" fmla="*/ 785114 h 1743083"/>
              <a:gd name="connsiteX13" fmla="*/ 0 w 1285875"/>
              <a:gd name="connsiteY13" fmla="*/ 1285875 h 1743083"/>
              <a:gd name="connsiteX14" fmla="*/ 500761 w 1285875"/>
              <a:gd name="connsiteY14" fmla="*/ 1285875 h 1743083"/>
              <a:gd name="connsiteX15" fmla="*/ 535775 w 1285875"/>
              <a:gd name="connsiteY15" fmla="*/ 1320889 h 1743083"/>
              <a:gd name="connsiteX16" fmla="*/ 535775 w 1285875"/>
              <a:gd name="connsiteY16" fmla="*/ 1324039 h 1743083"/>
              <a:gd name="connsiteX17" fmla="*/ 520357 w 1285875"/>
              <a:gd name="connsiteY17" fmla="*/ 1353020 h 1743083"/>
              <a:gd name="connsiteX18" fmla="*/ 429108 w 1285875"/>
              <a:gd name="connsiteY18" fmla="*/ 1543380 h 1743083"/>
              <a:gd name="connsiteX19" fmla="*/ 628828 w 1285875"/>
              <a:gd name="connsiteY19" fmla="*/ 1742631 h 1743083"/>
              <a:gd name="connsiteX20" fmla="*/ 857250 w 1285875"/>
              <a:gd name="connsiteY20" fmla="*/ 1528775 h 1743083"/>
              <a:gd name="connsiteX21" fmla="*/ 765658 w 1285875"/>
              <a:gd name="connsiteY21" fmla="*/ 1353122 h 1743083"/>
              <a:gd name="connsiteX22" fmla="*/ 750100 w 1285875"/>
              <a:gd name="connsiteY22" fmla="*/ 1324001 h 1743083"/>
              <a:gd name="connsiteX23" fmla="*/ 750100 w 1285875"/>
              <a:gd name="connsiteY23" fmla="*/ 1320889 h 1743083"/>
              <a:gd name="connsiteX24" fmla="*/ 785114 w 1285875"/>
              <a:gd name="connsiteY24" fmla="*/ 1285875 h 1743083"/>
              <a:gd name="connsiteX25" fmla="*/ 1285875 w 1285875"/>
              <a:gd name="connsiteY25" fmla="*/ 1285875 h 1743083"/>
              <a:gd name="connsiteX26" fmla="*/ 1285875 w 1285875"/>
              <a:gd name="connsiteY26" fmla="*/ 785114 h 1743083"/>
              <a:gd name="connsiteX27" fmla="*/ 1250861 w 1285875"/>
              <a:gd name="connsiteY27" fmla="*/ 750100 h 174308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85875" h="1743083">
                <a:moveTo>
                  <a:pt x="1250861" y="750100"/>
                </a:moveTo>
                <a:lnTo>
                  <a:pt x="1246569" y="750100"/>
                </a:lnTo>
                <a:cubicBezTo>
                  <a:pt x="1234872" y="750100"/>
                  <a:pt x="1224166" y="756082"/>
                  <a:pt x="1217460" y="765658"/>
                </a:cubicBezTo>
                <a:cubicBezTo>
                  <a:pt x="1178712" y="821017"/>
                  <a:pt x="1114514" y="857250"/>
                  <a:pt x="1041806" y="857250"/>
                </a:cubicBezTo>
                <a:cubicBezTo>
                  <a:pt x="918769" y="857250"/>
                  <a:pt x="819937" y="753567"/>
                  <a:pt x="827951" y="628802"/>
                </a:cubicBezTo>
                <a:cubicBezTo>
                  <a:pt x="834441" y="527736"/>
                  <a:pt x="926173" y="435800"/>
                  <a:pt x="1027227" y="429108"/>
                </a:cubicBezTo>
                <a:cubicBezTo>
                  <a:pt x="1105941" y="423901"/>
                  <a:pt x="1176249" y="461239"/>
                  <a:pt x="1217549" y="520357"/>
                </a:cubicBezTo>
                <a:cubicBezTo>
                  <a:pt x="1224204" y="529882"/>
                  <a:pt x="1234897" y="535775"/>
                  <a:pt x="1246531" y="535775"/>
                </a:cubicBezTo>
                <a:lnTo>
                  <a:pt x="1250861" y="535775"/>
                </a:lnTo>
                <a:cubicBezTo>
                  <a:pt x="1270203" y="535775"/>
                  <a:pt x="1285875" y="520090"/>
                  <a:pt x="1285875" y="500761"/>
                </a:cubicBezTo>
                <a:lnTo>
                  <a:pt x="1285875" y="0"/>
                </a:lnTo>
                <a:lnTo>
                  <a:pt x="0" y="0"/>
                </a:lnTo>
                <a:cubicBezTo>
                  <a:pt x="0" y="0"/>
                  <a:pt x="0" y="765772"/>
                  <a:pt x="0" y="785114"/>
                </a:cubicBezTo>
                <a:lnTo>
                  <a:pt x="0" y="1285875"/>
                </a:lnTo>
                <a:lnTo>
                  <a:pt x="500761" y="1285875"/>
                </a:lnTo>
                <a:cubicBezTo>
                  <a:pt x="520103" y="1285875"/>
                  <a:pt x="535775" y="1301547"/>
                  <a:pt x="535775" y="1320889"/>
                </a:cubicBezTo>
                <a:lnTo>
                  <a:pt x="535775" y="1324039"/>
                </a:lnTo>
                <a:cubicBezTo>
                  <a:pt x="535775" y="1335659"/>
                  <a:pt x="529882" y="1346352"/>
                  <a:pt x="520357" y="1353020"/>
                </a:cubicBezTo>
                <a:cubicBezTo>
                  <a:pt x="461226" y="1394320"/>
                  <a:pt x="423888" y="1464653"/>
                  <a:pt x="429108" y="1543380"/>
                </a:cubicBezTo>
                <a:cubicBezTo>
                  <a:pt x="435813" y="1644434"/>
                  <a:pt x="527761" y="1736154"/>
                  <a:pt x="628828" y="1742631"/>
                </a:cubicBezTo>
                <a:cubicBezTo>
                  <a:pt x="753580" y="1750619"/>
                  <a:pt x="857250" y="1651800"/>
                  <a:pt x="857250" y="1528775"/>
                </a:cubicBezTo>
                <a:cubicBezTo>
                  <a:pt x="857250" y="1456068"/>
                  <a:pt x="821017" y="1391869"/>
                  <a:pt x="765658" y="1353122"/>
                </a:cubicBezTo>
                <a:cubicBezTo>
                  <a:pt x="756082" y="1346416"/>
                  <a:pt x="750100" y="1335697"/>
                  <a:pt x="750100" y="1324001"/>
                </a:cubicBezTo>
                <a:lnTo>
                  <a:pt x="750100" y="1320889"/>
                </a:lnTo>
                <a:cubicBezTo>
                  <a:pt x="750100" y="1301547"/>
                  <a:pt x="765785" y="1285875"/>
                  <a:pt x="785114" y="1285875"/>
                </a:cubicBezTo>
                <a:lnTo>
                  <a:pt x="1285875" y="1285875"/>
                </a:lnTo>
                <a:lnTo>
                  <a:pt x="1285875" y="785114"/>
                </a:lnTo>
                <a:cubicBezTo>
                  <a:pt x="1285875" y="765785"/>
                  <a:pt x="1270191" y="750100"/>
                  <a:pt x="1250861" y="750100"/>
                </a:cubicBezTo>
                <a:close/>
              </a:path>
            </a:pathLst>
          </a:custGeom>
          <a:solidFill>
            <a:srgbClr val="309e09">
              <a:alpha val="100000"/>
            </a:srgbClr>
          </a:solidFill>
          <a:ln w="12700" cap="flat">
            <a:noFill/>
            <a:prstDash val="solid"/>
            <a:miter/>
          </a:ln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61" name="그래픽 9" descr="퍼즐"/>
          <p:cNvSpPr/>
          <p:nvPr/>
        </p:nvSpPr>
        <p:spPr>
          <a:xfrm>
            <a:off x="948319" y="3400533"/>
            <a:ext cx="1741877" cy="1743082"/>
          </a:xfrm>
          <a:custGeom>
            <a:avLst/>
            <a:gdLst>
              <a:gd name="connsiteX0" fmla="*/ 1542174 w 1741877"/>
              <a:gd name="connsiteY0" fmla="*/ 429108 h 1743082"/>
              <a:gd name="connsiteX1" fmla="*/ 1351826 w 1741877"/>
              <a:gd name="connsiteY1" fmla="*/ 520357 h 1743082"/>
              <a:gd name="connsiteX2" fmla="*/ 1322845 w 1741877"/>
              <a:gd name="connsiteY2" fmla="*/ 535775 h 1743082"/>
              <a:gd name="connsiteX3" fmla="*/ 1320889 w 1741877"/>
              <a:gd name="connsiteY3" fmla="*/ 535775 h 1743082"/>
              <a:gd name="connsiteX4" fmla="*/ 1285875 w 1741877"/>
              <a:gd name="connsiteY4" fmla="*/ 500761 h 1743082"/>
              <a:gd name="connsiteX5" fmla="*/ 1285875 w 1741877"/>
              <a:gd name="connsiteY5" fmla="*/ 0 h 1743082"/>
              <a:gd name="connsiteX6" fmla="*/ 785114 w 1741877"/>
              <a:gd name="connsiteY6" fmla="*/ 0 h 1743082"/>
              <a:gd name="connsiteX7" fmla="*/ 750100 w 1741877"/>
              <a:gd name="connsiteY7" fmla="*/ 35014 h 1743082"/>
              <a:gd name="connsiteX8" fmla="*/ 750100 w 1741877"/>
              <a:gd name="connsiteY8" fmla="*/ 38125 h 1743082"/>
              <a:gd name="connsiteX9" fmla="*/ 765658 w 1741877"/>
              <a:gd name="connsiteY9" fmla="*/ 67246 h 1743082"/>
              <a:gd name="connsiteX10" fmla="*/ 857250 w 1741877"/>
              <a:gd name="connsiteY10" fmla="*/ 242900 h 1743082"/>
              <a:gd name="connsiteX11" fmla="*/ 628828 w 1741877"/>
              <a:gd name="connsiteY11" fmla="*/ 456755 h 1743082"/>
              <a:gd name="connsiteX12" fmla="*/ 429108 w 1741877"/>
              <a:gd name="connsiteY12" fmla="*/ 257505 h 1743082"/>
              <a:gd name="connsiteX13" fmla="*/ 520357 w 1741877"/>
              <a:gd name="connsiteY13" fmla="*/ 67145 h 1743082"/>
              <a:gd name="connsiteX14" fmla="*/ 535775 w 1741877"/>
              <a:gd name="connsiteY14" fmla="*/ 38164 h 1743082"/>
              <a:gd name="connsiteX15" fmla="*/ 535775 w 1741877"/>
              <a:gd name="connsiteY15" fmla="*/ 35014 h 1743082"/>
              <a:gd name="connsiteX16" fmla="*/ 500761 w 1741877"/>
              <a:gd name="connsiteY16" fmla="*/ 0 h 1743082"/>
              <a:gd name="connsiteX17" fmla="*/ 0 w 1741877"/>
              <a:gd name="connsiteY17" fmla="*/ 0 h 1743082"/>
              <a:gd name="connsiteX18" fmla="*/ 0 w 1741877"/>
              <a:gd name="connsiteY18" fmla="*/ 1285875 h 1743082"/>
              <a:gd name="connsiteX19" fmla="*/ 500761 w 1741877"/>
              <a:gd name="connsiteY19" fmla="*/ 1285875 h 1743082"/>
              <a:gd name="connsiteX20" fmla="*/ 535775 w 1741877"/>
              <a:gd name="connsiteY20" fmla="*/ 1320889 h 1743082"/>
              <a:gd name="connsiteX21" fmla="*/ 535775 w 1741877"/>
              <a:gd name="connsiteY21" fmla="*/ 1324039 h 1743082"/>
              <a:gd name="connsiteX22" fmla="*/ 520357 w 1741877"/>
              <a:gd name="connsiteY22" fmla="*/ 1353020 h 1743082"/>
              <a:gd name="connsiteX23" fmla="*/ 429108 w 1741877"/>
              <a:gd name="connsiteY23" fmla="*/ 1543380 h 1743082"/>
              <a:gd name="connsiteX24" fmla="*/ 628828 w 1741877"/>
              <a:gd name="connsiteY24" fmla="*/ 1742631 h 1743082"/>
              <a:gd name="connsiteX25" fmla="*/ 857250 w 1741877"/>
              <a:gd name="connsiteY25" fmla="*/ 1528775 h 1743082"/>
              <a:gd name="connsiteX26" fmla="*/ 765658 w 1741877"/>
              <a:gd name="connsiteY26" fmla="*/ 1353122 h 1743082"/>
              <a:gd name="connsiteX27" fmla="*/ 750100 w 1741877"/>
              <a:gd name="connsiteY27" fmla="*/ 1324001 h 1743082"/>
              <a:gd name="connsiteX28" fmla="*/ 750100 w 1741877"/>
              <a:gd name="connsiteY28" fmla="*/ 1320889 h 1743082"/>
              <a:gd name="connsiteX29" fmla="*/ 785114 w 1741877"/>
              <a:gd name="connsiteY29" fmla="*/ 1285875 h 1743082"/>
              <a:gd name="connsiteX30" fmla="*/ 1285875 w 1741877"/>
              <a:gd name="connsiteY30" fmla="*/ 1285875 h 1743082"/>
              <a:gd name="connsiteX31" fmla="*/ 1285875 w 1741877"/>
              <a:gd name="connsiteY31" fmla="*/ 785114 h 1743082"/>
              <a:gd name="connsiteX32" fmla="*/ 1320889 w 1741877"/>
              <a:gd name="connsiteY32" fmla="*/ 750100 h 1743082"/>
              <a:gd name="connsiteX33" fmla="*/ 1322807 w 1741877"/>
              <a:gd name="connsiteY33" fmla="*/ 750100 h 1743082"/>
              <a:gd name="connsiteX34" fmla="*/ 1351915 w 1741877"/>
              <a:gd name="connsiteY34" fmla="*/ 765658 h 1743082"/>
              <a:gd name="connsiteX35" fmla="*/ 1527569 w 1741877"/>
              <a:gd name="connsiteY35" fmla="*/ 857250 h 1743082"/>
              <a:gd name="connsiteX36" fmla="*/ 1741424 w 1741877"/>
              <a:gd name="connsiteY36" fmla="*/ 628802 h 1743082"/>
              <a:gd name="connsiteX37" fmla="*/ 1542174 w 1741877"/>
              <a:gd name="connsiteY37" fmla="*/ 429108 h 174308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741877" h="1743082">
                <a:moveTo>
                  <a:pt x="1542174" y="429108"/>
                </a:moveTo>
                <a:cubicBezTo>
                  <a:pt x="1463459" y="423888"/>
                  <a:pt x="1393127" y="461239"/>
                  <a:pt x="1351826" y="520357"/>
                </a:cubicBezTo>
                <a:cubicBezTo>
                  <a:pt x="1345171" y="529882"/>
                  <a:pt x="1334465" y="535775"/>
                  <a:pt x="1322845" y="535775"/>
                </a:cubicBezTo>
                <a:lnTo>
                  <a:pt x="1320889" y="535775"/>
                </a:lnTo>
                <a:cubicBezTo>
                  <a:pt x="1301547" y="535775"/>
                  <a:pt x="1285875" y="520103"/>
                  <a:pt x="1285875" y="500761"/>
                </a:cubicBezTo>
                <a:lnTo>
                  <a:pt x="1285875" y="0"/>
                </a:lnTo>
                <a:lnTo>
                  <a:pt x="785114" y="0"/>
                </a:lnTo>
                <a:cubicBezTo>
                  <a:pt x="765772" y="0"/>
                  <a:pt x="750100" y="15672"/>
                  <a:pt x="750100" y="35014"/>
                </a:cubicBezTo>
                <a:lnTo>
                  <a:pt x="750100" y="38125"/>
                </a:lnTo>
                <a:cubicBezTo>
                  <a:pt x="750100" y="49822"/>
                  <a:pt x="756082" y="60541"/>
                  <a:pt x="765658" y="67246"/>
                </a:cubicBezTo>
                <a:cubicBezTo>
                  <a:pt x="821017" y="105982"/>
                  <a:pt x="857250" y="170193"/>
                  <a:pt x="857250" y="242900"/>
                </a:cubicBezTo>
                <a:cubicBezTo>
                  <a:pt x="857250" y="365938"/>
                  <a:pt x="753580" y="464757"/>
                  <a:pt x="628828" y="456755"/>
                </a:cubicBezTo>
                <a:cubicBezTo>
                  <a:pt x="527761" y="450279"/>
                  <a:pt x="435813" y="358559"/>
                  <a:pt x="429108" y="257505"/>
                </a:cubicBezTo>
                <a:cubicBezTo>
                  <a:pt x="423888" y="178778"/>
                  <a:pt x="461239" y="108458"/>
                  <a:pt x="520357" y="67145"/>
                </a:cubicBezTo>
                <a:cubicBezTo>
                  <a:pt x="529882" y="60490"/>
                  <a:pt x="535775" y="49797"/>
                  <a:pt x="535775" y="38164"/>
                </a:cubicBezTo>
                <a:lnTo>
                  <a:pt x="535775" y="35014"/>
                </a:lnTo>
                <a:cubicBezTo>
                  <a:pt x="535775" y="15672"/>
                  <a:pt x="520090" y="0"/>
                  <a:pt x="500761" y="0"/>
                </a:cubicBezTo>
                <a:lnTo>
                  <a:pt x="0" y="0"/>
                </a:lnTo>
                <a:lnTo>
                  <a:pt x="0" y="1285875"/>
                </a:lnTo>
                <a:lnTo>
                  <a:pt x="500761" y="1285875"/>
                </a:lnTo>
                <a:cubicBezTo>
                  <a:pt x="520103" y="1285875"/>
                  <a:pt x="535775" y="1301547"/>
                  <a:pt x="535775" y="1320889"/>
                </a:cubicBezTo>
                <a:lnTo>
                  <a:pt x="535775" y="1324039"/>
                </a:lnTo>
                <a:cubicBezTo>
                  <a:pt x="535775" y="1335659"/>
                  <a:pt x="529882" y="1346352"/>
                  <a:pt x="520357" y="1353020"/>
                </a:cubicBezTo>
                <a:cubicBezTo>
                  <a:pt x="461226" y="1394320"/>
                  <a:pt x="423888" y="1464653"/>
                  <a:pt x="429108" y="1543380"/>
                </a:cubicBezTo>
                <a:cubicBezTo>
                  <a:pt x="435813" y="1644434"/>
                  <a:pt x="527761" y="1736154"/>
                  <a:pt x="628828" y="1742631"/>
                </a:cubicBezTo>
                <a:cubicBezTo>
                  <a:pt x="753580" y="1750619"/>
                  <a:pt x="857250" y="1651800"/>
                  <a:pt x="857250" y="1528775"/>
                </a:cubicBezTo>
                <a:cubicBezTo>
                  <a:pt x="857250" y="1456068"/>
                  <a:pt x="821017" y="1391869"/>
                  <a:pt x="765658" y="1353122"/>
                </a:cubicBezTo>
                <a:cubicBezTo>
                  <a:pt x="756082" y="1346416"/>
                  <a:pt x="750100" y="1335697"/>
                  <a:pt x="750100" y="1324001"/>
                </a:cubicBezTo>
                <a:lnTo>
                  <a:pt x="750100" y="1320889"/>
                </a:lnTo>
                <a:cubicBezTo>
                  <a:pt x="750100" y="1301547"/>
                  <a:pt x="765785" y="1285875"/>
                  <a:pt x="785114" y="1285875"/>
                </a:cubicBezTo>
                <a:lnTo>
                  <a:pt x="1285875" y="1285875"/>
                </a:lnTo>
                <a:lnTo>
                  <a:pt x="1285875" y="785114"/>
                </a:lnTo>
                <a:cubicBezTo>
                  <a:pt x="1285875" y="765772"/>
                  <a:pt x="1301547" y="750100"/>
                  <a:pt x="1320889" y="750100"/>
                </a:cubicBezTo>
                <a:lnTo>
                  <a:pt x="1322807" y="750100"/>
                </a:lnTo>
                <a:cubicBezTo>
                  <a:pt x="1334503" y="750100"/>
                  <a:pt x="1345210" y="756082"/>
                  <a:pt x="1351915" y="765658"/>
                </a:cubicBezTo>
                <a:cubicBezTo>
                  <a:pt x="1390650" y="821017"/>
                  <a:pt x="1454861" y="857250"/>
                  <a:pt x="1527569" y="857250"/>
                </a:cubicBezTo>
                <a:cubicBezTo>
                  <a:pt x="1650606" y="857250"/>
                  <a:pt x="1749425" y="753567"/>
                  <a:pt x="1741424" y="628802"/>
                </a:cubicBezTo>
                <a:cubicBezTo>
                  <a:pt x="1734630" y="522529"/>
                  <a:pt x="1648435" y="436144"/>
                  <a:pt x="1542174" y="429108"/>
                </a:cubicBezTo>
                <a:close/>
              </a:path>
            </a:pathLst>
          </a:custGeom>
          <a:solidFill>
            <a:srgbClr val="c6f595">
              <a:alpha val="100000"/>
            </a:srgbClr>
          </a:solidFill>
          <a:ln w="12700" cap="flat">
            <a:noFill/>
            <a:prstDash val="solid"/>
            <a:miter/>
          </a:ln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62" name="그래픽 9" descr="퍼즐"/>
          <p:cNvSpPr/>
          <p:nvPr/>
        </p:nvSpPr>
        <p:spPr>
          <a:xfrm>
            <a:off x="1775842" y="2114658"/>
            <a:ext cx="2200244" cy="1285862"/>
          </a:xfrm>
          <a:custGeom>
            <a:avLst/>
            <a:gdLst>
              <a:gd name="connsiteX0" fmla="*/ 2199789 w 2200244"/>
              <a:gd name="connsiteY0" fmla="*/ 628803 h 1285862"/>
              <a:gd name="connsiteX1" fmla="*/ 2000539 w 2200244"/>
              <a:gd name="connsiteY1" fmla="*/ 429108 h 1285862"/>
              <a:gd name="connsiteX2" fmla="*/ 1810191 w 2200244"/>
              <a:gd name="connsiteY2" fmla="*/ 520357 h 1285862"/>
              <a:gd name="connsiteX3" fmla="*/ 1781223 w 2200244"/>
              <a:gd name="connsiteY3" fmla="*/ 535775 h 1285862"/>
              <a:gd name="connsiteX4" fmla="*/ 1779267 w 2200244"/>
              <a:gd name="connsiteY4" fmla="*/ 535775 h 1285862"/>
              <a:gd name="connsiteX5" fmla="*/ 1744253 w 2200244"/>
              <a:gd name="connsiteY5" fmla="*/ 500761 h 1285862"/>
              <a:gd name="connsiteX6" fmla="*/ 1744253 w 2200244"/>
              <a:gd name="connsiteY6" fmla="*/ 0 h 1285862"/>
              <a:gd name="connsiteX7" fmla="*/ 458378 w 2200244"/>
              <a:gd name="connsiteY7" fmla="*/ 0 h 1285862"/>
              <a:gd name="connsiteX8" fmla="*/ 458378 w 2200244"/>
              <a:gd name="connsiteY8" fmla="*/ 0 h 1285862"/>
              <a:gd name="connsiteX9" fmla="*/ 458378 w 2200244"/>
              <a:gd name="connsiteY9" fmla="*/ 500761 h 1285862"/>
              <a:gd name="connsiteX10" fmla="*/ 423364 w 2200244"/>
              <a:gd name="connsiteY10" fmla="*/ 535775 h 1285862"/>
              <a:gd name="connsiteX11" fmla="*/ 419033 w 2200244"/>
              <a:gd name="connsiteY11" fmla="*/ 535775 h 1285862"/>
              <a:gd name="connsiteX12" fmla="*/ 390052 w 2200244"/>
              <a:gd name="connsiteY12" fmla="*/ 520357 h 1285862"/>
              <a:gd name="connsiteX13" fmla="*/ 199730 w 2200244"/>
              <a:gd name="connsiteY13" fmla="*/ 429095 h 1285862"/>
              <a:gd name="connsiteX14" fmla="*/ 454 w 2200244"/>
              <a:gd name="connsiteY14" fmla="*/ 628790 h 1285862"/>
              <a:gd name="connsiteX15" fmla="*/ 214309 w 2200244"/>
              <a:gd name="connsiteY15" fmla="*/ 857237 h 1285862"/>
              <a:gd name="connsiteX16" fmla="*/ 389963 w 2200244"/>
              <a:gd name="connsiteY16" fmla="*/ 765645 h 1285862"/>
              <a:gd name="connsiteX17" fmla="*/ 419071 w 2200244"/>
              <a:gd name="connsiteY17" fmla="*/ 750087 h 1285862"/>
              <a:gd name="connsiteX18" fmla="*/ 423364 w 2200244"/>
              <a:gd name="connsiteY18" fmla="*/ 750087 h 1285862"/>
              <a:gd name="connsiteX19" fmla="*/ 458378 w 2200244"/>
              <a:gd name="connsiteY19" fmla="*/ 785101 h 1285862"/>
              <a:gd name="connsiteX20" fmla="*/ 458378 w 2200244"/>
              <a:gd name="connsiteY20" fmla="*/ 1285862 h 1285862"/>
              <a:gd name="connsiteX21" fmla="*/ 458378 w 2200244"/>
              <a:gd name="connsiteY21" fmla="*/ 1285862 h 1285862"/>
              <a:gd name="connsiteX22" fmla="*/ 460359 w 2200244"/>
              <a:gd name="connsiteY22" fmla="*/ 1285862 h 1285862"/>
              <a:gd name="connsiteX23" fmla="*/ 460359 w 2200244"/>
              <a:gd name="connsiteY23" fmla="*/ 1284643 h 1285862"/>
              <a:gd name="connsiteX24" fmla="*/ 961120 w 2200244"/>
              <a:gd name="connsiteY24" fmla="*/ 1284643 h 1285862"/>
              <a:gd name="connsiteX25" fmla="*/ 996134 w 2200244"/>
              <a:gd name="connsiteY25" fmla="*/ 1249629 h 1285862"/>
              <a:gd name="connsiteX26" fmla="*/ 996134 w 2200244"/>
              <a:gd name="connsiteY26" fmla="*/ 1246518 h 1285862"/>
              <a:gd name="connsiteX27" fmla="*/ 980576 w 2200244"/>
              <a:gd name="connsiteY27" fmla="*/ 1217409 h 1285862"/>
              <a:gd name="connsiteX28" fmla="*/ 888984 w 2200244"/>
              <a:gd name="connsiteY28" fmla="*/ 1041756 h 1285862"/>
              <a:gd name="connsiteX29" fmla="*/ 1117406 w 2200244"/>
              <a:gd name="connsiteY29" fmla="*/ 827900 h 1285862"/>
              <a:gd name="connsiteX30" fmla="*/ 1317126 w 2200244"/>
              <a:gd name="connsiteY30" fmla="*/ 1027151 h 1285862"/>
              <a:gd name="connsiteX31" fmla="*/ 1225864 w 2200244"/>
              <a:gd name="connsiteY31" fmla="*/ 1217511 h 1285862"/>
              <a:gd name="connsiteX32" fmla="*/ 1210446 w 2200244"/>
              <a:gd name="connsiteY32" fmla="*/ 1246492 h 1285862"/>
              <a:gd name="connsiteX33" fmla="*/ 1210446 w 2200244"/>
              <a:gd name="connsiteY33" fmla="*/ 1249642 h 1285862"/>
              <a:gd name="connsiteX34" fmla="*/ 1245473 w 2200244"/>
              <a:gd name="connsiteY34" fmla="*/ 1284656 h 1285862"/>
              <a:gd name="connsiteX35" fmla="*/ 1744240 w 2200244"/>
              <a:gd name="connsiteY35" fmla="*/ 1284656 h 1285862"/>
              <a:gd name="connsiteX36" fmla="*/ 1744240 w 2200244"/>
              <a:gd name="connsiteY36" fmla="*/ 785114 h 1285862"/>
              <a:gd name="connsiteX37" fmla="*/ 1779254 w 2200244"/>
              <a:gd name="connsiteY37" fmla="*/ 750100 h 1285862"/>
              <a:gd name="connsiteX38" fmla="*/ 1781172 w 2200244"/>
              <a:gd name="connsiteY38" fmla="*/ 750100 h 1285862"/>
              <a:gd name="connsiteX39" fmla="*/ 1810280 w 2200244"/>
              <a:gd name="connsiteY39" fmla="*/ 765658 h 1285862"/>
              <a:gd name="connsiteX40" fmla="*/ 1985934 w 2200244"/>
              <a:gd name="connsiteY40" fmla="*/ 857250 h 1285862"/>
              <a:gd name="connsiteX41" fmla="*/ 2199789 w 2200244"/>
              <a:gd name="connsiteY41" fmla="*/ 628803 h 128586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00244" h="1285862">
                <a:moveTo>
                  <a:pt x="2199789" y="628803"/>
                </a:moveTo>
                <a:cubicBezTo>
                  <a:pt x="2192982" y="522529"/>
                  <a:pt x="2106787" y="436144"/>
                  <a:pt x="2000539" y="429108"/>
                </a:cubicBezTo>
                <a:cubicBezTo>
                  <a:pt x="1921812" y="423888"/>
                  <a:pt x="1851492" y="461239"/>
                  <a:pt x="1810191" y="520357"/>
                </a:cubicBezTo>
                <a:cubicBezTo>
                  <a:pt x="1803549" y="529882"/>
                  <a:pt x="1792843" y="535775"/>
                  <a:pt x="1781223" y="535775"/>
                </a:cubicBezTo>
                <a:lnTo>
                  <a:pt x="1779267" y="535775"/>
                </a:lnTo>
                <a:cubicBezTo>
                  <a:pt x="1759937" y="535775"/>
                  <a:pt x="1744253" y="520103"/>
                  <a:pt x="1744253" y="500761"/>
                </a:cubicBezTo>
                <a:lnTo>
                  <a:pt x="1744253" y="0"/>
                </a:lnTo>
                <a:lnTo>
                  <a:pt x="458378" y="0"/>
                </a:lnTo>
                <a:lnTo>
                  <a:pt x="458378" y="0"/>
                </a:lnTo>
                <a:lnTo>
                  <a:pt x="458378" y="500761"/>
                </a:lnTo>
                <a:cubicBezTo>
                  <a:pt x="458378" y="520103"/>
                  <a:pt x="442706" y="535775"/>
                  <a:pt x="423364" y="535775"/>
                </a:cubicBezTo>
                <a:lnTo>
                  <a:pt x="419033" y="535775"/>
                </a:lnTo>
                <a:cubicBezTo>
                  <a:pt x="407400" y="535775"/>
                  <a:pt x="396707" y="529882"/>
                  <a:pt x="390052" y="520357"/>
                </a:cubicBezTo>
                <a:cubicBezTo>
                  <a:pt x="348751" y="461239"/>
                  <a:pt x="278432" y="423888"/>
                  <a:pt x="199730" y="429095"/>
                </a:cubicBezTo>
                <a:cubicBezTo>
                  <a:pt x="98676" y="435788"/>
                  <a:pt x="6931" y="527723"/>
                  <a:pt x="454" y="628790"/>
                </a:cubicBezTo>
                <a:cubicBezTo>
                  <a:pt x="-7547" y="753555"/>
                  <a:pt x="91272" y="857237"/>
                  <a:pt x="214309" y="857237"/>
                </a:cubicBezTo>
                <a:cubicBezTo>
                  <a:pt x="287017" y="857237"/>
                  <a:pt x="351215" y="821004"/>
                  <a:pt x="389963" y="765645"/>
                </a:cubicBezTo>
                <a:cubicBezTo>
                  <a:pt x="396669" y="756056"/>
                  <a:pt x="407387" y="750087"/>
                  <a:pt x="419071" y="750087"/>
                </a:cubicBezTo>
                <a:lnTo>
                  <a:pt x="423364" y="750087"/>
                </a:lnTo>
                <a:cubicBezTo>
                  <a:pt x="442693" y="750087"/>
                  <a:pt x="458378" y="765772"/>
                  <a:pt x="458378" y="785101"/>
                </a:cubicBezTo>
                <a:lnTo>
                  <a:pt x="458378" y="1285862"/>
                </a:lnTo>
                <a:lnTo>
                  <a:pt x="458378" y="1285862"/>
                </a:lnTo>
                <a:lnTo>
                  <a:pt x="460359" y="1285862"/>
                </a:lnTo>
                <a:lnTo>
                  <a:pt x="460359" y="1284643"/>
                </a:lnTo>
                <a:lnTo>
                  <a:pt x="961120" y="1284643"/>
                </a:lnTo>
                <a:cubicBezTo>
                  <a:pt x="980462" y="1284643"/>
                  <a:pt x="996134" y="1268971"/>
                  <a:pt x="996134" y="1249629"/>
                </a:cubicBezTo>
                <a:lnTo>
                  <a:pt x="996134" y="1246518"/>
                </a:lnTo>
                <a:cubicBezTo>
                  <a:pt x="996134" y="1234821"/>
                  <a:pt x="990152" y="1224102"/>
                  <a:pt x="980576" y="1217409"/>
                </a:cubicBezTo>
                <a:cubicBezTo>
                  <a:pt x="925217" y="1178662"/>
                  <a:pt x="888984" y="1114463"/>
                  <a:pt x="888984" y="1041756"/>
                </a:cubicBezTo>
                <a:cubicBezTo>
                  <a:pt x="888984" y="918718"/>
                  <a:pt x="992654" y="819899"/>
                  <a:pt x="1117406" y="827900"/>
                </a:cubicBezTo>
                <a:cubicBezTo>
                  <a:pt x="1218473" y="834377"/>
                  <a:pt x="1310408" y="926097"/>
                  <a:pt x="1317126" y="1027151"/>
                </a:cubicBezTo>
                <a:cubicBezTo>
                  <a:pt x="1322346" y="1105878"/>
                  <a:pt x="1285008" y="1176198"/>
                  <a:pt x="1225864" y="1217511"/>
                </a:cubicBezTo>
                <a:cubicBezTo>
                  <a:pt x="1216339" y="1224166"/>
                  <a:pt x="1210446" y="1234859"/>
                  <a:pt x="1210446" y="1246492"/>
                </a:cubicBezTo>
                <a:lnTo>
                  <a:pt x="1210446" y="1249642"/>
                </a:lnTo>
                <a:cubicBezTo>
                  <a:pt x="1210446" y="1268984"/>
                  <a:pt x="1226118" y="1284656"/>
                  <a:pt x="1245473" y="1284656"/>
                </a:cubicBezTo>
                <a:lnTo>
                  <a:pt x="1744240" y="1284656"/>
                </a:lnTo>
                <a:lnTo>
                  <a:pt x="1744240" y="785114"/>
                </a:lnTo>
                <a:cubicBezTo>
                  <a:pt x="1744240" y="765772"/>
                  <a:pt x="1759912" y="750100"/>
                  <a:pt x="1779254" y="750100"/>
                </a:cubicBezTo>
                <a:lnTo>
                  <a:pt x="1781172" y="750100"/>
                </a:lnTo>
                <a:cubicBezTo>
                  <a:pt x="1792869" y="750100"/>
                  <a:pt x="1803587" y="756082"/>
                  <a:pt x="1810280" y="765658"/>
                </a:cubicBezTo>
                <a:cubicBezTo>
                  <a:pt x="1849028" y="821017"/>
                  <a:pt x="1913226" y="857250"/>
                  <a:pt x="1985934" y="857250"/>
                </a:cubicBezTo>
                <a:cubicBezTo>
                  <a:pt x="2108971" y="857250"/>
                  <a:pt x="2207803" y="753567"/>
                  <a:pt x="2199789" y="628803"/>
                </a:cubicBezTo>
                <a:close/>
              </a:path>
            </a:pathLst>
          </a:custGeom>
          <a:solidFill>
            <a:srgbClr val="81d343">
              <a:alpha val="100000"/>
            </a:srgbClr>
          </a:solidFill>
          <a:ln w="12700" cap="flat">
            <a:noFill/>
            <a:prstDash val="solid"/>
            <a:miter/>
          </a:ln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63" name="그래픽 9" descr="퍼즐"/>
          <p:cNvSpPr/>
          <p:nvPr/>
        </p:nvSpPr>
        <p:spPr>
          <a:xfrm>
            <a:off x="2493160" y="3819607"/>
            <a:ext cx="1854400" cy="1852981"/>
          </a:xfrm>
          <a:custGeom>
            <a:avLst/>
            <a:gdLst>
              <a:gd name="connsiteX0" fmla="*/ 1588262 w 1854400"/>
              <a:gd name="connsiteY0" fmla="*/ 648945 h 1852981"/>
              <a:gd name="connsiteX1" fmla="*/ 1440244 w 1854400"/>
              <a:gd name="connsiteY1" fmla="*/ 780593 h 1852981"/>
              <a:gd name="connsiteX2" fmla="*/ 1415796 w 1854400"/>
              <a:gd name="connsiteY2" fmla="*/ 802780 h 1852981"/>
              <a:gd name="connsiteX3" fmla="*/ 1411630 w 1854400"/>
              <a:gd name="connsiteY3" fmla="*/ 803822 h 1852981"/>
              <a:gd name="connsiteX4" fmla="*/ 1369124 w 1854400"/>
              <a:gd name="connsiteY4" fmla="*/ 778396 h 1852981"/>
              <a:gd name="connsiteX5" fmla="*/ 1247051 w 1854400"/>
              <a:gd name="connsiteY5" fmla="*/ 292736 h 1852981"/>
              <a:gd name="connsiteX6" fmla="*/ 761403 w 1854400"/>
              <a:gd name="connsiteY6" fmla="*/ 414808 h 1852981"/>
              <a:gd name="connsiteX7" fmla="*/ 718896 w 1854400"/>
              <a:gd name="connsiteY7" fmla="*/ 389382 h 1852981"/>
              <a:gd name="connsiteX8" fmla="*/ 718134 w 1854400"/>
              <a:gd name="connsiteY8" fmla="*/ 386335 h 1852981"/>
              <a:gd name="connsiteX9" fmla="*/ 726034 w 1854400"/>
              <a:gd name="connsiteY9" fmla="*/ 354470 h 1852981"/>
              <a:gd name="connsiteX10" fmla="*/ 768122 w 1854400"/>
              <a:gd name="connsiteY10" fmla="*/ 147613 h 1852981"/>
              <a:gd name="connsiteX11" fmla="*/ 525869 w 1854400"/>
              <a:gd name="connsiteY11" fmla="*/ 3049 h 1852981"/>
              <a:gd name="connsiteX12" fmla="*/ 356464 w 1854400"/>
              <a:gd name="connsiteY12" fmla="*/ 266142 h 1852981"/>
              <a:gd name="connsiteX13" fmla="*/ 488125 w 1854400"/>
              <a:gd name="connsiteY13" fmla="*/ 414160 h 1852981"/>
              <a:gd name="connsiteX14" fmla="*/ 510311 w 1854400"/>
              <a:gd name="connsiteY14" fmla="*/ 438608 h 1852981"/>
              <a:gd name="connsiteX15" fmla="*/ 511073 w 1854400"/>
              <a:gd name="connsiteY15" fmla="*/ 441618 h 1852981"/>
              <a:gd name="connsiteX16" fmla="*/ 485661 w 1854400"/>
              <a:gd name="connsiteY16" fmla="*/ 484112 h 1852981"/>
              <a:gd name="connsiteX17" fmla="*/ 0 w 1854400"/>
              <a:gd name="connsiteY17" fmla="*/ 606184 h 1852981"/>
              <a:gd name="connsiteX18" fmla="*/ 0 w 1854400"/>
              <a:gd name="connsiteY18" fmla="*/ 606184 h 1852981"/>
              <a:gd name="connsiteX19" fmla="*/ 1156 w 1854400"/>
              <a:gd name="connsiteY19" fmla="*/ 605892 h 1852981"/>
              <a:gd name="connsiteX20" fmla="*/ 123228 w 1854400"/>
              <a:gd name="connsiteY20" fmla="*/ 1091553 h 1852981"/>
              <a:gd name="connsiteX21" fmla="*/ 165722 w 1854400"/>
              <a:gd name="connsiteY21" fmla="*/ 1116978 h 1852981"/>
              <a:gd name="connsiteX22" fmla="*/ 167615 w 1854400"/>
              <a:gd name="connsiteY22" fmla="*/ 1116509 h 1852981"/>
              <a:gd name="connsiteX23" fmla="*/ 191961 w 1854400"/>
              <a:gd name="connsiteY23" fmla="*/ 1094487 h 1852981"/>
              <a:gd name="connsiteX24" fmla="*/ 354317 w 1854400"/>
              <a:gd name="connsiteY24" fmla="*/ 959587 h 1852981"/>
              <a:gd name="connsiteX25" fmla="*/ 596252 w 1854400"/>
              <a:gd name="connsiteY25" fmla="*/ 1104685 h 1852981"/>
              <a:gd name="connsiteX26" fmla="*/ 444538 w 1854400"/>
              <a:gd name="connsiteY26" fmla="*/ 1378370 h 1852981"/>
              <a:gd name="connsiteX27" fmla="*/ 251854 w 1854400"/>
              <a:gd name="connsiteY27" fmla="*/ 1332357 h 1852981"/>
              <a:gd name="connsiteX28" fmla="*/ 219824 w 1854400"/>
              <a:gd name="connsiteY28" fmla="*/ 1324357 h 1852981"/>
              <a:gd name="connsiteX29" fmla="*/ 217970 w 1854400"/>
              <a:gd name="connsiteY29" fmla="*/ 1324826 h 1852981"/>
              <a:gd name="connsiteX30" fmla="*/ 192545 w 1854400"/>
              <a:gd name="connsiteY30" fmla="*/ 1367321 h 1852981"/>
              <a:gd name="connsiteX31" fmla="*/ 314617 w 1854400"/>
              <a:gd name="connsiteY31" fmla="*/ 1852981 h 1852981"/>
              <a:gd name="connsiteX32" fmla="*/ 799122 w 1854400"/>
              <a:gd name="connsiteY32" fmla="*/ 1731201 h 1852981"/>
              <a:gd name="connsiteX33" fmla="*/ 824535 w 1854400"/>
              <a:gd name="connsiteY33" fmla="*/ 1688707 h 1852981"/>
              <a:gd name="connsiteX34" fmla="*/ 823773 w 1854400"/>
              <a:gd name="connsiteY34" fmla="*/ 1685697 h 1852981"/>
              <a:gd name="connsiteX35" fmla="*/ 801586 w 1854400"/>
              <a:gd name="connsiteY35" fmla="*/ 1661249 h 1852981"/>
              <a:gd name="connsiteX36" fmla="*/ 669925 w 1854400"/>
              <a:gd name="connsiteY36" fmla="*/ 1513231 h 1852981"/>
              <a:gd name="connsiteX37" fmla="*/ 839330 w 1854400"/>
              <a:gd name="connsiteY37" fmla="*/ 1250138 h 1852981"/>
              <a:gd name="connsiteX38" fmla="*/ 1081583 w 1854400"/>
              <a:gd name="connsiteY38" fmla="*/ 1394702 h 1852981"/>
              <a:gd name="connsiteX39" fmla="*/ 1039495 w 1854400"/>
              <a:gd name="connsiteY39" fmla="*/ 1601560 h 1852981"/>
              <a:gd name="connsiteX40" fmla="*/ 1031596 w 1854400"/>
              <a:gd name="connsiteY40" fmla="*/ 1633424 h 1852981"/>
              <a:gd name="connsiteX41" fmla="*/ 1032358 w 1854400"/>
              <a:gd name="connsiteY41" fmla="*/ 1636472 h 1852981"/>
              <a:gd name="connsiteX42" fmla="*/ 1074864 w 1854400"/>
              <a:gd name="connsiteY42" fmla="*/ 1661897 h 1852981"/>
              <a:gd name="connsiteX43" fmla="*/ 1560513 w 1854400"/>
              <a:gd name="connsiteY43" fmla="*/ 1539825 h 1852981"/>
              <a:gd name="connsiteX44" fmla="*/ 1438440 w 1854400"/>
              <a:gd name="connsiteY44" fmla="*/ 1054164 h 1852981"/>
              <a:gd name="connsiteX45" fmla="*/ 1463866 w 1854400"/>
              <a:gd name="connsiteY45" fmla="*/ 1011670 h 1852981"/>
              <a:gd name="connsiteX46" fmla="*/ 1468069 w 1854400"/>
              <a:gd name="connsiteY46" fmla="*/ 1010616 h 1852981"/>
              <a:gd name="connsiteX47" fmla="*/ 1499934 w 1854400"/>
              <a:gd name="connsiteY47" fmla="*/ 1018503 h 1852981"/>
              <a:gd name="connsiteX48" fmla="*/ 1706766 w 1854400"/>
              <a:gd name="connsiteY48" fmla="*/ 1060603 h 1852981"/>
              <a:gd name="connsiteX49" fmla="*/ 1851355 w 1854400"/>
              <a:gd name="connsiteY49" fmla="*/ 818363 h 1852981"/>
              <a:gd name="connsiteX50" fmla="*/ 1588262 w 1854400"/>
              <a:gd name="connsiteY50" fmla="*/ 648945 h 185298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54400" h="1852981">
                <a:moveTo>
                  <a:pt x="1588262" y="648945"/>
                </a:moveTo>
                <a:cubicBezTo>
                  <a:pt x="1517752" y="666674"/>
                  <a:pt x="1464323" y="717462"/>
                  <a:pt x="1440244" y="780593"/>
                </a:cubicBezTo>
                <a:cubicBezTo>
                  <a:pt x="1436078" y="791515"/>
                  <a:pt x="1427137" y="799936"/>
                  <a:pt x="1415796" y="802780"/>
                </a:cubicBezTo>
                <a:lnTo>
                  <a:pt x="1411630" y="803822"/>
                </a:lnTo>
                <a:cubicBezTo>
                  <a:pt x="1392873" y="808534"/>
                  <a:pt x="1373848" y="797154"/>
                  <a:pt x="1369124" y="778396"/>
                </a:cubicBezTo>
                <a:lnTo>
                  <a:pt x="1247051" y="292736"/>
                </a:lnTo>
                <a:lnTo>
                  <a:pt x="761403" y="414808"/>
                </a:lnTo>
                <a:cubicBezTo>
                  <a:pt x="742645" y="419520"/>
                  <a:pt x="723621" y="408141"/>
                  <a:pt x="718896" y="389382"/>
                </a:cubicBezTo>
                <a:lnTo>
                  <a:pt x="718134" y="386335"/>
                </a:lnTo>
                <a:cubicBezTo>
                  <a:pt x="715302" y="375057"/>
                  <a:pt x="718401" y="363259"/>
                  <a:pt x="726034" y="354470"/>
                </a:cubicBezTo>
                <a:cubicBezTo>
                  <a:pt x="773303" y="300000"/>
                  <a:pt x="792391" y="222682"/>
                  <a:pt x="768122" y="147613"/>
                </a:cubicBezTo>
                <a:cubicBezTo>
                  <a:pt x="736994" y="51245"/>
                  <a:pt x="625462" y="-15303"/>
                  <a:pt x="525869" y="3049"/>
                </a:cubicBezTo>
                <a:cubicBezTo>
                  <a:pt x="402933" y="25705"/>
                  <a:pt x="326466" y="146825"/>
                  <a:pt x="356464" y="266142"/>
                </a:cubicBezTo>
                <a:cubicBezTo>
                  <a:pt x="374193" y="336652"/>
                  <a:pt x="424980" y="390081"/>
                  <a:pt x="488125" y="414160"/>
                </a:cubicBezTo>
                <a:cubicBezTo>
                  <a:pt x="499046" y="418326"/>
                  <a:pt x="507454" y="427267"/>
                  <a:pt x="510311" y="438608"/>
                </a:cubicBezTo>
                <a:lnTo>
                  <a:pt x="511073" y="441618"/>
                </a:lnTo>
                <a:cubicBezTo>
                  <a:pt x="515785" y="460376"/>
                  <a:pt x="504406" y="479400"/>
                  <a:pt x="485661" y="484112"/>
                </a:cubicBezTo>
                <a:lnTo>
                  <a:pt x="0" y="606184"/>
                </a:lnTo>
                <a:lnTo>
                  <a:pt x="0" y="606184"/>
                </a:lnTo>
                <a:lnTo>
                  <a:pt x="1156" y="605892"/>
                </a:lnTo>
                <a:lnTo>
                  <a:pt x="123228" y="1091553"/>
                </a:lnTo>
                <a:cubicBezTo>
                  <a:pt x="127940" y="1110311"/>
                  <a:pt x="146964" y="1121690"/>
                  <a:pt x="165722" y="1116978"/>
                </a:cubicBezTo>
                <a:lnTo>
                  <a:pt x="167615" y="1116509"/>
                </a:lnTo>
                <a:cubicBezTo>
                  <a:pt x="178892" y="1113676"/>
                  <a:pt x="187833" y="1105358"/>
                  <a:pt x="191961" y="1094487"/>
                </a:cubicBezTo>
                <a:cubicBezTo>
                  <a:pt x="217602" y="1027075"/>
                  <a:pt x="276695" y="973722"/>
                  <a:pt x="354317" y="959587"/>
                </a:cubicBezTo>
                <a:cubicBezTo>
                  <a:pt x="459080" y="940512"/>
                  <a:pt x="563728" y="1003275"/>
                  <a:pt x="596252" y="1104685"/>
                </a:cubicBezTo>
                <a:cubicBezTo>
                  <a:pt x="634429" y="1223735"/>
                  <a:pt x="563855" y="1348372"/>
                  <a:pt x="444538" y="1378370"/>
                </a:cubicBezTo>
                <a:cubicBezTo>
                  <a:pt x="374028" y="1396099"/>
                  <a:pt x="302920" y="1376604"/>
                  <a:pt x="251854" y="1332357"/>
                </a:cubicBezTo>
                <a:cubicBezTo>
                  <a:pt x="243015" y="1324699"/>
                  <a:pt x="231166" y="1321512"/>
                  <a:pt x="219824" y="1324357"/>
                </a:cubicBezTo>
                <a:lnTo>
                  <a:pt x="217970" y="1324826"/>
                </a:lnTo>
                <a:cubicBezTo>
                  <a:pt x="199212" y="1329538"/>
                  <a:pt x="187833" y="1348563"/>
                  <a:pt x="192545" y="1367321"/>
                </a:cubicBezTo>
                <a:lnTo>
                  <a:pt x="314617" y="1852981"/>
                </a:lnTo>
                <a:lnTo>
                  <a:pt x="799122" y="1731201"/>
                </a:lnTo>
                <a:cubicBezTo>
                  <a:pt x="817880" y="1726490"/>
                  <a:pt x="829259" y="1707465"/>
                  <a:pt x="824535" y="1688707"/>
                </a:cubicBezTo>
                <a:lnTo>
                  <a:pt x="823773" y="1685697"/>
                </a:lnTo>
                <a:cubicBezTo>
                  <a:pt x="820915" y="1674356"/>
                  <a:pt x="812521" y="1665415"/>
                  <a:pt x="801586" y="1661249"/>
                </a:cubicBezTo>
                <a:cubicBezTo>
                  <a:pt x="738454" y="1637170"/>
                  <a:pt x="687654" y="1583741"/>
                  <a:pt x="669925" y="1513231"/>
                </a:cubicBezTo>
                <a:cubicBezTo>
                  <a:pt x="639928" y="1393915"/>
                  <a:pt x="716394" y="1272795"/>
                  <a:pt x="839330" y="1250138"/>
                </a:cubicBezTo>
                <a:cubicBezTo>
                  <a:pt x="938924" y="1231774"/>
                  <a:pt x="1050455" y="1298322"/>
                  <a:pt x="1081583" y="1394702"/>
                </a:cubicBezTo>
                <a:cubicBezTo>
                  <a:pt x="1105840" y="1469772"/>
                  <a:pt x="1086765" y="1547089"/>
                  <a:pt x="1039495" y="1601560"/>
                </a:cubicBezTo>
                <a:cubicBezTo>
                  <a:pt x="1031875" y="1610335"/>
                  <a:pt x="1028763" y="1622146"/>
                  <a:pt x="1031596" y="1633424"/>
                </a:cubicBezTo>
                <a:lnTo>
                  <a:pt x="1032358" y="1636472"/>
                </a:lnTo>
                <a:cubicBezTo>
                  <a:pt x="1037069" y="1655230"/>
                  <a:pt x="1056107" y="1666609"/>
                  <a:pt x="1074864" y="1661897"/>
                </a:cubicBezTo>
                <a:lnTo>
                  <a:pt x="1560513" y="1539825"/>
                </a:lnTo>
                <a:lnTo>
                  <a:pt x="1438440" y="1054164"/>
                </a:lnTo>
                <a:cubicBezTo>
                  <a:pt x="1433729" y="1035406"/>
                  <a:pt x="1445108" y="1016382"/>
                  <a:pt x="1463866" y="1011670"/>
                </a:cubicBezTo>
                <a:lnTo>
                  <a:pt x="1468069" y="1010616"/>
                </a:lnTo>
                <a:cubicBezTo>
                  <a:pt x="1479347" y="1007784"/>
                  <a:pt x="1491145" y="1010882"/>
                  <a:pt x="1499934" y="1018503"/>
                </a:cubicBezTo>
                <a:cubicBezTo>
                  <a:pt x="1554404" y="1065772"/>
                  <a:pt x="1631709" y="1084847"/>
                  <a:pt x="1706766" y="1060603"/>
                </a:cubicBezTo>
                <a:cubicBezTo>
                  <a:pt x="1803146" y="1029475"/>
                  <a:pt x="1869694" y="917957"/>
                  <a:pt x="1851355" y="818363"/>
                </a:cubicBezTo>
                <a:cubicBezTo>
                  <a:pt x="1828698" y="695414"/>
                  <a:pt x="1707591" y="618948"/>
                  <a:pt x="1588262" y="648945"/>
                </a:cubicBezTo>
                <a:close/>
              </a:path>
            </a:pathLst>
          </a:custGeom>
          <a:solidFill>
            <a:srgbClr val="99e075">
              <a:alpha val="100000"/>
            </a:srgbClr>
          </a:solidFill>
          <a:ln w="12700" cap="flat">
            <a:noFill/>
            <a:prstDash val="solid"/>
            <a:miter/>
          </a:ln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4163284" y="1820543"/>
            <a:ext cx="8028716" cy="134937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defTabSz="914400">
              <a:lnSpc>
                <a:spcPts val="5000"/>
              </a:lnSpc>
              <a:spcBef>
                <a:spcPts val="0"/>
              </a:spcBef>
              <a:buNone/>
              <a:defRPr/>
            </a:pPr>
            <a:r>
              <a:rPr lang="en-US" altLang="ko-KR" sz="3000" baseline="0">
                <a:solidFill>
                  <a:srgbClr val="000000"/>
                </a:solidFill>
              </a:rPr>
              <a:t>1.</a:t>
            </a:r>
            <a:r>
              <a:rPr lang="ko-KR" altLang="en-US" sz="3000" baseline="0">
                <a:solidFill>
                  <a:srgbClr val="000000"/>
                </a:solidFill>
              </a:rPr>
              <a:t> 무인점포뿐만 아니라 대규모 건물</a:t>
            </a:r>
            <a:r>
              <a:rPr lang="en-US" altLang="ko-KR" sz="3000" baseline="0">
                <a:solidFill>
                  <a:srgbClr val="000000"/>
                </a:solidFill>
              </a:rPr>
              <a:t>,</a:t>
            </a:r>
            <a:r>
              <a:rPr lang="ko-KR" altLang="en-US" sz="3000" baseline="0">
                <a:solidFill>
                  <a:srgbClr val="000000"/>
                </a:solidFill>
              </a:rPr>
              <a:t> </a:t>
            </a:r>
            <a:endParaRPr lang="ko-KR" altLang="en-US" sz="3000" baseline="0">
              <a:solidFill>
                <a:srgbClr val="000000"/>
              </a:solidFill>
            </a:endParaRPr>
          </a:p>
          <a:p>
            <a:pPr defTabSz="914400">
              <a:lnSpc>
                <a:spcPts val="5000"/>
              </a:lnSpc>
              <a:spcBef>
                <a:spcPts val="0"/>
              </a:spcBef>
              <a:buNone/>
              <a:defRPr/>
            </a:pPr>
            <a:r>
              <a:rPr lang="ko-KR" altLang="en-US" sz="3000" baseline="0">
                <a:solidFill>
                  <a:srgbClr val="000000"/>
                </a:solidFill>
              </a:rPr>
              <a:t>   공공시설</a:t>
            </a:r>
            <a:r>
              <a:rPr lang="en-US" altLang="ko-KR" sz="3000" baseline="0">
                <a:solidFill>
                  <a:srgbClr val="000000"/>
                </a:solidFill>
              </a:rPr>
              <a:t>,</a:t>
            </a:r>
            <a:r>
              <a:rPr lang="ko-KR" altLang="en-US" sz="3000" baseline="0">
                <a:solidFill>
                  <a:srgbClr val="000000"/>
                </a:solidFill>
              </a:rPr>
              <a:t> 산업시설</a:t>
            </a:r>
            <a:r>
              <a:rPr lang="en-US" altLang="ko-KR" sz="3000" baseline="0">
                <a:solidFill>
                  <a:srgbClr val="000000"/>
                </a:solidFill>
              </a:rPr>
              <a:t>,</a:t>
            </a:r>
            <a:r>
              <a:rPr lang="ko-KR" altLang="en-US" sz="3000" baseline="0">
                <a:solidFill>
                  <a:srgbClr val="000000"/>
                </a:solidFill>
              </a:rPr>
              <a:t> 주거시설 등으로  확장</a:t>
            </a:r>
            <a:endParaRPr lang="ko-KR" altLang="en-US" sz="3000" baseline="0">
              <a:solidFill>
                <a:srgbClr val="000000"/>
              </a:solidFill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4382438" y="5155141"/>
            <a:ext cx="4456127" cy="729404"/>
          </a:xfrm>
          <a:prstGeom prst="rect">
            <a:avLst/>
          </a:prstGeom>
        </p:spPr>
        <p:txBody>
          <a:bodyPr wrap="square">
            <a:spAutoFit/>
          </a:bodyPr>
          <a:p>
            <a:pPr defTabSz="914400">
              <a:lnSpc>
                <a:spcPts val="5000"/>
              </a:lnSpc>
              <a:spcBef>
                <a:spcPts val="0"/>
              </a:spcBef>
              <a:buNone/>
              <a:defRPr/>
            </a:pPr>
            <a:r>
              <a:rPr lang="en-US" altLang="ko-KR" sz="3000" baseline="0">
                <a:solidFill>
                  <a:srgbClr val="000000"/>
                </a:solidFill>
              </a:rPr>
              <a:t>4. </a:t>
            </a:r>
            <a:r>
              <a:rPr lang="ko-KR" altLang="en-US" sz="3000" baseline="0">
                <a:solidFill>
                  <a:srgbClr val="000000"/>
                </a:solidFill>
              </a:rPr>
              <a:t>앱 개발로 접근성 강화</a:t>
            </a:r>
            <a:endParaRPr sz="3000"/>
          </a:p>
        </p:txBody>
      </p:sp>
      <p:sp>
        <p:nvSpPr>
          <p:cNvPr id="67" name=""/>
          <p:cNvSpPr txBox="1"/>
          <p:nvPr/>
        </p:nvSpPr>
        <p:spPr>
          <a:xfrm>
            <a:off x="4330881" y="4270375"/>
            <a:ext cx="5752283" cy="7283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한컴 윤고딕 230"/>
                <a:cs typeface="Arial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한컴 윤고딕 230"/>
                <a:cs typeface="한컴 윤고딕 230"/>
              </a:rPr>
              <a:t> 무인점포의 재고관리까지 연동</a:t>
            </a:r>
            <a:endParaRPr xmlns:mc="http://schemas.openxmlformats.org/markup-compatibility/2006" xmlns:hp="http://schemas.haansoft.com/office/presentation/8.0" kumimoji="0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4259065" y="3324225"/>
            <a:ext cx="5795525" cy="7219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한컴 윤고딕 230"/>
                <a:cs typeface="Arial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한컴 윤고딕 230"/>
                <a:cs typeface="한컴 윤고딕 230"/>
              </a:rPr>
              <a:t> 에너지 관리 시스템 구축</a:t>
            </a:r>
            <a:endParaRPr xmlns:mc="http://schemas.openxmlformats.org/markup-compatibility/2006" xmlns:hp="http://schemas.haansoft.com/office/presentation/8.0" kumimoji="0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912989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0">
            <a:off x="334537" y="292343"/>
            <a:ext cx="1075164" cy="494371"/>
            <a:chOff x="334537" y="267629"/>
            <a:chExt cx="2446764" cy="494371"/>
          </a:xfrm>
          <a:solidFill>
            <a:srgbClr val="599f4d"/>
          </a:solidFill>
        </p:grpSpPr>
        <p:sp>
          <p:nvSpPr>
            <p:cNvPr id="2" name="사각형: 둥근 모서리 1"/>
            <p:cNvSpPr/>
            <p:nvPr/>
          </p:nvSpPr>
          <p:spPr>
            <a:xfrm>
              <a:off x="334537" y="267629"/>
              <a:ext cx="2446764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39973" y="344881"/>
              <a:ext cx="1723874" cy="36192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bg1"/>
                  </a:solidFill>
                  <a:latin typeface="+mj-ea"/>
                  <a:ea typeface="+mj-ea"/>
                </a:rPr>
                <a:t>목차</a:t>
              </a:r>
              <a:endParaRPr lang="ko-KR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08710" y="2751893"/>
            <a:ext cx="488424" cy="7514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4400">
                <a:solidFill>
                  <a:srgbClr val="599f4d"/>
                </a:solidFill>
                <a:latin typeface="+mj-ea"/>
                <a:ea typeface="+mj-ea"/>
                <a:cs typeface="+mn-cs"/>
              </a:rPr>
              <a:t>1</a:t>
            </a:r>
            <a:endParaRPr lang="ko-KR" altLang="en-US" sz="4400">
              <a:solidFill>
                <a:srgbClr val="599f4d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3335" y="2751892"/>
            <a:ext cx="560186" cy="7514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4400">
                <a:solidFill>
                  <a:srgbClr val="599f4d"/>
                </a:solidFill>
                <a:latin typeface="+mj-ea"/>
                <a:ea typeface="+mj-ea"/>
                <a:cs typeface="+mn-cs"/>
              </a:rPr>
              <a:t>2</a:t>
            </a:r>
            <a:endParaRPr lang="ko-KR" altLang="en-US" sz="4400">
              <a:solidFill>
                <a:srgbClr val="599f4d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635" y="2751891"/>
            <a:ext cx="566876" cy="7514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4400">
                <a:solidFill>
                  <a:srgbClr val="599f4d"/>
                </a:solidFill>
                <a:latin typeface="+mj-ea"/>
                <a:ea typeface="+mj-ea"/>
                <a:cs typeface="+mn-cs"/>
              </a:rPr>
              <a:t>3</a:t>
            </a:r>
            <a:endParaRPr lang="ko-KR" altLang="en-US" sz="4400">
              <a:solidFill>
                <a:srgbClr val="599f4d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14510" y="2751890"/>
            <a:ext cx="567433" cy="7514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4400">
                <a:solidFill>
                  <a:srgbClr val="599f4d"/>
                </a:solidFill>
                <a:latin typeface="+mj-ea"/>
                <a:ea typeface="+mj-ea"/>
                <a:cs typeface="+mn-cs"/>
              </a:rPr>
              <a:t>4</a:t>
            </a:r>
            <a:endParaRPr lang="ko-KR" altLang="en-US" sz="4400">
              <a:solidFill>
                <a:srgbClr val="599f4d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0413" y="3521334"/>
            <a:ext cx="2273827" cy="16488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6960" indent="-45696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3200">
                <a:solidFill>
                  <a:srgbClr val="599f4d"/>
                </a:solidFill>
                <a:latin typeface="+mn-ea"/>
              </a:rPr>
              <a:t>제안 배경</a:t>
            </a:r>
            <a:endParaRPr lang="ko-KR" altLang="en-US" sz="3200">
              <a:solidFill>
                <a:srgbClr val="599f4d"/>
              </a:solidFill>
              <a:latin typeface="+mn-ea"/>
            </a:endParaRPr>
          </a:p>
          <a:p>
            <a:pPr marL="456960" indent="-45696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3200">
                <a:solidFill>
                  <a:srgbClr val="599f4d"/>
                </a:solidFill>
                <a:latin typeface="+mn-ea"/>
              </a:rPr>
              <a:t>필요성</a:t>
            </a:r>
            <a:endParaRPr lang="ko-KR" altLang="en-US" sz="3200">
              <a:solidFill>
                <a:srgbClr val="599f4d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003" y="3521331"/>
            <a:ext cx="2641237" cy="16488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6960" indent="-45696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3200">
                <a:solidFill>
                  <a:srgbClr val="599f4d"/>
                </a:solidFill>
                <a:latin typeface="+mn-ea"/>
              </a:rPr>
              <a:t>시스템 분석</a:t>
            </a:r>
            <a:endParaRPr lang="ko-KR" altLang="en-US" sz="3200">
              <a:solidFill>
                <a:srgbClr val="599f4d"/>
              </a:solidFill>
              <a:latin typeface="+mn-ea"/>
            </a:endParaRPr>
          </a:p>
          <a:p>
            <a:pPr marL="456960" indent="-45696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3200">
                <a:solidFill>
                  <a:srgbClr val="599f4d"/>
                </a:solidFill>
                <a:latin typeface="+mn-ea"/>
              </a:rPr>
              <a:t>차별성</a:t>
            </a:r>
            <a:endParaRPr lang="ko-KR" altLang="en-US" sz="3200">
              <a:solidFill>
                <a:srgbClr val="599f4d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5787" y="3521328"/>
            <a:ext cx="2132928" cy="1648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6960" indent="-45696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3200">
                <a:solidFill>
                  <a:srgbClr val="599f4d"/>
                </a:solidFill>
                <a:latin typeface="+mn-ea"/>
              </a:rPr>
              <a:t>기대효과</a:t>
            </a:r>
            <a:endParaRPr lang="ko-KR" altLang="en-US" sz="3200">
              <a:solidFill>
                <a:srgbClr val="599f4d"/>
              </a:solidFill>
              <a:latin typeface="+mn-ea"/>
            </a:endParaRPr>
          </a:p>
          <a:p>
            <a:pPr marL="456960" indent="-45696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3200">
                <a:solidFill>
                  <a:srgbClr val="599f4d"/>
                </a:solidFill>
                <a:latin typeface="+mn-ea"/>
              </a:rPr>
              <a:t>활용방안</a:t>
            </a:r>
            <a:endParaRPr lang="ko-KR" altLang="en-US" sz="3200">
              <a:solidFill>
                <a:srgbClr val="599f4d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29843" y="3703331"/>
            <a:ext cx="1139097" cy="572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rgbClr val="599f4d"/>
                </a:solidFill>
                <a:latin typeface="+mn-ea"/>
              </a:rPr>
              <a:t>Q&amp;A</a:t>
            </a:r>
            <a:endParaRPr lang="en-US" altLang="ko-KR" sz="3200">
              <a:solidFill>
                <a:srgbClr val="599f4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934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99f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9865" y="2598001"/>
            <a:ext cx="2197625" cy="848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b="1">
                <a:solidFill>
                  <a:schemeClr val="bg1"/>
                </a:solidFill>
                <a:latin typeface="+mj-ea"/>
                <a:ea typeface="+mj-ea"/>
              </a:rPr>
              <a:t>Part 4</a:t>
            </a:r>
            <a:endParaRPr lang="ko-KR" altLang="en-US" sz="50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4365" y="3429000"/>
            <a:ext cx="2499250" cy="845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 b="1" spc="-300">
                <a:solidFill>
                  <a:schemeClr val="bg1"/>
                </a:solidFill>
                <a:latin typeface="+mn-ea"/>
              </a:rPr>
              <a:t>Q &amp; A</a:t>
            </a:r>
            <a:endParaRPr lang="en-US" altLang="ko-KR" sz="5000" b="1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30" descr="지속 가능성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44178" y="1654767"/>
            <a:ext cx="3548466" cy="354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5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99f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13394" y="2609433"/>
            <a:ext cx="2959921" cy="8195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endParaRPr lang="ko-KR" altLang="en-US" sz="48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6004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99f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3718" y="945732"/>
            <a:ext cx="8852722" cy="395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  <a:hlinkClick r:id="rId2"/>
              </a:rPr>
              <a:t>https://www.electimes.com/news/articleView.html?idxno=317527</a:t>
            </a:r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811343" y="1441033"/>
            <a:ext cx="5852347" cy="395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  <a:hlinkClick r:id="rId3"/>
              </a:rPr>
              <a:t>https://www.skshieldus.com/kor/index.do</a:t>
            </a:r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796102" y="1948606"/>
            <a:ext cx="10665012" cy="1005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  <a:hlinkClick r:id="rId4"/>
              </a:rPr>
              <a:t>http://www.kt-telecop.co.kr/?gad_source=1&amp;gclid=CjwKCAjw26KxBhBDEiwAu6KXt6uG3RSjPcoc1M7jYcEx6I0A-mDX7IL2HZWHf8npETd_gAK_7QFtxRoC7VEQAvD_BwE</a:t>
            </a:r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2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0394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99f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9865" y="2598001"/>
            <a:ext cx="2102375" cy="848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b="1">
                <a:solidFill>
                  <a:schemeClr val="bg1"/>
                </a:solidFill>
                <a:latin typeface="+mj-ea"/>
                <a:ea typeface="+mj-ea"/>
              </a:rPr>
              <a:t>Part 1</a:t>
            </a:r>
            <a:endParaRPr lang="ko-KR" altLang="en-US" sz="50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864" y="3428998"/>
            <a:ext cx="5036076" cy="8458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 b="1" spc="-300">
                <a:solidFill>
                  <a:schemeClr val="bg1"/>
                </a:solidFill>
                <a:latin typeface="+mn-ea"/>
              </a:rPr>
              <a:t>제안 배경 및 필요성</a:t>
            </a:r>
            <a:endParaRPr lang="ko-KR" altLang="en-US" sz="5000" b="1" spc="-30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래픽 5" descr="식물을 든 펼친 손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88777" y="1762642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28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722276" y="1398805"/>
            <a:ext cx="6747449" cy="40603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TextBox 13"/>
          <p:cNvSpPr txBox="1"/>
          <p:nvPr/>
        </p:nvSpPr>
        <p:spPr>
          <a:xfrm flipH="1">
            <a:off x="2134906" y="261370"/>
            <a:ext cx="8006246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제안배경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한컴 윤고딕 240"/>
                <a:ea typeface="한컴 윤고딕 240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 무인 점포 수 증가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1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19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20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528635" y="2167838"/>
            <a:ext cx="4821447" cy="2835851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23" name=""/>
          <p:cNvGrpSpPr/>
          <p:nvPr/>
        </p:nvGrpSpPr>
        <p:grpSpPr>
          <a:xfrm rot="0">
            <a:off x="5464967" y="2308891"/>
            <a:ext cx="6346034" cy="2498853"/>
            <a:chOff x="5405436" y="2177923"/>
            <a:chExt cx="6346034" cy="2498853"/>
          </a:xfrm>
        </p:grpSpPr>
        <p:pic>
          <p:nvPicPr>
            <p:cNvPr id="19" name=""/>
            <p:cNvPicPr/>
            <p:nvPr/>
          </p:nvPicPr>
          <p:blipFill rotWithShape="1">
            <a:blip r:embed="rId3"/>
            <a:srcRect t="2720" b="2310"/>
            <a:stretch>
              <a:fillRect/>
            </a:stretch>
          </p:blipFill>
          <p:spPr>
            <a:xfrm>
              <a:off x="5405436" y="2177923"/>
              <a:ext cx="6340348" cy="244262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2" name=""/>
            <p:cNvSpPr/>
            <p:nvPr/>
          </p:nvSpPr>
          <p:spPr>
            <a:xfrm>
              <a:off x="9447610" y="3343275"/>
              <a:ext cx="2303860" cy="133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/>
            </a:p>
          </p:txBody>
        </p:sp>
      </p:grpSp>
      <p:sp>
        <p:nvSpPr>
          <p:cNvPr id="30" name="TextBox 13"/>
          <p:cNvSpPr txBox="1"/>
          <p:nvPr/>
        </p:nvSpPr>
        <p:spPr>
          <a:xfrm flipH="1">
            <a:off x="2134907" y="261370"/>
            <a:ext cx="9593746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제안배경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한컴 윤고딕 240"/>
                <a:ea typeface="한컴 윤고딕 240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 전기요금 인상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31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1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32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33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2661341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7"/>
          <p:cNvSpPr txBox="1"/>
          <p:nvPr/>
        </p:nvSpPr>
        <p:spPr>
          <a:xfrm>
            <a:off x="1575435" y="5763400"/>
            <a:ext cx="1040130" cy="635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latin typeface="한컴 윤고딕 230"/>
              </a:rPr>
              <a:t>주거</a:t>
            </a:r>
            <a:endParaRPr lang="ko-KR" altLang="en-US" sz="3600">
              <a:latin typeface="한컴 윤고딕 230"/>
            </a:endParaRPr>
          </a:p>
        </p:txBody>
      </p:sp>
      <p:sp>
        <p:nvSpPr>
          <p:cNvPr id="3" name="テキスト ボックス 17"/>
          <p:cNvSpPr txBox="1"/>
          <p:nvPr/>
        </p:nvSpPr>
        <p:spPr>
          <a:xfrm>
            <a:off x="5575935" y="5763400"/>
            <a:ext cx="1040130" cy="635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latin typeface="한컴 윤고딕 230"/>
              </a:rPr>
              <a:t>상업</a:t>
            </a:r>
            <a:endParaRPr lang="en-US" altLang="ko-KR" sz="3600">
              <a:latin typeface="한컴 윤고딕 230"/>
            </a:endParaRPr>
          </a:p>
        </p:txBody>
      </p:sp>
      <p:sp>
        <p:nvSpPr>
          <p:cNvPr id="7" name="원호 6"/>
          <p:cNvSpPr/>
          <p:nvPr/>
        </p:nvSpPr>
        <p:spPr>
          <a:xfrm rot="5400000">
            <a:off x="1117956" y="2767771"/>
            <a:ext cx="1965434" cy="1965434"/>
          </a:xfrm>
          <a:prstGeom prst="arc">
            <a:avLst>
              <a:gd name="adj1" fmla="val 1115338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원호 8"/>
          <p:cNvSpPr/>
          <p:nvPr/>
        </p:nvSpPr>
        <p:spPr>
          <a:xfrm>
            <a:off x="1117956" y="2767771"/>
            <a:ext cx="1965434" cy="1965434"/>
          </a:xfrm>
          <a:prstGeom prst="arc">
            <a:avLst>
              <a:gd name="adj1" fmla="val 5320067"/>
              <a:gd name="adj2" fmla="val 16778852"/>
            </a:avLst>
          </a:prstGeom>
          <a:ln w="381000">
            <a:solidFill>
              <a:srgbClr val="599f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42060" y="3458100"/>
            <a:ext cx="1706879" cy="569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rPr>
              <a:t>52.26%</a:t>
            </a:r>
            <a:endParaRPr lang="en-US" altLang="ko-KR" sz="32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2" name="원호 11"/>
          <p:cNvSpPr/>
          <p:nvPr/>
        </p:nvSpPr>
        <p:spPr>
          <a:xfrm rot="5400000">
            <a:off x="5100493" y="2767771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원호 12"/>
          <p:cNvSpPr/>
          <p:nvPr/>
        </p:nvSpPr>
        <p:spPr>
          <a:xfrm>
            <a:off x="5100493" y="2767771"/>
            <a:ext cx="1965434" cy="1965434"/>
          </a:xfrm>
          <a:prstGeom prst="arc">
            <a:avLst>
              <a:gd name="adj1" fmla="val 5320067"/>
              <a:gd name="adj2" fmla="val 59551"/>
            </a:avLst>
          </a:prstGeom>
          <a:ln w="381000">
            <a:solidFill>
              <a:srgbClr val="83c1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85435" y="3458100"/>
            <a:ext cx="1383030" cy="569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rPr>
              <a:t>74.1%</a:t>
            </a:r>
            <a:endParaRPr lang="en-US" altLang="ko-KR" sz="32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6" name="원호 15"/>
          <p:cNvSpPr/>
          <p:nvPr/>
        </p:nvSpPr>
        <p:spPr>
          <a:xfrm rot="5400000">
            <a:off x="9083029" y="2767771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>
            <a:off x="9083029" y="2767771"/>
            <a:ext cx="1965434" cy="1965434"/>
          </a:xfrm>
          <a:prstGeom prst="arc">
            <a:avLst>
              <a:gd name="adj1" fmla="val 5320067"/>
              <a:gd name="adj2" fmla="val 18951296"/>
            </a:avLst>
          </a:prstGeom>
          <a:solidFill>
            <a:schemeClr val="lt1"/>
          </a:solidFill>
          <a:ln w="381000">
            <a:solidFill>
              <a:srgbClr val="c2e5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519285" y="3458100"/>
            <a:ext cx="1068705" cy="569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rPr>
              <a:t>65%</a:t>
            </a:r>
            <a:endParaRPr lang="en-US" altLang="ko-KR" sz="32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9" name="テキスト ボックス 17"/>
          <p:cNvSpPr txBox="1"/>
          <p:nvPr/>
        </p:nvSpPr>
        <p:spPr>
          <a:xfrm>
            <a:off x="9557384" y="5763400"/>
            <a:ext cx="1040130" cy="635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latin typeface="한컴 윤고딕 230"/>
              </a:rPr>
              <a:t>실외</a:t>
            </a:r>
            <a:endParaRPr lang="ko-KR" altLang="en-US" sz="3600">
              <a:latin typeface="한컴 윤고딕 230"/>
            </a:endParaRPr>
          </a:p>
        </p:txBody>
      </p:sp>
      <p:sp>
        <p:nvSpPr>
          <p:cNvPr id="21" name="직사각형 20"/>
          <p:cNvSpPr/>
          <p:nvPr/>
        </p:nvSpPr>
        <p:spPr>
          <a:xfrm rot="5400000">
            <a:off x="2047837" y="5219157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0"/>
          <p:cNvSpPr/>
          <p:nvPr/>
        </p:nvSpPr>
        <p:spPr>
          <a:xfrm rot="5400000">
            <a:off x="6030375" y="5212807"/>
            <a:ext cx="36000" cy="684000"/>
          </a:xfrm>
          <a:prstGeom prst="rect">
            <a:avLst/>
          </a:prstGeom>
          <a:solidFill>
            <a:srgbClr val="808080">
              <a:alpha val="100000"/>
            </a:srgbClr>
          </a:solidFill>
          <a:ln w="38100" cap="flat" cmpd="sng" algn="ctr">
            <a:solidFill>
              <a:srgbClr val="d9d9d9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LINE Seed Sans KR Thin"/>
              <a:ea typeface="LINE Seed Sans KR Regular"/>
              <a:cs typeface="LINE Seed Sans KR Thin"/>
            </a:endParaRPr>
          </a:p>
        </p:txBody>
      </p:sp>
      <p:sp>
        <p:nvSpPr>
          <p:cNvPr id="23" name="직사각형 20"/>
          <p:cNvSpPr/>
          <p:nvPr/>
        </p:nvSpPr>
        <p:spPr>
          <a:xfrm rot="5400000">
            <a:off x="9985337" y="5238205"/>
            <a:ext cx="36000" cy="684000"/>
          </a:xfrm>
          <a:prstGeom prst="rect">
            <a:avLst/>
          </a:prstGeom>
          <a:solidFill>
            <a:srgbClr val="808080">
              <a:alpha val="100000"/>
            </a:srgbClr>
          </a:solidFill>
          <a:ln w="38100" cap="flat" cmpd="sng" algn="ctr">
            <a:solidFill>
              <a:srgbClr val="d9d9d9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LINE Seed Sans KR Thin"/>
              <a:ea typeface="LINE Seed Sans KR Regular"/>
              <a:cs typeface="LINE Seed Sans KR Thin"/>
            </a:endParaRPr>
          </a:p>
        </p:txBody>
      </p:sp>
      <p:sp>
        <p:nvSpPr>
          <p:cNvPr id="24" name="TextBox 13"/>
          <p:cNvSpPr txBox="1"/>
          <p:nvPr/>
        </p:nvSpPr>
        <p:spPr>
          <a:xfrm flipH="1">
            <a:off x="2296103" y="1451201"/>
            <a:ext cx="7898243" cy="68049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900" b="1" i="0" u="none" strike="noStrike" kern="1200" cap="none" spc="0" normalizeH="0" baseline="0" mc:Ignorable="hp" hp:hslEmbossed="0">
                <a:solidFill>
                  <a:srgbClr val="383838"/>
                </a:solidFill>
                <a:latin typeface="한컴 윤고딕 230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3900" b="1" i="0" u="none" strike="noStrike" kern="1200" cap="none" spc="0" normalizeH="0" baseline="0" mc:Ignorable="hp" hp:hslEmbossed="0">
                <a:solidFill>
                  <a:srgbClr val="383838"/>
                </a:solidFill>
                <a:latin typeface="한컴 윤고딕 230"/>
              </a:rPr>
              <a:t>스마트 조명 사용 시 전력 절감율</a:t>
            </a:r>
            <a:r>
              <a:rPr xmlns:mc="http://schemas.openxmlformats.org/markup-compatibility/2006" xmlns:hp="http://schemas.haansoft.com/office/presentation/8.0" kumimoji="0" lang="en-US" altLang="ko-KR" sz="3900" b="1" i="0" u="none" strike="noStrike" kern="1200" cap="none" spc="0" normalizeH="0" baseline="0" mc:Ignorable="hp" hp:hslEmbossed="0">
                <a:solidFill>
                  <a:srgbClr val="383838"/>
                </a:solidFill>
                <a:latin typeface="한컴 윤고딕 230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3900" b="1" i="0" u="none" strike="noStrike" kern="1200" cap="none" spc="0" normalizeH="0" baseline="0" mc:Ignorable="hp" hp:hslEmbossed="0">
              <a:solidFill>
                <a:srgbClr val="383838"/>
              </a:solidFill>
              <a:latin typeface="한컴 윤고딕 230"/>
            </a:endParaRPr>
          </a:p>
        </p:txBody>
      </p:sp>
      <p:sp>
        <p:nvSpPr>
          <p:cNvPr id="28" name="TextBox 13"/>
          <p:cNvSpPr txBox="1"/>
          <p:nvPr/>
        </p:nvSpPr>
        <p:spPr>
          <a:xfrm flipH="1">
            <a:off x="2134907" y="261370"/>
            <a:ext cx="5856317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필요성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29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1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30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31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779378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99f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9865" y="2598001"/>
            <a:ext cx="2188100" cy="848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b="1">
                <a:solidFill>
                  <a:schemeClr val="bg1"/>
                </a:solidFill>
                <a:latin typeface="+mj-ea"/>
                <a:ea typeface="+mj-ea"/>
              </a:rPr>
              <a:t>Part 2</a:t>
            </a:r>
            <a:endParaRPr lang="ko-KR" altLang="en-US" sz="50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865" y="3428998"/>
            <a:ext cx="5302775" cy="8458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 b="1" spc="-300">
                <a:solidFill>
                  <a:schemeClr val="bg1"/>
                </a:solidFill>
                <a:latin typeface="+mn-ea"/>
              </a:rPr>
              <a:t>시스템 분석 </a:t>
            </a:r>
            <a:r>
              <a:rPr lang="en-US" altLang="ko-KR" sz="5000" b="1" spc="-30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5000" b="1" spc="-300">
                <a:solidFill>
                  <a:schemeClr val="bg1"/>
                </a:solidFill>
                <a:latin typeface="+mn-ea"/>
              </a:rPr>
              <a:t> 차별성</a:t>
            </a:r>
            <a:endParaRPr lang="ko-KR" altLang="en-US" sz="5000" b="1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24" descr="재생 가능 에너지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59917" y="1528737"/>
            <a:ext cx="3800526" cy="38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6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40408" y="4390685"/>
            <a:ext cx="5355592" cy="145681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algn="ctr" defTabSz="914400">
              <a:spcBef>
                <a:spcPts val="0"/>
              </a:spcBef>
              <a:buNone/>
              <a:defRPr/>
            </a:pPr>
            <a:r>
              <a:rPr lang="en-US" altLang="ko-KR" sz="3000" baseline="0">
                <a:solidFill>
                  <a:schemeClr val="dk1"/>
                </a:solidFill>
                <a:latin typeface="한컴 윤고딕 230"/>
              </a:rPr>
              <a:t>SK</a:t>
            </a:r>
            <a:r>
              <a:rPr lang="ko-KR" altLang="en-US" sz="3000" baseline="0">
                <a:solidFill>
                  <a:schemeClr val="dk1"/>
                </a:solidFill>
                <a:latin typeface="한컴 윤고딕 230"/>
              </a:rPr>
              <a:t> 쉴더스 </a:t>
            </a:r>
            <a:endParaRPr lang="ko-KR" altLang="en-US" sz="3000" baseline="0">
              <a:solidFill>
                <a:schemeClr val="dk1"/>
              </a:solidFill>
              <a:latin typeface="한컴 윤고딕 230"/>
            </a:endParaRPr>
          </a:p>
          <a:p>
            <a:pPr algn="ctr" defTabSz="914400">
              <a:spcBef>
                <a:spcPts val="0"/>
              </a:spcBef>
              <a:buNone/>
              <a:defRPr/>
            </a:pPr>
            <a:endParaRPr lang="ko-KR" altLang="en-US" sz="1000" baseline="0">
              <a:solidFill>
                <a:schemeClr val="dk1"/>
              </a:solidFill>
              <a:latin typeface="한컴 윤고딕 230"/>
            </a:endParaRPr>
          </a:p>
          <a:p>
            <a:pPr algn="ctr" defTabSz="914400">
              <a:spcBef>
                <a:spcPts val="0"/>
              </a:spcBef>
              <a:buNone/>
              <a:defRPr/>
            </a:pPr>
            <a:r>
              <a:rPr lang="ko-KR" altLang="en-US" sz="3000" baseline="0">
                <a:solidFill>
                  <a:schemeClr val="dk1"/>
                </a:solidFill>
                <a:latin typeface="한컴 윤고딕 230"/>
              </a:rPr>
              <a:t>무인점포 올인원 시스템</a:t>
            </a:r>
            <a:endParaRPr lang="ko-KR" altLang="en-US" sz="3000" baseline="0">
              <a:solidFill>
                <a:schemeClr val="dk1"/>
              </a:solidFill>
              <a:latin typeface="한컴 윤고딕 230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6416660" y="4288713"/>
            <a:ext cx="4062732" cy="54808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i="0" u="none" strike="noStrike" kern="1200" cap="none" spc="0" normalizeH="0" baseline="0" mc:Ignorable="hp" hp:hslEmbossed="0">
                <a:solidFill>
                  <a:schemeClr val="dk1"/>
                </a:solidFill>
                <a:latin typeface="한컴 윤고딕 230"/>
                <a:cs typeface="LINE Seed Sans KR Thin"/>
              </a:rPr>
              <a:t>KT</a:t>
            </a:r>
            <a:r>
              <a:rPr xmlns:mc="http://schemas.openxmlformats.org/markup-compatibility/2006" xmlns:hp="http://schemas.haansoft.com/office/presentation/8.0" kumimoji="0" lang="ko-KR" altLang="en-US" sz="3000" i="0" u="none" strike="noStrike" kern="1200" cap="none" spc="0" normalizeH="0" baseline="0" mc:Ignorable="hp" hp:hslEmbossed="0">
                <a:solidFill>
                  <a:schemeClr val="dk1"/>
                </a:solidFill>
                <a:latin typeface="한컴 윤고딕 230"/>
                <a:cs typeface="LINE Seed Sans KR Thin"/>
              </a:rPr>
              <a:t> 텔레캅</a:t>
            </a:r>
            <a:endParaRPr xmlns:mc="http://schemas.openxmlformats.org/markup-compatibility/2006" xmlns:hp="http://schemas.haansoft.com/office/presentation/8.0" kumimoji="0" lang="ko-KR" altLang="en-US" sz="3000" i="0" u="none" strike="noStrike" kern="1200" cap="none" spc="0" normalizeH="0" baseline="0" mc:Ignorable="hp" hp:hslEmbossed="0">
              <a:solidFill>
                <a:schemeClr val="dk1"/>
              </a:solidFill>
              <a:latin typeface="한컴 윤고딕 230"/>
              <a:cs typeface="LINE Seed Sans KR Thin"/>
            </a:endParaRPr>
          </a:p>
        </p:txBody>
      </p:sp>
      <p:sp>
        <p:nvSpPr>
          <p:cNvPr id="23" name="TextBox 13"/>
          <p:cNvSpPr txBox="1"/>
          <p:nvPr/>
        </p:nvSpPr>
        <p:spPr>
          <a:xfrm flipH="1">
            <a:off x="2134907" y="261370"/>
            <a:ext cx="5856317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유사서비스 비교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2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25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26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5086" y="2142397"/>
            <a:ext cx="3614646" cy="1705661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69009" y="2435306"/>
            <a:ext cx="4189778" cy="1564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"/>
          <p:cNvSpPr txBox="1"/>
          <p:nvPr/>
        </p:nvSpPr>
        <p:spPr>
          <a:xfrm>
            <a:off x="2017235" y="3017518"/>
            <a:ext cx="3344227" cy="349567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99840" indent="-39984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800">
                <a:solidFill>
                  <a:schemeClr val="tx1"/>
                </a:solidFill>
                <a:latin typeface="한컴 윤고딕 230"/>
              </a:rPr>
              <a:t>출입통제</a:t>
            </a:r>
            <a:endParaRPr lang="ko-KR" altLang="en-US" sz="2800">
              <a:solidFill>
                <a:schemeClr val="tx1"/>
              </a:solidFill>
              <a:latin typeface="한컴 윤고딕 230"/>
            </a:endParaRPr>
          </a:p>
          <a:p>
            <a:pPr marL="399840" indent="-39984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800">
                <a:solidFill>
                  <a:schemeClr val="tx1"/>
                </a:solidFill>
                <a:latin typeface="한컴 윤고딕 230"/>
              </a:rPr>
              <a:t>냉난방 온도제어</a:t>
            </a:r>
            <a:endParaRPr lang="ko-KR" altLang="en-US" sz="2800">
              <a:solidFill>
                <a:schemeClr val="tx1"/>
              </a:solidFill>
              <a:latin typeface="한컴 윤고딕 230"/>
            </a:endParaRPr>
          </a:p>
          <a:p>
            <a:pPr marL="399840" indent="-39984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800">
                <a:solidFill>
                  <a:schemeClr val="tx1"/>
                </a:solidFill>
                <a:latin typeface="한컴 윤고딕 230"/>
              </a:rPr>
              <a:t>서빙로봇 제공</a:t>
            </a:r>
            <a:endParaRPr lang="ko-KR" altLang="en-US" sz="2800">
              <a:solidFill>
                <a:schemeClr val="tx1"/>
              </a:solidFill>
              <a:latin typeface="한컴 윤고딕 230"/>
            </a:endParaRPr>
          </a:p>
          <a:p>
            <a:pPr marL="399840" indent="-39984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800">
                <a:solidFill>
                  <a:schemeClr val="tx1"/>
                </a:solidFill>
                <a:latin typeface="한컴 윤고딕 230"/>
              </a:rPr>
              <a:t>결제 키오스크</a:t>
            </a:r>
            <a:endParaRPr lang="ko-KR" altLang="en-US" sz="2800">
              <a:solidFill>
                <a:schemeClr val="tx1"/>
              </a:solidFill>
              <a:latin typeface="한컴 윤고딕 230"/>
            </a:endParaRPr>
          </a:p>
          <a:p>
            <a:pPr marL="399840" indent="-39984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800">
                <a:solidFill>
                  <a:schemeClr val="tx1"/>
                </a:solidFill>
                <a:latin typeface="한컴 윤고딕 230"/>
              </a:rPr>
              <a:t>CCTV</a:t>
            </a:r>
            <a:r>
              <a:rPr lang="ko-KR" altLang="en-US" sz="2800">
                <a:solidFill>
                  <a:schemeClr val="tx1"/>
                </a:solidFill>
                <a:latin typeface="한컴 윤고딕 230"/>
              </a:rPr>
              <a:t> 제공</a:t>
            </a:r>
            <a:endParaRPr lang="en-US" altLang="ko-KR" sz="2800">
              <a:solidFill>
                <a:schemeClr val="tx1"/>
              </a:solidFill>
              <a:latin typeface="한컴 윤고딕 230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rcRect t="5130"/>
          <a:stretch>
            <a:fillRect/>
          </a:stretch>
        </p:blipFill>
        <p:spPr>
          <a:xfrm>
            <a:off x="7336314" y="2095498"/>
            <a:ext cx="4150687" cy="4111626"/>
          </a:xfrm>
          <a:prstGeom prst="rect">
            <a:avLst/>
          </a:prstGeom>
        </p:spPr>
      </p:pic>
      <p:sp>
        <p:nvSpPr>
          <p:cNvPr id="23" name="TextBox 13"/>
          <p:cNvSpPr txBox="1"/>
          <p:nvPr/>
        </p:nvSpPr>
        <p:spPr>
          <a:xfrm flipH="1">
            <a:off x="2134907" y="261370"/>
            <a:ext cx="9466745" cy="6416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유사서비스 비교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SK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383838"/>
                </a:solidFill>
                <a:latin typeface="Arial"/>
                <a:ea typeface="한컴 윤고딕 240"/>
                <a:cs typeface="한컴 윤고딕 230"/>
              </a:rPr>
              <a:t> 쉴더스 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383838"/>
              </a:solidFill>
              <a:latin typeface="Arial"/>
              <a:ea typeface="한컴 윤고딕 240"/>
              <a:cs typeface="한컴 윤고딕 230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295828" y="250361"/>
            <a:ext cx="1482185" cy="64308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8b8b8b"/>
                </a:solidFill>
                <a:latin typeface="LINE Seed Sans KR Bold"/>
                <a:ea typeface="LINE Seed Sans KR Bold"/>
                <a:cs typeface="LINE Seed Sans KR Thin"/>
              </a:rPr>
              <a:t>Part 2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8b8b8b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  <p:cxnSp>
        <p:nvCxnSpPr>
          <p:cNvPr id="25" name=""/>
          <p:cNvCxnSpPr/>
          <p:nvPr/>
        </p:nvCxnSpPr>
        <p:spPr>
          <a:xfrm>
            <a:off x="-60748" y="1105295"/>
            <a:ext cx="12321483" cy="1"/>
          </a:xfrm>
          <a:prstGeom prst="line">
            <a:avLst/>
          </a:prstGeom>
          <a:noFill/>
          <a:ln w="25400" cap="flat" cmpd="sng" algn="ctr">
            <a:solidFill>
              <a:srgbClr val="a2a2a2">
                <a:alpha val="49800"/>
              </a:srgbClr>
            </a:solidFill>
            <a:prstDash val="solid"/>
            <a:miter/>
          </a:ln>
          <a:effectLst/>
        </p:spPr>
      </p:cxnSp>
      <p:sp>
        <p:nvSpPr>
          <p:cNvPr id="26" name=""/>
          <p:cNvSpPr/>
          <p:nvPr/>
        </p:nvSpPr>
        <p:spPr>
          <a:xfrm>
            <a:off x="1850602" y="299044"/>
            <a:ext cx="99218" cy="575468"/>
          </a:xfrm>
          <a:prstGeom prst="roundRect">
            <a:avLst>
              <a:gd name="adj" fmla="val 16667"/>
            </a:avLst>
          </a:prstGeom>
          <a:solidFill>
            <a:srgbClr val="599f4d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43621" y="1277311"/>
            <a:ext cx="3480863" cy="164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9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241</ep:Words>
  <ep:PresentationFormat>와이드스크린</ep:PresentationFormat>
  <ep:Paragraphs>110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2022-10-11T03:30:09.000</dcterms:created>
  <dc:creator>Yu Saebyeol</dc:creator>
  <cp:lastModifiedBy>smhrd</cp:lastModifiedBy>
  <dcterms:modified xsi:type="dcterms:W3CDTF">2024-04-25T06:59:41.846</dcterms:modified>
  <cp:revision>140</cp:revision>
  <dc:title>PowerPoint 프레젠테이션</dc:title>
  <cp:version/>
</cp:coreProperties>
</file>