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9"/>
    <p:restoredTop sz="92151"/>
  </p:normalViewPr>
  <p:slideViewPr>
    <p:cSldViewPr snapToGrid="0" snapToObjects="1">
      <p:cViewPr varScale="1">
        <p:scale>
          <a:sx n="51" d="100"/>
          <a:sy n="51" d="100"/>
        </p:scale>
        <p:origin x="22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EE6EB8-3744-394D-B36A-BD2793D77112}"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D9CC3-D178-D64B-9216-AAADEC77F0BC}" type="slidenum">
              <a:rPr lang="en-US" smtClean="0"/>
              <a:t>‹#›</a:t>
            </a:fld>
            <a:endParaRPr lang="en-US"/>
          </a:p>
        </p:txBody>
      </p:sp>
    </p:spTree>
    <p:extLst>
      <p:ext uri="{BB962C8B-B14F-4D97-AF65-F5344CB8AC3E}">
        <p14:creationId xmlns:p14="http://schemas.microsoft.com/office/powerpoint/2010/main" val="429020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EE6EB8-3744-394D-B36A-BD2793D77112}"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D9CC3-D178-D64B-9216-AAADEC77F0BC}" type="slidenum">
              <a:rPr lang="en-US" smtClean="0"/>
              <a:t>‹#›</a:t>
            </a:fld>
            <a:endParaRPr lang="en-US"/>
          </a:p>
        </p:txBody>
      </p:sp>
    </p:spTree>
    <p:extLst>
      <p:ext uri="{BB962C8B-B14F-4D97-AF65-F5344CB8AC3E}">
        <p14:creationId xmlns:p14="http://schemas.microsoft.com/office/powerpoint/2010/main" val="768378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EE6EB8-3744-394D-B36A-BD2793D77112}"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D9CC3-D178-D64B-9216-AAADEC77F0BC}" type="slidenum">
              <a:rPr lang="en-US" smtClean="0"/>
              <a:t>‹#›</a:t>
            </a:fld>
            <a:endParaRPr lang="en-US"/>
          </a:p>
        </p:txBody>
      </p:sp>
    </p:spTree>
    <p:extLst>
      <p:ext uri="{BB962C8B-B14F-4D97-AF65-F5344CB8AC3E}">
        <p14:creationId xmlns:p14="http://schemas.microsoft.com/office/powerpoint/2010/main" val="1325624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EE6EB8-3744-394D-B36A-BD2793D77112}"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D9CC3-D178-D64B-9216-AAADEC77F0BC}" type="slidenum">
              <a:rPr lang="en-US" smtClean="0"/>
              <a:t>‹#›</a:t>
            </a:fld>
            <a:endParaRPr lang="en-US"/>
          </a:p>
        </p:txBody>
      </p:sp>
    </p:spTree>
    <p:extLst>
      <p:ext uri="{BB962C8B-B14F-4D97-AF65-F5344CB8AC3E}">
        <p14:creationId xmlns:p14="http://schemas.microsoft.com/office/powerpoint/2010/main" val="461991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EE6EB8-3744-394D-B36A-BD2793D77112}" type="datetimeFigureOut">
              <a:rPr lang="en-US" smtClean="0"/>
              <a:t>5/21/19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D9CC3-D178-D64B-9216-AAADEC77F0BC}" type="slidenum">
              <a:rPr lang="en-US" smtClean="0"/>
              <a:t>‹#›</a:t>
            </a:fld>
            <a:endParaRPr lang="en-US"/>
          </a:p>
        </p:txBody>
      </p:sp>
    </p:spTree>
    <p:extLst>
      <p:ext uri="{BB962C8B-B14F-4D97-AF65-F5344CB8AC3E}">
        <p14:creationId xmlns:p14="http://schemas.microsoft.com/office/powerpoint/2010/main" val="1213721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EE6EB8-3744-394D-B36A-BD2793D77112}" type="datetimeFigureOut">
              <a:rPr lang="en-US" smtClean="0"/>
              <a:t>5/21/19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D9CC3-D178-D64B-9216-AAADEC77F0BC}" type="slidenum">
              <a:rPr lang="en-US" smtClean="0"/>
              <a:t>‹#›</a:t>
            </a:fld>
            <a:endParaRPr lang="en-US"/>
          </a:p>
        </p:txBody>
      </p:sp>
    </p:spTree>
    <p:extLst>
      <p:ext uri="{BB962C8B-B14F-4D97-AF65-F5344CB8AC3E}">
        <p14:creationId xmlns:p14="http://schemas.microsoft.com/office/powerpoint/2010/main" val="71230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EE6EB8-3744-394D-B36A-BD2793D77112}" type="datetimeFigureOut">
              <a:rPr lang="en-US" smtClean="0"/>
              <a:t>5/21/19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AD9CC3-D178-D64B-9216-AAADEC77F0BC}" type="slidenum">
              <a:rPr lang="en-US" smtClean="0"/>
              <a:t>‹#›</a:t>
            </a:fld>
            <a:endParaRPr lang="en-US"/>
          </a:p>
        </p:txBody>
      </p:sp>
    </p:spTree>
    <p:extLst>
      <p:ext uri="{BB962C8B-B14F-4D97-AF65-F5344CB8AC3E}">
        <p14:creationId xmlns:p14="http://schemas.microsoft.com/office/powerpoint/2010/main" val="1023008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EE6EB8-3744-394D-B36A-BD2793D77112}" type="datetimeFigureOut">
              <a:rPr lang="en-US" smtClean="0"/>
              <a:t>5/21/19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AD9CC3-D178-D64B-9216-AAADEC77F0BC}" type="slidenum">
              <a:rPr lang="en-US" smtClean="0"/>
              <a:t>‹#›</a:t>
            </a:fld>
            <a:endParaRPr lang="en-US"/>
          </a:p>
        </p:txBody>
      </p:sp>
    </p:spTree>
    <p:extLst>
      <p:ext uri="{BB962C8B-B14F-4D97-AF65-F5344CB8AC3E}">
        <p14:creationId xmlns:p14="http://schemas.microsoft.com/office/powerpoint/2010/main" val="952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E6EB8-3744-394D-B36A-BD2793D77112}" type="datetimeFigureOut">
              <a:rPr lang="en-US" smtClean="0"/>
              <a:t>5/21/19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AD9CC3-D178-D64B-9216-AAADEC77F0BC}" type="slidenum">
              <a:rPr lang="en-US" smtClean="0"/>
              <a:t>‹#›</a:t>
            </a:fld>
            <a:endParaRPr lang="en-US"/>
          </a:p>
        </p:txBody>
      </p:sp>
    </p:spTree>
    <p:extLst>
      <p:ext uri="{BB962C8B-B14F-4D97-AF65-F5344CB8AC3E}">
        <p14:creationId xmlns:p14="http://schemas.microsoft.com/office/powerpoint/2010/main" val="604593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EE6EB8-3744-394D-B36A-BD2793D77112}" type="datetimeFigureOut">
              <a:rPr lang="en-US" smtClean="0"/>
              <a:t>5/21/19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D9CC3-D178-D64B-9216-AAADEC77F0BC}" type="slidenum">
              <a:rPr lang="en-US" smtClean="0"/>
              <a:t>‹#›</a:t>
            </a:fld>
            <a:endParaRPr lang="en-US"/>
          </a:p>
        </p:txBody>
      </p:sp>
    </p:spTree>
    <p:extLst>
      <p:ext uri="{BB962C8B-B14F-4D97-AF65-F5344CB8AC3E}">
        <p14:creationId xmlns:p14="http://schemas.microsoft.com/office/powerpoint/2010/main" val="1655551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EE6EB8-3744-394D-B36A-BD2793D77112}" type="datetimeFigureOut">
              <a:rPr lang="en-US" smtClean="0"/>
              <a:t>5/21/19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D9CC3-D178-D64B-9216-AAADEC77F0BC}" type="slidenum">
              <a:rPr lang="en-US" smtClean="0"/>
              <a:t>‹#›</a:t>
            </a:fld>
            <a:endParaRPr lang="en-US"/>
          </a:p>
        </p:txBody>
      </p:sp>
    </p:spTree>
    <p:extLst>
      <p:ext uri="{BB962C8B-B14F-4D97-AF65-F5344CB8AC3E}">
        <p14:creationId xmlns:p14="http://schemas.microsoft.com/office/powerpoint/2010/main" val="20575770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E6EB8-3744-394D-B36A-BD2793D77112}" type="datetimeFigureOut">
              <a:rPr lang="en-US" smtClean="0"/>
              <a:t>5/21/19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AD9CC3-D178-D64B-9216-AAADEC77F0BC}" type="slidenum">
              <a:rPr lang="en-US" smtClean="0"/>
              <a:t>‹#›</a:t>
            </a:fld>
            <a:endParaRPr lang="en-US"/>
          </a:p>
        </p:txBody>
      </p:sp>
    </p:spTree>
    <p:extLst>
      <p:ext uri="{BB962C8B-B14F-4D97-AF65-F5344CB8AC3E}">
        <p14:creationId xmlns:p14="http://schemas.microsoft.com/office/powerpoint/2010/main" val="1586201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000" b="1" dirty="0"/>
              <a:t>Black Obesity Rates in America Explained: Exploring Black obesity in America as a product of social and economic dynamics, through graphic</a:t>
            </a:r>
            <a:br>
              <a:rPr lang="en-US" sz="2000" b="1" dirty="0"/>
            </a:br>
            <a:r>
              <a:rPr lang="en-US" sz="2000" b="1" dirty="0" smtClean="0"/>
              <a:t>visualizations </a:t>
            </a:r>
            <a:r>
              <a:rPr lang="en-US" dirty="0" smtClean="0">
                <a:effectLst/>
              </a:rPr>
              <a:t/>
            </a:r>
            <a:br>
              <a:rPr lang="en-US" dirty="0" smtClean="0">
                <a:effectLst/>
              </a:rPr>
            </a:br>
            <a:endParaRPr lang="en-US" dirty="0"/>
          </a:p>
        </p:txBody>
      </p:sp>
      <p:sp>
        <p:nvSpPr>
          <p:cNvPr id="3" name="Subtitle 2"/>
          <p:cNvSpPr>
            <a:spLocks noGrp="1"/>
          </p:cNvSpPr>
          <p:nvPr>
            <p:ph type="subTitle" idx="1"/>
          </p:nvPr>
        </p:nvSpPr>
        <p:spPr/>
        <p:txBody>
          <a:bodyPr/>
          <a:lstStyle/>
          <a:p>
            <a:r>
              <a:rPr lang="en-US" dirty="0" smtClean="0"/>
              <a:t>Mohamad </a:t>
            </a:r>
            <a:r>
              <a:rPr lang="en-US" dirty="0" err="1" smtClean="0"/>
              <a:t>Zakaria</a:t>
            </a:r>
            <a:endParaRPr lang="en-US" dirty="0"/>
          </a:p>
        </p:txBody>
      </p:sp>
    </p:spTree>
    <p:extLst>
      <p:ext uri="{BB962C8B-B14F-4D97-AF65-F5344CB8AC3E}">
        <p14:creationId xmlns:p14="http://schemas.microsoft.com/office/powerpoint/2010/main" val="1437259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normAutofit/>
          </a:bodyPr>
          <a:lstStyle/>
          <a:p>
            <a:r>
              <a:rPr lang="en-US" sz="2000" dirty="0"/>
              <a:t>While we see the statistics, we don't split them by state. When we split them by state, we don't split them by race. When we split them by race, we don't split them by a social factor. When we split them by a social factor, we don't split them by an economic factor. I think you get the point.. there is always a story behind the numbers one sees at the surface. One set of statistics is always influenced by another set of statistics. </a:t>
            </a:r>
            <a:endParaRPr lang="en-US" sz="2000" dirty="0" smtClean="0">
              <a:effectLst/>
            </a:endParaRPr>
          </a:p>
          <a:p>
            <a:r>
              <a:rPr lang="en-US" sz="2000" dirty="0"/>
              <a:t>In this project, I aim to visually display the proportionality in being black and being obese in states around the country. I aim to do this by comparing black state obesity rates to white state obesity rates, white state obesity rates to average state obesity rates. Then, I will split Black state obesity rates and White state obesity rates by factors such that disproportionately harm Black people such as population, income inequality and incarceration rates. </a:t>
            </a:r>
            <a:endParaRPr lang="en-US" sz="2000" dirty="0" smtClean="0">
              <a:effectLst/>
            </a:endParaRPr>
          </a:p>
          <a:p>
            <a:endParaRPr lang="en-US" dirty="0"/>
          </a:p>
        </p:txBody>
      </p:sp>
    </p:spTree>
    <p:extLst>
      <p:ext uri="{BB962C8B-B14F-4D97-AF65-F5344CB8AC3E}">
        <p14:creationId xmlns:p14="http://schemas.microsoft.com/office/powerpoint/2010/main" val="1544260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019800" cy="1325563"/>
          </a:xfrm>
        </p:spPr>
        <p:txBody>
          <a:bodyPr>
            <a:normAutofit/>
          </a:bodyPr>
          <a:lstStyle/>
          <a:p>
            <a:r>
              <a:rPr lang="en-US" sz="2200" b="1" dirty="0" smtClean="0"/>
              <a:t>GRAPH: </a:t>
            </a:r>
            <a:r>
              <a:rPr lang="en-US" sz="2200" b="1" dirty="0"/>
              <a:t>BLACK OBESITY RATE BY STATE VS AVG OBESITY RATE BY STATE </a:t>
            </a:r>
            <a:r>
              <a:rPr lang="en-US" dirty="0" smtClean="0">
                <a:effectLst/>
              </a:rPr>
              <a:t/>
            </a:r>
            <a:br>
              <a:rPr lang="en-US" dirty="0" smtClean="0">
                <a:effectLst/>
              </a:rPr>
            </a:br>
            <a:endParaRPr lang="en-US" dirty="0"/>
          </a:p>
        </p:txBody>
      </p:sp>
      <p:sp>
        <p:nvSpPr>
          <p:cNvPr id="4" name="TextBox 3"/>
          <p:cNvSpPr txBox="1"/>
          <p:nvPr/>
        </p:nvSpPr>
        <p:spPr>
          <a:xfrm>
            <a:off x="7376984" y="365125"/>
            <a:ext cx="4596713" cy="923330"/>
          </a:xfrm>
          <a:prstGeom prst="rect">
            <a:avLst/>
          </a:prstGeom>
          <a:noFill/>
        </p:spPr>
        <p:txBody>
          <a:bodyPr wrap="square" rtlCol="0">
            <a:spAutoFit/>
          </a:bodyPr>
          <a:lstStyle/>
          <a:p>
            <a:r>
              <a:rPr lang="en-US" b="1" dirty="0" smtClean="0"/>
              <a:t>GRAPH: </a:t>
            </a:r>
            <a:r>
              <a:rPr lang="en-US" b="1" dirty="0"/>
              <a:t>WHITE OBESITY RATE BY STATE VS AVG OBESITY RATE BY STATE </a:t>
            </a:r>
            <a:endParaRPr lang="en-US" dirty="0" smtClean="0">
              <a:effectLst/>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384" y="1952367"/>
            <a:ext cx="5593492" cy="397158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1037" y="1952367"/>
            <a:ext cx="5221566" cy="3579684"/>
          </a:xfrm>
          <a:prstGeom prst="rect">
            <a:avLst/>
          </a:prstGeom>
        </p:spPr>
      </p:pic>
    </p:spTree>
    <p:extLst>
      <p:ext uri="{BB962C8B-B14F-4D97-AF65-F5344CB8AC3E}">
        <p14:creationId xmlns:p14="http://schemas.microsoft.com/office/powerpoint/2010/main" val="1189947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537886" cy="1325563"/>
          </a:xfrm>
        </p:spPr>
        <p:txBody>
          <a:bodyPr>
            <a:normAutofit/>
          </a:bodyPr>
          <a:lstStyle/>
          <a:p>
            <a:r>
              <a:rPr lang="en-US" sz="2000" b="1" dirty="0" smtClean="0"/>
              <a:t>GRAPH: </a:t>
            </a:r>
            <a:r>
              <a:rPr lang="en-US" sz="2000" b="1" dirty="0"/>
              <a:t>WHITE OBESITY RATE BY STATE VS BLACK OBESITY RATE BY STATE, BY INCOME GAP </a:t>
            </a:r>
            <a:r>
              <a:rPr lang="en-US" sz="2000" dirty="0" smtClean="0">
                <a:effectLst/>
              </a:rPr>
              <a:t/>
            </a:r>
            <a:br>
              <a:rPr lang="en-US" sz="2000" dirty="0" smtClean="0">
                <a:effectLst/>
              </a:rPr>
            </a:b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93" y="1309817"/>
            <a:ext cx="5461686" cy="5548183"/>
          </a:xfrm>
          <a:prstGeom prst="rect">
            <a:avLst/>
          </a:prstGeom>
        </p:spPr>
      </p:pic>
      <p:sp>
        <p:nvSpPr>
          <p:cNvPr id="5" name="TextBox 4"/>
          <p:cNvSpPr txBox="1"/>
          <p:nvPr/>
        </p:nvSpPr>
        <p:spPr>
          <a:xfrm>
            <a:off x="7142205" y="490359"/>
            <a:ext cx="4090087" cy="1200329"/>
          </a:xfrm>
          <a:prstGeom prst="rect">
            <a:avLst/>
          </a:prstGeom>
          <a:noFill/>
        </p:spPr>
        <p:txBody>
          <a:bodyPr wrap="square" rtlCol="0">
            <a:spAutoFit/>
          </a:bodyPr>
          <a:lstStyle/>
          <a:p>
            <a:r>
              <a:rPr lang="en-US" b="1"/>
              <a:t>GRAPH </a:t>
            </a:r>
            <a:r>
              <a:rPr lang="en-US" b="1" smtClean="0"/>
              <a:t>: </a:t>
            </a:r>
            <a:r>
              <a:rPr lang="en-US" b="1" dirty="0"/>
              <a:t>WHITE OBESITY RATE BY STATE VS BLACK OBESITY RATE BY STATE, BY </a:t>
            </a:r>
            <a:r>
              <a:rPr lang="en-US" b="1" dirty="0" smtClean="0"/>
              <a:t>INCARCERATION RATE</a:t>
            </a:r>
            <a:endParaRPr lang="en-US" dirty="0" smtClean="0">
              <a:effectLst/>
            </a:endParaRPr>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1179" y="1309816"/>
            <a:ext cx="6106993" cy="5548183"/>
          </a:xfrm>
          <a:prstGeom prst="rect">
            <a:avLst/>
          </a:prstGeom>
        </p:spPr>
      </p:pic>
    </p:spTree>
    <p:extLst>
      <p:ext uri="{BB962C8B-B14F-4D97-AF65-F5344CB8AC3E}">
        <p14:creationId xmlns:p14="http://schemas.microsoft.com/office/powerpoint/2010/main" val="1730853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a:t>The conclusion is, when you split state obesity data by race, Black obesity rates are higher than White obesity rates. Additionally, when you split state obesity data by social factors such as incarceration rates and income inequality rates, Black obesity rates are higher than White obesity rates. </a:t>
            </a:r>
            <a:endParaRPr lang="en-US" dirty="0" smtClean="0">
              <a:effectLst/>
            </a:endParaRPr>
          </a:p>
          <a:p>
            <a:r>
              <a:rPr lang="en-US" dirty="0"/>
              <a:t>The ultimate point is, the obesity epidemic that disproportionately affects Black people in America is no mere </a:t>
            </a:r>
            <a:r>
              <a:rPr lang="en-US" dirty="0" err="1"/>
              <a:t>coincedince</a:t>
            </a:r>
            <a:r>
              <a:rPr lang="en-US" dirty="0"/>
              <a:t>, and can be explained by socioeconomic that are marring Black communities across the countries. Thus, to tackle obesity, one must not start with a simple nutritional education, but to tackle other fundamental areas where Blacks are struggling, for a decrease in obesity will follow. </a:t>
            </a:r>
            <a:endParaRPr lang="en-US" dirty="0" smtClean="0">
              <a:effectLst/>
            </a:endParaRPr>
          </a:p>
          <a:p>
            <a:endParaRPr lang="en-US" dirty="0"/>
          </a:p>
        </p:txBody>
      </p:sp>
    </p:spTree>
    <p:extLst>
      <p:ext uri="{BB962C8B-B14F-4D97-AF65-F5344CB8AC3E}">
        <p14:creationId xmlns:p14="http://schemas.microsoft.com/office/powerpoint/2010/main" val="454195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389</Words>
  <Application>Microsoft Macintosh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Calibri Light</vt:lpstr>
      <vt:lpstr>Arial</vt:lpstr>
      <vt:lpstr>Office Theme</vt:lpstr>
      <vt:lpstr>Black Obesity Rates in America Explained: Exploring Black obesity in America as a product of social and economic dynamics, through graphic visualizations  </vt:lpstr>
      <vt:lpstr>Project Description:</vt:lpstr>
      <vt:lpstr>GRAPH: BLACK OBESITY RATE BY STATE VS AVG OBESITY RATE BY STATE  </vt:lpstr>
      <vt:lpstr>GRAPH: WHITE OBESITY RATE BY STATE VS BLACK OBESITY RATE BY STATE, BY INCOME GAP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Obesity Rates in America Explained: Exploring Black obesity in America as a product of social and economic dynamics, through graphic visualizations  </dc:title>
  <dc:creator>Mohamad Zakaria</dc:creator>
  <cp:lastModifiedBy>Mohamad Zakaria</cp:lastModifiedBy>
  <cp:revision>2</cp:revision>
  <dcterms:created xsi:type="dcterms:W3CDTF">2019-05-22T02:12:20Z</dcterms:created>
  <dcterms:modified xsi:type="dcterms:W3CDTF">2019-05-22T02:55:37Z</dcterms:modified>
</cp:coreProperties>
</file>