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Slab"/>
      <p:regular r:id="rId38"/>
      <p:bold r:id="rId39"/>
    </p:embeddedFont>
    <p:embeddedFont>
      <p:font typeface="Source Sans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3524FF-C514-44BD-ABF1-EFE18A1C0E59}">
  <a:tblStyle styleId="{AC3524FF-C514-44BD-ABF1-EFE18A1C0E5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SourceSansPro-regular.fntdata"/><Relationship Id="rId20" Type="http://schemas.openxmlformats.org/officeDocument/2006/relationships/slide" Target="slides/slide14.xml"/><Relationship Id="rId42" Type="http://schemas.openxmlformats.org/officeDocument/2006/relationships/font" Target="fonts/SourceSansPro-italic.fntdata"/><Relationship Id="rId41" Type="http://schemas.openxmlformats.org/officeDocument/2006/relationships/font" Target="fonts/SourceSansPr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SourceSansPr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Slab-bold.fntdata"/><Relationship Id="rId16" Type="http://schemas.openxmlformats.org/officeDocument/2006/relationships/slide" Target="slides/slide10.xml"/><Relationship Id="rId38" Type="http://schemas.openxmlformats.org/officeDocument/2006/relationships/font" Target="fonts/RobotoSlab-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844d2a431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844d2a43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80b18e0ec_0_4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1180b18e0ec_0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444304f4c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12444304f4c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459ad7733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12459ad7733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471df1da7_1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12471df1da7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471df1da7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12471df1da7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471df1da7_1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12471df1da7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444304f4c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12444304f4c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Here we have plot the correlation matrix to observe the correlation between different features of the </a:t>
            </a:r>
            <a:r>
              <a:rPr lang="en"/>
              <a:t>dataset</a:t>
            </a:r>
            <a:r>
              <a:rPr lang="en"/>
              <a:t>. Especially we want to observe the correlation of the features with the target variable - Fatigue Strength. As can be seen from the second graph, many of the features have high correlation with our target variable. It is useful to note that features processing parameters like Tempering temperature and time, Carburizing and diffusion temperature and time etc have high correlations with the fatigue strength as expected since the dataset contains multiple grades of steel with different processing parameters. For example, tempering temperature for through hardened tempered without carburization is around 400 degrees while with carburization is around 200 degree , which lead to large dif in fatigue. Thus tempering has a significant effect reflected by tempering time.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459ad7516_1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12459ad7516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The dataset was analysed for visible clustering using the K-means technique. As expected from the dataset, we can observe inherent clustering in the dataset. The distinct clustering is representative of the three grades of steel in our dataset - carbon and low alloy steels, carburizing steels, and spring steels. There are not sufficient data points in each of these clusters and hence we have built the models for the entire dataset and not </a:t>
            </a:r>
            <a:r>
              <a:rPr lang="en"/>
              <a:t>separate</a:t>
            </a:r>
            <a:r>
              <a:rPr lang="en"/>
              <a:t> clusters.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2459ad7516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12459ad751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We implemented Information gain based feature selection for our project as follows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2459ad7516_1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12459ad7516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We implemented Information gain based feature selection for our project as follows. </a:t>
            </a:r>
            <a:r>
              <a:rPr lang="en" sz="1150">
                <a:solidFill>
                  <a:srgbClr val="555555"/>
                </a:solidFill>
              </a:rPr>
              <a:t>Mutual information is calculated between two variables and measures the reduction in uncertainty for one variable given a known value of the other variable.</a:t>
            </a:r>
            <a:endParaRPr sz="1150">
              <a:solidFill>
                <a:srgbClr val="555555"/>
              </a:solidFill>
            </a:endParaRPr>
          </a:p>
          <a:p>
            <a:pPr indent="0" lvl="0" marL="0" rtl="0" algn="l">
              <a:lnSpc>
                <a:spcPct val="100000"/>
              </a:lnSpc>
              <a:spcBef>
                <a:spcPts val="0"/>
              </a:spcBef>
              <a:spcAft>
                <a:spcPts val="0"/>
              </a:spcAft>
              <a:buSzPts val="1400"/>
              <a:buNone/>
            </a:pPr>
            <a:r>
              <a:rPr lang="en" sz="1150">
                <a:solidFill>
                  <a:srgbClr val="555555"/>
                </a:solidFill>
              </a:rPr>
              <a:t>The scikit-learn machine learning library provides an implementation of mutual information for feature selection with numeric input and output variables via the mutual_info_regression() function</a:t>
            </a:r>
            <a:endParaRPr sz="1150">
              <a:solidFill>
                <a:srgbClr val="555555"/>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844d2a431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844d2a43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2471df1da7_8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12471df1da7_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2471df1da7_8_1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12471df1da7_8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2459ad7733_1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12459ad7733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2459ad7516_1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12459ad7516_1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2459ad7516_1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g12459ad7516_1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27af4d2b7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127af4d2b7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27af4d2b7e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g127af4d2b7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27af4d2b7e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g127af4d2b7e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27af4d2b7e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127af4d2b7e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2471df1da7_8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12471df1da7_8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180b18e01b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180b18e01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844d2a431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844d2a4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rPr>
              <a:t>fatigue damage develops under the magnitude of the stresses below the material’s yield strength, and therefore tends to covertly manifest without deforming or showing obvious “warning signs”. The rate at which a fatigue crack grows is dependent on the material’s properties as well as the intensity and cycle frequency of the applied load.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80b18e0ec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180b18e0ec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80b18e0ec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180b18e0ec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80b18e0ec_0_2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180b18e0ec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80b18e0ec_0_3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180b18e0ec_0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444304f4c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12444304f4c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5" name="Shape 65"/>
        <p:cNvGrpSpPr/>
        <p:nvPr/>
      </p:nvGrpSpPr>
      <p:grpSpPr>
        <a:xfrm>
          <a:off x="0" y="0"/>
          <a:ext cx="0" cy="0"/>
          <a:chOff x="0" y="0"/>
          <a:chExt cx="0" cy="0"/>
        </a:xfrm>
      </p:grpSpPr>
      <p:sp>
        <p:nvSpPr>
          <p:cNvPr id="66" name="Google Shape;66;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3"/>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800"/>
              <a:buNone/>
              <a:defRPr b="1" sz="5800"/>
            </a:lvl1pPr>
            <a:lvl2pPr lvl="1" rtl="0" algn="l">
              <a:lnSpc>
                <a:spcPct val="100000"/>
              </a:lnSpc>
              <a:spcBef>
                <a:spcPts val="0"/>
              </a:spcBef>
              <a:spcAft>
                <a:spcPts val="0"/>
              </a:spcAft>
              <a:buSzPts val="5800"/>
              <a:buNone/>
              <a:defRPr b="1" sz="5800"/>
            </a:lvl2pPr>
            <a:lvl3pPr lvl="2" rtl="0" algn="l">
              <a:lnSpc>
                <a:spcPct val="100000"/>
              </a:lnSpc>
              <a:spcBef>
                <a:spcPts val="0"/>
              </a:spcBef>
              <a:spcAft>
                <a:spcPts val="0"/>
              </a:spcAft>
              <a:buSzPts val="5800"/>
              <a:buNone/>
              <a:defRPr b="1" sz="5800"/>
            </a:lvl3pPr>
            <a:lvl4pPr lvl="3" rtl="0" algn="l">
              <a:lnSpc>
                <a:spcPct val="100000"/>
              </a:lnSpc>
              <a:spcBef>
                <a:spcPts val="0"/>
              </a:spcBef>
              <a:spcAft>
                <a:spcPts val="0"/>
              </a:spcAft>
              <a:buSzPts val="5800"/>
              <a:buNone/>
              <a:defRPr b="1" sz="5800"/>
            </a:lvl4pPr>
            <a:lvl5pPr lvl="4" rtl="0" algn="l">
              <a:lnSpc>
                <a:spcPct val="100000"/>
              </a:lnSpc>
              <a:spcBef>
                <a:spcPts val="0"/>
              </a:spcBef>
              <a:spcAft>
                <a:spcPts val="0"/>
              </a:spcAft>
              <a:buSzPts val="5800"/>
              <a:buNone/>
              <a:defRPr b="1" sz="5800"/>
            </a:lvl5pPr>
            <a:lvl6pPr lvl="5" rtl="0" algn="l">
              <a:lnSpc>
                <a:spcPct val="100000"/>
              </a:lnSpc>
              <a:spcBef>
                <a:spcPts val="0"/>
              </a:spcBef>
              <a:spcAft>
                <a:spcPts val="0"/>
              </a:spcAft>
              <a:buSzPts val="5800"/>
              <a:buNone/>
              <a:defRPr b="1" sz="5800"/>
            </a:lvl6pPr>
            <a:lvl7pPr lvl="6" rtl="0" algn="l">
              <a:lnSpc>
                <a:spcPct val="100000"/>
              </a:lnSpc>
              <a:spcBef>
                <a:spcPts val="0"/>
              </a:spcBef>
              <a:spcAft>
                <a:spcPts val="0"/>
              </a:spcAft>
              <a:buSzPts val="5800"/>
              <a:buNone/>
              <a:defRPr b="1" sz="5800"/>
            </a:lvl7pPr>
            <a:lvl8pPr lvl="7" rtl="0" algn="l">
              <a:lnSpc>
                <a:spcPct val="100000"/>
              </a:lnSpc>
              <a:spcBef>
                <a:spcPts val="0"/>
              </a:spcBef>
              <a:spcAft>
                <a:spcPts val="0"/>
              </a:spcAft>
              <a:buSzPts val="5800"/>
              <a:buNone/>
              <a:defRPr b="1" sz="5800"/>
            </a:lvl8pPr>
            <a:lvl9pPr lvl="8" rtl="0" algn="l">
              <a:lnSpc>
                <a:spcPct val="100000"/>
              </a:lnSpc>
              <a:spcBef>
                <a:spcPts val="0"/>
              </a:spcBef>
              <a:spcAft>
                <a:spcPts val="0"/>
              </a:spcAft>
              <a:buSzPts val="5800"/>
              <a:buNone/>
              <a:defRPr b="1" sz="5800"/>
            </a:lvl9pPr>
          </a:lstStyle>
          <a:p/>
        </p:txBody>
      </p:sp>
      <p:sp>
        <p:nvSpPr>
          <p:cNvPr id="74" name="Google Shape;74;p13"/>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3"/>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3"/>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3"/>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3"/>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3"/>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3"/>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3"/>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3"/>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3"/>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3"/>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3"/>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3"/>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3"/>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92" name="Google Shape;92;p1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93" name="Shape 93"/>
        <p:cNvGrpSpPr/>
        <p:nvPr/>
      </p:nvGrpSpPr>
      <p:grpSpPr>
        <a:xfrm>
          <a:off x="0" y="0"/>
          <a:ext cx="0" cy="0"/>
          <a:chOff x="0" y="0"/>
          <a:chExt cx="0" cy="0"/>
        </a:xfrm>
      </p:grpSpPr>
      <p:sp>
        <p:nvSpPr>
          <p:cNvPr id="94" name="Google Shape;94;p15"/>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95" name="Google Shape;95;p15"/>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rtl="0" algn="l">
              <a:lnSpc>
                <a:spcPct val="100000"/>
              </a:lnSpc>
              <a:spcBef>
                <a:spcPts val="600"/>
              </a:spcBef>
              <a:spcAft>
                <a:spcPts val="0"/>
              </a:spcAft>
              <a:buSzPts val="2000"/>
              <a:buChar char="◎"/>
              <a:defRPr sz="2000"/>
            </a:lvl1pPr>
            <a:lvl2pPr indent="-355600" lvl="1" marL="914400" rtl="0" algn="l">
              <a:lnSpc>
                <a:spcPct val="100000"/>
              </a:lnSpc>
              <a:spcBef>
                <a:spcPts val="0"/>
              </a:spcBef>
              <a:spcAft>
                <a:spcPts val="0"/>
              </a:spcAft>
              <a:buSzPts val="2000"/>
              <a:buChar char="○"/>
              <a:defRPr sz="2000"/>
            </a:lvl2pPr>
            <a:lvl3pPr indent="-355600" lvl="2" marL="1371600" rtl="0" algn="l">
              <a:lnSpc>
                <a:spcPct val="100000"/>
              </a:lnSpc>
              <a:spcBef>
                <a:spcPts val="0"/>
              </a:spcBef>
              <a:spcAft>
                <a:spcPts val="0"/>
              </a:spcAft>
              <a:buSzPts val="2000"/>
              <a:buChar char="◉"/>
              <a:defRPr sz="2000"/>
            </a:lvl3pPr>
            <a:lvl4pPr indent="-355600" lvl="3" marL="1828800" rtl="0" algn="l">
              <a:lnSpc>
                <a:spcPct val="100000"/>
              </a:lnSpc>
              <a:spcBef>
                <a:spcPts val="0"/>
              </a:spcBef>
              <a:spcAft>
                <a:spcPts val="0"/>
              </a:spcAft>
              <a:buSzPts val="2000"/>
              <a:buChar char="●"/>
              <a:defRPr sz="2000"/>
            </a:lvl4pPr>
            <a:lvl5pPr indent="-355600" lvl="4" marL="2286000" rtl="0" algn="l">
              <a:lnSpc>
                <a:spcPct val="100000"/>
              </a:lnSpc>
              <a:spcBef>
                <a:spcPts val="0"/>
              </a:spcBef>
              <a:spcAft>
                <a:spcPts val="0"/>
              </a:spcAft>
              <a:buSzPts val="2000"/>
              <a:buChar char="○"/>
              <a:defRPr sz="2000"/>
            </a:lvl5pPr>
            <a:lvl6pPr indent="-355600" lvl="5" marL="2743200" rtl="0" algn="l">
              <a:lnSpc>
                <a:spcPct val="100000"/>
              </a:lnSpc>
              <a:spcBef>
                <a:spcPts val="0"/>
              </a:spcBef>
              <a:spcAft>
                <a:spcPts val="0"/>
              </a:spcAft>
              <a:buSzPts val="2000"/>
              <a:buChar char="■"/>
              <a:defRPr sz="2000"/>
            </a:lvl6pPr>
            <a:lvl7pPr indent="-355600" lvl="6" marL="3200400" rtl="0" algn="l">
              <a:lnSpc>
                <a:spcPct val="100000"/>
              </a:lnSpc>
              <a:spcBef>
                <a:spcPts val="0"/>
              </a:spcBef>
              <a:spcAft>
                <a:spcPts val="0"/>
              </a:spcAft>
              <a:buSzPts val="2000"/>
              <a:buChar char="●"/>
              <a:defRPr sz="2000"/>
            </a:lvl7pPr>
            <a:lvl8pPr indent="-355600" lvl="7" marL="3657600" rtl="0" algn="l">
              <a:lnSpc>
                <a:spcPct val="100000"/>
              </a:lnSpc>
              <a:spcBef>
                <a:spcPts val="0"/>
              </a:spcBef>
              <a:spcAft>
                <a:spcPts val="0"/>
              </a:spcAft>
              <a:buSzPts val="2000"/>
              <a:buChar char="○"/>
              <a:defRPr sz="2000"/>
            </a:lvl8pPr>
            <a:lvl9pPr indent="-355600" lvl="8" marL="4114800" rtl="0" algn="l">
              <a:lnSpc>
                <a:spcPct val="100000"/>
              </a:lnSpc>
              <a:spcBef>
                <a:spcPts val="0"/>
              </a:spcBef>
              <a:spcAft>
                <a:spcPts val="0"/>
              </a:spcAft>
              <a:buSzPts val="2000"/>
              <a:buChar char="■"/>
              <a:defRPr sz="2000"/>
            </a:lvl9pPr>
          </a:lstStyle>
          <a:p/>
        </p:txBody>
      </p:sp>
      <p:sp>
        <p:nvSpPr>
          <p:cNvPr id="96" name="Google Shape;96;p15"/>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rtl="0" algn="l">
              <a:lnSpc>
                <a:spcPct val="100000"/>
              </a:lnSpc>
              <a:spcBef>
                <a:spcPts val="600"/>
              </a:spcBef>
              <a:spcAft>
                <a:spcPts val="0"/>
              </a:spcAft>
              <a:buSzPts val="2000"/>
              <a:buChar char="◎"/>
              <a:defRPr sz="2000"/>
            </a:lvl1pPr>
            <a:lvl2pPr indent="-355600" lvl="1" marL="914400" rtl="0" algn="l">
              <a:lnSpc>
                <a:spcPct val="100000"/>
              </a:lnSpc>
              <a:spcBef>
                <a:spcPts val="0"/>
              </a:spcBef>
              <a:spcAft>
                <a:spcPts val="0"/>
              </a:spcAft>
              <a:buSzPts val="2000"/>
              <a:buChar char="○"/>
              <a:defRPr sz="2000"/>
            </a:lvl2pPr>
            <a:lvl3pPr indent="-355600" lvl="2" marL="1371600" rtl="0" algn="l">
              <a:lnSpc>
                <a:spcPct val="100000"/>
              </a:lnSpc>
              <a:spcBef>
                <a:spcPts val="0"/>
              </a:spcBef>
              <a:spcAft>
                <a:spcPts val="0"/>
              </a:spcAft>
              <a:buSzPts val="2000"/>
              <a:buChar char="◉"/>
              <a:defRPr sz="2000"/>
            </a:lvl3pPr>
            <a:lvl4pPr indent="-355600" lvl="3" marL="1828800" rtl="0" algn="l">
              <a:lnSpc>
                <a:spcPct val="100000"/>
              </a:lnSpc>
              <a:spcBef>
                <a:spcPts val="0"/>
              </a:spcBef>
              <a:spcAft>
                <a:spcPts val="0"/>
              </a:spcAft>
              <a:buSzPts val="2000"/>
              <a:buChar char="●"/>
              <a:defRPr sz="2000"/>
            </a:lvl4pPr>
            <a:lvl5pPr indent="-355600" lvl="4" marL="2286000" rtl="0" algn="l">
              <a:lnSpc>
                <a:spcPct val="100000"/>
              </a:lnSpc>
              <a:spcBef>
                <a:spcPts val="0"/>
              </a:spcBef>
              <a:spcAft>
                <a:spcPts val="0"/>
              </a:spcAft>
              <a:buSzPts val="2000"/>
              <a:buChar char="○"/>
              <a:defRPr sz="2000"/>
            </a:lvl5pPr>
            <a:lvl6pPr indent="-355600" lvl="5" marL="2743200" rtl="0" algn="l">
              <a:lnSpc>
                <a:spcPct val="100000"/>
              </a:lnSpc>
              <a:spcBef>
                <a:spcPts val="0"/>
              </a:spcBef>
              <a:spcAft>
                <a:spcPts val="0"/>
              </a:spcAft>
              <a:buSzPts val="2000"/>
              <a:buChar char="■"/>
              <a:defRPr sz="2000"/>
            </a:lvl6pPr>
            <a:lvl7pPr indent="-355600" lvl="6" marL="3200400" rtl="0" algn="l">
              <a:lnSpc>
                <a:spcPct val="100000"/>
              </a:lnSpc>
              <a:spcBef>
                <a:spcPts val="0"/>
              </a:spcBef>
              <a:spcAft>
                <a:spcPts val="0"/>
              </a:spcAft>
              <a:buSzPts val="2000"/>
              <a:buChar char="●"/>
              <a:defRPr sz="2000"/>
            </a:lvl7pPr>
            <a:lvl8pPr indent="-355600" lvl="7" marL="3657600" rtl="0" algn="l">
              <a:lnSpc>
                <a:spcPct val="100000"/>
              </a:lnSpc>
              <a:spcBef>
                <a:spcPts val="0"/>
              </a:spcBef>
              <a:spcAft>
                <a:spcPts val="0"/>
              </a:spcAft>
              <a:buSzPts val="2000"/>
              <a:buChar char="○"/>
              <a:defRPr sz="2000"/>
            </a:lvl8pPr>
            <a:lvl9pPr indent="-355600" lvl="8" marL="4114800" rtl="0" algn="l">
              <a:lnSpc>
                <a:spcPct val="100000"/>
              </a:lnSpc>
              <a:spcBef>
                <a:spcPts val="0"/>
              </a:spcBef>
              <a:spcAft>
                <a:spcPts val="0"/>
              </a:spcAft>
              <a:buSzPts val="2000"/>
              <a:buChar char="■"/>
              <a:defRPr sz="2000"/>
            </a:lvl9pPr>
          </a:lstStyle>
          <a:p/>
        </p:txBody>
      </p:sp>
      <p:sp>
        <p:nvSpPr>
          <p:cNvPr id="97" name="Google Shape;97;p1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1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17"/>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400"/>
              <a:buNone/>
              <a:defRPr b="1" sz="4400"/>
            </a:lvl1pPr>
            <a:lvl2pPr lvl="1" rtl="0" algn="l">
              <a:lnSpc>
                <a:spcPct val="100000"/>
              </a:lnSpc>
              <a:spcBef>
                <a:spcPts val="0"/>
              </a:spcBef>
              <a:spcAft>
                <a:spcPts val="0"/>
              </a:spcAft>
              <a:buSzPts val="4400"/>
              <a:buNone/>
              <a:defRPr b="1" sz="4400"/>
            </a:lvl2pPr>
            <a:lvl3pPr lvl="2" rtl="0" algn="l">
              <a:lnSpc>
                <a:spcPct val="100000"/>
              </a:lnSpc>
              <a:spcBef>
                <a:spcPts val="0"/>
              </a:spcBef>
              <a:spcAft>
                <a:spcPts val="0"/>
              </a:spcAft>
              <a:buSzPts val="4400"/>
              <a:buNone/>
              <a:defRPr b="1" sz="4400"/>
            </a:lvl3pPr>
            <a:lvl4pPr lvl="3" rtl="0" algn="l">
              <a:lnSpc>
                <a:spcPct val="100000"/>
              </a:lnSpc>
              <a:spcBef>
                <a:spcPts val="0"/>
              </a:spcBef>
              <a:spcAft>
                <a:spcPts val="0"/>
              </a:spcAft>
              <a:buSzPts val="4400"/>
              <a:buNone/>
              <a:defRPr b="1" sz="4400"/>
            </a:lvl4pPr>
            <a:lvl5pPr lvl="4" rtl="0" algn="l">
              <a:lnSpc>
                <a:spcPct val="100000"/>
              </a:lnSpc>
              <a:spcBef>
                <a:spcPts val="0"/>
              </a:spcBef>
              <a:spcAft>
                <a:spcPts val="0"/>
              </a:spcAft>
              <a:buSzPts val="4400"/>
              <a:buNone/>
              <a:defRPr b="1" sz="4400"/>
            </a:lvl5pPr>
            <a:lvl6pPr lvl="5" rtl="0" algn="l">
              <a:lnSpc>
                <a:spcPct val="100000"/>
              </a:lnSpc>
              <a:spcBef>
                <a:spcPts val="0"/>
              </a:spcBef>
              <a:spcAft>
                <a:spcPts val="0"/>
              </a:spcAft>
              <a:buSzPts val="4400"/>
              <a:buNone/>
              <a:defRPr b="1" sz="4400"/>
            </a:lvl6pPr>
            <a:lvl7pPr lvl="6" rtl="0" algn="l">
              <a:lnSpc>
                <a:spcPct val="100000"/>
              </a:lnSpc>
              <a:spcBef>
                <a:spcPts val="0"/>
              </a:spcBef>
              <a:spcAft>
                <a:spcPts val="0"/>
              </a:spcAft>
              <a:buSzPts val="4400"/>
              <a:buNone/>
              <a:defRPr b="1" sz="4400"/>
            </a:lvl7pPr>
            <a:lvl8pPr lvl="7" rtl="0" algn="l">
              <a:lnSpc>
                <a:spcPct val="100000"/>
              </a:lnSpc>
              <a:spcBef>
                <a:spcPts val="0"/>
              </a:spcBef>
              <a:spcAft>
                <a:spcPts val="0"/>
              </a:spcAft>
              <a:buSzPts val="4400"/>
              <a:buNone/>
              <a:defRPr b="1" sz="4400"/>
            </a:lvl8pPr>
            <a:lvl9pPr lvl="8" rtl="0" algn="l">
              <a:lnSpc>
                <a:spcPct val="100000"/>
              </a:lnSpc>
              <a:spcBef>
                <a:spcPts val="0"/>
              </a:spcBef>
              <a:spcAft>
                <a:spcPts val="0"/>
              </a:spcAft>
              <a:buSzPts val="4400"/>
              <a:buNone/>
              <a:defRPr b="1" sz="4400"/>
            </a:lvl9pPr>
          </a:lstStyle>
          <a:p/>
        </p:txBody>
      </p:sp>
      <p:sp>
        <p:nvSpPr>
          <p:cNvPr id="102" name="Google Shape;102;p17"/>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3"/>
              </a:buClr>
              <a:buSzPts val="3000"/>
              <a:buNone/>
              <a:defRPr>
                <a:solidFill>
                  <a:schemeClr val="accent3"/>
                </a:solidFill>
              </a:defRPr>
            </a:lvl1pPr>
            <a:lvl2pPr lvl="1" rtl="0" algn="l">
              <a:lnSpc>
                <a:spcPct val="100000"/>
              </a:lnSpc>
              <a:spcBef>
                <a:spcPts val="0"/>
              </a:spcBef>
              <a:spcAft>
                <a:spcPts val="0"/>
              </a:spcAft>
              <a:buClr>
                <a:schemeClr val="accent3"/>
              </a:buClr>
              <a:buSzPts val="3000"/>
              <a:buNone/>
              <a:defRPr sz="3000">
                <a:solidFill>
                  <a:schemeClr val="accent3"/>
                </a:solidFill>
              </a:defRPr>
            </a:lvl2pPr>
            <a:lvl3pPr lvl="2" rtl="0" algn="l">
              <a:lnSpc>
                <a:spcPct val="100000"/>
              </a:lnSpc>
              <a:spcBef>
                <a:spcPts val="0"/>
              </a:spcBef>
              <a:spcAft>
                <a:spcPts val="0"/>
              </a:spcAft>
              <a:buClr>
                <a:schemeClr val="accent3"/>
              </a:buClr>
              <a:buSzPts val="3000"/>
              <a:buNone/>
              <a:defRPr sz="3000">
                <a:solidFill>
                  <a:schemeClr val="accent3"/>
                </a:solidFill>
              </a:defRPr>
            </a:lvl3pPr>
            <a:lvl4pPr lvl="3" rtl="0" algn="l">
              <a:lnSpc>
                <a:spcPct val="100000"/>
              </a:lnSpc>
              <a:spcBef>
                <a:spcPts val="0"/>
              </a:spcBef>
              <a:spcAft>
                <a:spcPts val="0"/>
              </a:spcAft>
              <a:buClr>
                <a:schemeClr val="accent3"/>
              </a:buClr>
              <a:buSzPts val="3000"/>
              <a:buNone/>
              <a:defRPr sz="3000">
                <a:solidFill>
                  <a:schemeClr val="accent3"/>
                </a:solidFill>
              </a:defRPr>
            </a:lvl4pPr>
            <a:lvl5pPr lvl="4" rtl="0" algn="l">
              <a:lnSpc>
                <a:spcPct val="100000"/>
              </a:lnSpc>
              <a:spcBef>
                <a:spcPts val="0"/>
              </a:spcBef>
              <a:spcAft>
                <a:spcPts val="0"/>
              </a:spcAft>
              <a:buClr>
                <a:schemeClr val="accent3"/>
              </a:buClr>
              <a:buSzPts val="3000"/>
              <a:buNone/>
              <a:defRPr sz="3000">
                <a:solidFill>
                  <a:schemeClr val="accent3"/>
                </a:solidFill>
              </a:defRPr>
            </a:lvl5pPr>
            <a:lvl6pPr lvl="5" rtl="0" algn="l">
              <a:lnSpc>
                <a:spcPct val="100000"/>
              </a:lnSpc>
              <a:spcBef>
                <a:spcPts val="0"/>
              </a:spcBef>
              <a:spcAft>
                <a:spcPts val="0"/>
              </a:spcAft>
              <a:buClr>
                <a:schemeClr val="accent3"/>
              </a:buClr>
              <a:buSzPts val="3000"/>
              <a:buNone/>
              <a:defRPr sz="3000">
                <a:solidFill>
                  <a:schemeClr val="accent3"/>
                </a:solidFill>
              </a:defRPr>
            </a:lvl6pPr>
            <a:lvl7pPr lvl="6" rtl="0" algn="l">
              <a:lnSpc>
                <a:spcPct val="100000"/>
              </a:lnSpc>
              <a:spcBef>
                <a:spcPts val="0"/>
              </a:spcBef>
              <a:spcAft>
                <a:spcPts val="0"/>
              </a:spcAft>
              <a:buClr>
                <a:schemeClr val="accent3"/>
              </a:buClr>
              <a:buSzPts val="3000"/>
              <a:buNone/>
              <a:defRPr sz="3000">
                <a:solidFill>
                  <a:schemeClr val="accent3"/>
                </a:solidFill>
              </a:defRPr>
            </a:lvl7pPr>
            <a:lvl8pPr lvl="7" rtl="0" algn="l">
              <a:lnSpc>
                <a:spcPct val="100000"/>
              </a:lnSpc>
              <a:spcBef>
                <a:spcPts val="0"/>
              </a:spcBef>
              <a:spcAft>
                <a:spcPts val="0"/>
              </a:spcAft>
              <a:buClr>
                <a:schemeClr val="accent3"/>
              </a:buClr>
              <a:buSzPts val="3000"/>
              <a:buNone/>
              <a:defRPr sz="3000">
                <a:solidFill>
                  <a:schemeClr val="accent3"/>
                </a:solidFill>
              </a:defRPr>
            </a:lvl8pPr>
            <a:lvl9pPr lvl="8" rtl="0" algn="l">
              <a:lnSpc>
                <a:spcPct val="100000"/>
              </a:lnSpc>
              <a:spcBef>
                <a:spcPts val="0"/>
              </a:spcBef>
              <a:spcAft>
                <a:spcPts val="0"/>
              </a:spcAft>
              <a:buClr>
                <a:schemeClr val="accent3"/>
              </a:buClr>
              <a:buSzPts val="3000"/>
              <a:buNone/>
              <a:defRPr sz="3000">
                <a:solidFill>
                  <a:schemeClr val="accent3"/>
                </a:solidFill>
              </a:defRPr>
            </a:lvl9pPr>
          </a:lstStyle>
          <a:p/>
        </p:txBody>
      </p:sp>
      <p:sp>
        <p:nvSpPr>
          <p:cNvPr id="103" name="Google Shape;103;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04" name="Shape 104"/>
        <p:cNvGrpSpPr/>
        <p:nvPr/>
      </p:nvGrpSpPr>
      <p:grpSpPr>
        <a:xfrm>
          <a:off x="0" y="0"/>
          <a:ext cx="0" cy="0"/>
          <a:chOff x="0" y="0"/>
          <a:chExt cx="0" cy="0"/>
        </a:xfrm>
      </p:grpSpPr>
      <p:pic>
        <p:nvPicPr>
          <p:cNvPr id="105" name="Google Shape;105;p18"/>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106" name="Google Shape;106;p18"/>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rtl="0" algn="ctr">
              <a:lnSpc>
                <a:spcPct val="100000"/>
              </a:lnSpc>
              <a:spcBef>
                <a:spcPts val="600"/>
              </a:spcBef>
              <a:spcAft>
                <a:spcPts val="0"/>
              </a:spcAft>
              <a:buClr>
                <a:schemeClr val="dk1"/>
              </a:buClr>
              <a:buSzPts val="3600"/>
              <a:buChar char="◎"/>
              <a:defRPr i="1" sz="3600"/>
            </a:lvl1pPr>
            <a:lvl2pPr indent="-457200" lvl="1" marL="914400" rtl="0" algn="ctr">
              <a:lnSpc>
                <a:spcPct val="100000"/>
              </a:lnSpc>
              <a:spcBef>
                <a:spcPts val="0"/>
              </a:spcBef>
              <a:spcAft>
                <a:spcPts val="0"/>
              </a:spcAft>
              <a:buClr>
                <a:schemeClr val="dk1"/>
              </a:buClr>
              <a:buSzPts val="3600"/>
              <a:buChar char="○"/>
              <a:defRPr i="1" sz="3600"/>
            </a:lvl2pPr>
            <a:lvl3pPr indent="-457200" lvl="2" marL="1371600" rtl="0" algn="ctr">
              <a:lnSpc>
                <a:spcPct val="100000"/>
              </a:lnSpc>
              <a:spcBef>
                <a:spcPts val="0"/>
              </a:spcBef>
              <a:spcAft>
                <a:spcPts val="0"/>
              </a:spcAft>
              <a:buClr>
                <a:schemeClr val="dk1"/>
              </a:buClr>
              <a:buSzPts val="3600"/>
              <a:buChar char="◉"/>
              <a:defRPr i="1" sz="3600"/>
            </a:lvl3pPr>
            <a:lvl4pPr indent="-457200" lvl="3" marL="1828800" rtl="0" algn="ctr">
              <a:lnSpc>
                <a:spcPct val="100000"/>
              </a:lnSpc>
              <a:spcBef>
                <a:spcPts val="0"/>
              </a:spcBef>
              <a:spcAft>
                <a:spcPts val="0"/>
              </a:spcAft>
              <a:buSzPts val="3600"/>
              <a:buChar char="●"/>
              <a:defRPr i="1" sz="3600"/>
            </a:lvl4pPr>
            <a:lvl5pPr indent="-457200" lvl="4" marL="2286000" rtl="0" algn="ctr">
              <a:lnSpc>
                <a:spcPct val="100000"/>
              </a:lnSpc>
              <a:spcBef>
                <a:spcPts val="0"/>
              </a:spcBef>
              <a:spcAft>
                <a:spcPts val="0"/>
              </a:spcAft>
              <a:buSzPts val="3600"/>
              <a:buChar char="○"/>
              <a:defRPr i="1" sz="3600"/>
            </a:lvl5pPr>
            <a:lvl6pPr indent="-457200" lvl="5" marL="2743200" rtl="0" algn="ctr">
              <a:lnSpc>
                <a:spcPct val="100000"/>
              </a:lnSpc>
              <a:spcBef>
                <a:spcPts val="0"/>
              </a:spcBef>
              <a:spcAft>
                <a:spcPts val="0"/>
              </a:spcAft>
              <a:buSzPts val="3600"/>
              <a:buChar char="■"/>
              <a:defRPr i="1" sz="3600"/>
            </a:lvl6pPr>
            <a:lvl7pPr indent="-457200" lvl="6" marL="3200400" rtl="0" algn="ctr">
              <a:lnSpc>
                <a:spcPct val="100000"/>
              </a:lnSpc>
              <a:spcBef>
                <a:spcPts val="0"/>
              </a:spcBef>
              <a:spcAft>
                <a:spcPts val="0"/>
              </a:spcAft>
              <a:buSzPts val="3600"/>
              <a:buChar char="●"/>
              <a:defRPr i="1" sz="3600"/>
            </a:lvl7pPr>
            <a:lvl8pPr indent="-457200" lvl="7" marL="3657600" rtl="0" algn="ctr">
              <a:lnSpc>
                <a:spcPct val="100000"/>
              </a:lnSpc>
              <a:spcBef>
                <a:spcPts val="0"/>
              </a:spcBef>
              <a:spcAft>
                <a:spcPts val="0"/>
              </a:spcAft>
              <a:buSzPts val="3600"/>
              <a:buChar char="○"/>
              <a:defRPr i="1" sz="3600"/>
            </a:lvl8pPr>
            <a:lvl9pPr indent="-457200" lvl="8" marL="4114800" rtl="0" algn="ctr">
              <a:lnSpc>
                <a:spcPct val="100000"/>
              </a:lnSpc>
              <a:spcBef>
                <a:spcPts val="0"/>
              </a:spcBef>
              <a:spcAft>
                <a:spcPts val="0"/>
              </a:spcAft>
              <a:buSzPts val="3600"/>
              <a:buChar char="■"/>
              <a:defRPr i="1" sz="3600"/>
            </a:lvl9pPr>
          </a:lstStyle>
          <a:p/>
        </p:txBody>
      </p:sp>
      <p:grpSp>
        <p:nvGrpSpPr>
          <p:cNvPr id="107" name="Google Shape;107;p18"/>
          <p:cNvGrpSpPr/>
          <p:nvPr/>
        </p:nvGrpSpPr>
        <p:grpSpPr>
          <a:xfrm>
            <a:off x="3839646" y="782919"/>
            <a:ext cx="1464573" cy="842707"/>
            <a:chOff x="3593400" y="1729675"/>
            <a:chExt cx="1957200" cy="1123610"/>
          </a:xfrm>
        </p:grpSpPr>
        <p:sp>
          <p:nvSpPr>
            <p:cNvPr id="108" name="Google Shape;108;p18"/>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Source Sans Pro"/>
                  <a:ea typeface="Source Sans Pro"/>
                  <a:cs typeface="Source Sans Pro"/>
                  <a:sym typeface="Source Sans Pro"/>
                </a:rPr>
                <a:t>“</a:t>
              </a:r>
              <a:endParaRPr b="1" i="0" sz="6000" u="none" cap="none" strike="noStrike">
                <a:solidFill>
                  <a:schemeClr val="accent1"/>
                </a:solidFill>
                <a:latin typeface="Source Sans Pro"/>
                <a:ea typeface="Source Sans Pro"/>
                <a:cs typeface="Source Sans Pro"/>
                <a:sym typeface="Source Sans Pro"/>
              </a:endParaRPr>
            </a:p>
          </p:txBody>
        </p:sp>
        <p:sp>
          <p:nvSpPr>
            <p:cNvPr id="109" name="Google Shape;109;p18"/>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1" name="Google Shape;111;p18"/>
          <p:cNvCxnSpPr>
            <a:endCxn id="109" idx="1"/>
          </p:cNvCxnSpPr>
          <p:nvPr/>
        </p:nvCxnSpPr>
        <p:spPr>
          <a:xfrm>
            <a:off x="3750511" y="390298"/>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112" name="Google Shape;112;p18"/>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113" name="Google Shape;113;p18"/>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114" name="Google Shape;114;p18"/>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15" name="Shape 115"/>
        <p:cNvGrpSpPr/>
        <p:nvPr/>
      </p:nvGrpSpPr>
      <p:grpSpPr>
        <a:xfrm>
          <a:off x="0" y="0"/>
          <a:ext cx="0" cy="0"/>
          <a:chOff x="0" y="0"/>
          <a:chExt cx="0" cy="0"/>
        </a:xfrm>
      </p:grpSpPr>
      <p:sp>
        <p:nvSpPr>
          <p:cNvPr id="116" name="Google Shape;116;p19"/>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117" name="Google Shape;117;p19"/>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600"/>
              </a:spcBef>
              <a:spcAft>
                <a:spcPts val="0"/>
              </a:spcAft>
              <a:buSzPts val="2400"/>
              <a:buChar char="◎"/>
              <a:defRPr sz="2400"/>
            </a:lvl1pPr>
            <a:lvl2pPr indent="-381000" lvl="1" marL="914400" rtl="0" algn="l">
              <a:lnSpc>
                <a:spcPct val="100000"/>
              </a:lnSpc>
              <a:spcBef>
                <a:spcPts val="0"/>
              </a:spcBef>
              <a:spcAft>
                <a:spcPts val="0"/>
              </a:spcAft>
              <a:buSzPts val="2400"/>
              <a:buChar char="○"/>
              <a:defRPr/>
            </a:lvl2pPr>
            <a:lvl3pPr indent="-381000" lvl="2" marL="1371600" rtl="0" algn="l">
              <a:lnSpc>
                <a:spcPct val="100000"/>
              </a:lnSpc>
              <a:spcBef>
                <a:spcPts val="0"/>
              </a:spcBef>
              <a:spcAft>
                <a:spcPts val="0"/>
              </a:spcAft>
              <a:buSzPts val="2400"/>
              <a:buChar char="◉"/>
              <a:defRPr/>
            </a:lvl3pPr>
            <a:lvl4pPr indent="-381000" lvl="3" marL="1828800" rtl="0" algn="l">
              <a:lnSpc>
                <a:spcPct val="100000"/>
              </a:lnSpc>
              <a:spcBef>
                <a:spcPts val="0"/>
              </a:spcBef>
              <a:spcAft>
                <a:spcPts val="0"/>
              </a:spcAft>
              <a:buSzPts val="2400"/>
              <a:buChar char="●"/>
              <a:defRPr sz="2400"/>
            </a:lvl4pPr>
            <a:lvl5pPr indent="-381000" lvl="4" marL="2286000" rtl="0" algn="l">
              <a:lnSpc>
                <a:spcPct val="100000"/>
              </a:lnSpc>
              <a:spcBef>
                <a:spcPts val="0"/>
              </a:spcBef>
              <a:spcAft>
                <a:spcPts val="0"/>
              </a:spcAft>
              <a:buSzPts val="2400"/>
              <a:buChar char="○"/>
              <a:defRPr sz="2400"/>
            </a:lvl5pPr>
            <a:lvl6pPr indent="-381000" lvl="5" marL="2743200" rtl="0" algn="l">
              <a:lnSpc>
                <a:spcPct val="100000"/>
              </a:lnSpc>
              <a:spcBef>
                <a:spcPts val="0"/>
              </a:spcBef>
              <a:spcAft>
                <a:spcPts val="0"/>
              </a:spcAft>
              <a:buSzPts val="2400"/>
              <a:buChar char="■"/>
              <a:defRPr sz="2400"/>
            </a:lvl6pPr>
            <a:lvl7pPr indent="-381000" lvl="6" marL="3200400" rtl="0" algn="l">
              <a:lnSpc>
                <a:spcPct val="100000"/>
              </a:lnSpc>
              <a:spcBef>
                <a:spcPts val="0"/>
              </a:spcBef>
              <a:spcAft>
                <a:spcPts val="0"/>
              </a:spcAft>
              <a:buSzPts val="2400"/>
              <a:buChar char="●"/>
              <a:defRPr sz="2400"/>
            </a:lvl7pPr>
            <a:lvl8pPr indent="-381000" lvl="7" marL="3657600" rtl="0" algn="l">
              <a:lnSpc>
                <a:spcPct val="100000"/>
              </a:lnSpc>
              <a:spcBef>
                <a:spcPts val="0"/>
              </a:spcBef>
              <a:spcAft>
                <a:spcPts val="0"/>
              </a:spcAft>
              <a:buSzPts val="2400"/>
              <a:buChar char="○"/>
              <a:defRPr sz="2400"/>
            </a:lvl8pPr>
            <a:lvl9pPr indent="-381000" lvl="8" marL="4114800" rtl="0" algn="l">
              <a:lnSpc>
                <a:spcPct val="100000"/>
              </a:lnSpc>
              <a:spcBef>
                <a:spcPts val="0"/>
              </a:spcBef>
              <a:spcAft>
                <a:spcPts val="0"/>
              </a:spcAft>
              <a:buSzPts val="2400"/>
              <a:buChar char="■"/>
              <a:defRPr sz="2400"/>
            </a:lvl9pPr>
          </a:lstStyle>
          <a:p/>
        </p:txBody>
      </p:sp>
      <p:sp>
        <p:nvSpPr>
          <p:cNvPr id="118" name="Google Shape;118;p1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19" name="Shape 119"/>
        <p:cNvGrpSpPr/>
        <p:nvPr/>
      </p:nvGrpSpPr>
      <p:grpSpPr>
        <a:xfrm>
          <a:off x="0" y="0"/>
          <a:ext cx="0" cy="0"/>
          <a:chOff x="0" y="0"/>
          <a:chExt cx="0" cy="0"/>
        </a:xfrm>
      </p:grpSpPr>
      <p:sp>
        <p:nvSpPr>
          <p:cNvPr id="120" name="Google Shape;120;p20"/>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121" name="Google Shape;121;p20"/>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22" name="Google Shape;122;p20"/>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23" name="Google Shape;123;p20"/>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24" name="Google Shape;124;p2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125" name="Shape 125"/>
        <p:cNvGrpSpPr/>
        <p:nvPr/>
      </p:nvGrpSpPr>
      <p:grpSpPr>
        <a:xfrm>
          <a:off x="0" y="0"/>
          <a:ext cx="0" cy="0"/>
          <a:chOff x="0" y="0"/>
          <a:chExt cx="0" cy="0"/>
        </a:xfrm>
      </p:grpSpPr>
      <p:sp>
        <p:nvSpPr>
          <p:cNvPr id="126" name="Google Shape;126;p21"/>
          <p:cNvSpPr/>
          <p:nvPr/>
        </p:nvSpPr>
        <p:spPr>
          <a:xfrm>
            <a:off x="-26550" y="-14850"/>
            <a:ext cx="9197100" cy="5173200"/>
          </a:xfrm>
          <a:prstGeom prst="rect">
            <a:avLst/>
          </a:prstGeom>
          <a:solidFill>
            <a:srgbClr val="CFD8DC">
              <a:alpha val="49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9" name="Google Shape;29;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
        <p:nvSpPr>
          <p:cNvPr id="30" name="Google Shape;30;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128" name="Shape 128"/>
        <p:cNvGrpSpPr/>
        <p:nvPr/>
      </p:nvGrpSpPr>
      <p:grpSpPr>
        <a:xfrm>
          <a:off x="0" y="0"/>
          <a:ext cx="0" cy="0"/>
          <a:chOff x="0" y="0"/>
          <a:chExt cx="0" cy="0"/>
        </a:xfrm>
      </p:grpSpPr>
      <p:sp>
        <p:nvSpPr>
          <p:cNvPr id="129" name="Google Shape;129;p22"/>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360"/>
              </a:spcBef>
              <a:spcAft>
                <a:spcPts val="0"/>
              </a:spcAft>
              <a:buSzPts val="1800"/>
              <a:buNone/>
              <a:defRPr sz="1800"/>
            </a:lvl1pPr>
          </a:lstStyle>
          <a:p/>
        </p:txBody>
      </p:sp>
      <p:sp>
        <p:nvSpPr>
          <p:cNvPr id="130" name="Google Shape;130;p22"/>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3" name="Google Shape;33;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4" name="Google Shape;34;p4"/>
          <p:cNvGrpSpPr/>
          <p:nvPr/>
        </p:nvGrpSpPr>
        <p:grpSpPr>
          <a:xfrm>
            <a:off x="3839646" y="782918"/>
            <a:ext cx="1464573" cy="842707"/>
            <a:chOff x="3593400" y="1729675"/>
            <a:chExt cx="1957200" cy="1123610"/>
          </a:xfrm>
        </p:grpSpPr>
        <p:sp>
          <p:nvSpPr>
            <p:cNvPr id="35" name="Google Shape;35;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6" name="Google Shape;36;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 name="Google Shape;38;p4"/>
          <p:cNvCxnSpPr>
            <a:endCxn id="36"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9" name="Google Shape;39;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40" name="Google Shape;40;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41" name="Google Shape;41;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2" name="Shape 42"/>
        <p:cNvGrpSpPr/>
        <p:nvPr/>
      </p:nvGrpSpPr>
      <p:grpSpPr>
        <a:xfrm>
          <a:off x="0" y="0"/>
          <a:ext cx="0" cy="0"/>
          <a:chOff x="0" y="0"/>
          <a:chExt cx="0" cy="0"/>
        </a:xfrm>
      </p:grpSpPr>
      <p:sp>
        <p:nvSpPr>
          <p:cNvPr id="43" name="Google Shape;43;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4" name="Google Shape;44;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5" name="Google Shape;45;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6" name="Shape 46"/>
        <p:cNvGrpSpPr/>
        <p:nvPr/>
      </p:nvGrpSpPr>
      <p:grpSpPr>
        <a:xfrm>
          <a:off x="0" y="0"/>
          <a:ext cx="0" cy="0"/>
          <a:chOff x="0" y="0"/>
          <a:chExt cx="0" cy="0"/>
        </a:xfrm>
      </p:grpSpPr>
      <p:sp>
        <p:nvSpPr>
          <p:cNvPr id="47" name="Google Shape;47;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8" name="Google Shape;48;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9" name="Google Shape;49;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0" name="Google Shape;50;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sp>
        <p:nvSpPr>
          <p:cNvPr id="52" name="Google Shape;52;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3" name="Google Shape;53;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5" name="Google Shape;55;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6" name="Google Shape;56;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9" name="Google Shape;59;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2" name="Google Shape;62;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68" name="Shape 68"/>
        <p:cNvGrpSpPr/>
        <p:nvPr/>
      </p:nvGrpSpPr>
      <p:grpSpPr>
        <a:xfrm>
          <a:off x="0" y="0"/>
          <a:ext cx="0" cy="0"/>
          <a:chOff x="0" y="0"/>
          <a:chExt cx="0" cy="0"/>
        </a:xfrm>
      </p:grpSpPr>
      <p:sp>
        <p:nvSpPr>
          <p:cNvPr id="69" name="Google Shape;69;p12"/>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0" name="Google Shape;70;p12"/>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Source Sans Pro"/>
              <a:buChar char="◎"/>
              <a:defRPr b="0" i="0" sz="3000" u="none" cap="none" strike="noStrike">
                <a:solidFill>
                  <a:schemeClr val="dk1"/>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71" name="Google Shape;71;p1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6.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hyperlink" Target="https://doi.org/10.1016/j.jmst.2021.02.021" TargetMode="External"/><Relationship Id="rId4" Type="http://schemas.openxmlformats.org/officeDocument/2006/relationships/hyperlink" Target="https://doi.org/10.1186/2193-9772-3-8" TargetMode="External"/><Relationship Id="rId5" Type="http://schemas.openxmlformats.org/officeDocument/2006/relationships/hyperlink" Target="https://www.sciencedirect.com/science/article/pii/S0264127517310122" TargetMode="External"/><Relationship Id="rId6" Type="http://schemas.openxmlformats.org/officeDocument/2006/relationships/hyperlink" Target="https://www.tandfonline.com/doi/full/10.1080/14686996.2019.1680574"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ctrTitle"/>
          </p:nvPr>
        </p:nvSpPr>
        <p:spPr>
          <a:xfrm>
            <a:off x="1433050" y="913075"/>
            <a:ext cx="7613100" cy="16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Machine Learning for</a:t>
            </a:r>
            <a:endParaRPr sz="3700"/>
          </a:p>
          <a:p>
            <a:pPr indent="0" lvl="0" marL="0" rtl="0" algn="l">
              <a:spcBef>
                <a:spcPts val="0"/>
              </a:spcBef>
              <a:spcAft>
                <a:spcPts val="0"/>
              </a:spcAft>
              <a:buNone/>
            </a:pPr>
            <a:r>
              <a:rPr lang="en" sz="3700"/>
              <a:t>predicting the Fatigue strength of steels</a:t>
            </a:r>
            <a:endParaRPr sz="3700"/>
          </a:p>
        </p:txBody>
      </p:sp>
      <p:sp>
        <p:nvSpPr>
          <p:cNvPr id="136" name="Google Shape;136;p23"/>
          <p:cNvSpPr txBox="1"/>
          <p:nvPr/>
        </p:nvSpPr>
        <p:spPr>
          <a:xfrm>
            <a:off x="1643075" y="2492888"/>
            <a:ext cx="6143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Source Sans Pro"/>
                <a:ea typeface="Source Sans Pro"/>
                <a:cs typeface="Source Sans Pro"/>
                <a:sym typeface="Source Sans Pro"/>
              </a:rPr>
              <a:t>ME 793- 2022</a:t>
            </a:r>
            <a:endParaRPr sz="1800">
              <a:solidFill>
                <a:schemeClr val="dk2"/>
              </a:solidFill>
              <a:latin typeface="Source Sans Pro"/>
              <a:ea typeface="Source Sans Pro"/>
              <a:cs typeface="Source Sans Pro"/>
              <a:sym typeface="Source Sans Pro"/>
            </a:endParaRPr>
          </a:p>
          <a:p>
            <a:pPr indent="0" lvl="0" marL="0" rtl="0" algn="ctr">
              <a:spcBef>
                <a:spcPts val="0"/>
              </a:spcBef>
              <a:spcAft>
                <a:spcPts val="0"/>
              </a:spcAft>
              <a:buNone/>
            </a:pPr>
            <a:r>
              <a:rPr lang="en" sz="1800">
                <a:solidFill>
                  <a:schemeClr val="dk2"/>
                </a:solidFill>
                <a:latin typeface="Source Sans Pro"/>
                <a:ea typeface="Source Sans Pro"/>
                <a:cs typeface="Source Sans Pro"/>
                <a:sym typeface="Source Sans Pro"/>
              </a:rPr>
              <a:t>Stage III Presentation </a:t>
            </a:r>
            <a:endParaRPr sz="1800">
              <a:solidFill>
                <a:schemeClr val="dk2"/>
              </a:solidFill>
              <a:latin typeface="Source Sans Pro"/>
              <a:ea typeface="Source Sans Pro"/>
              <a:cs typeface="Source Sans Pro"/>
              <a:sym typeface="Source Sans Pro"/>
            </a:endParaRPr>
          </a:p>
        </p:txBody>
      </p:sp>
      <p:sp>
        <p:nvSpPr>
          <p:cNvPr id="137" name="Google Shape;137;p23"/>
          <p:cNvSpPr txBox="1"/>
          <p:nvPr/>
        </p:nvSpPr>
        <p:spPr>
          <a:xfrm>
            <a:off x="918475" y="3398375"/>
            <a:ext cx="4745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0091EA"/>
                </a:solidFill>
                <a:latin typeface="Source Sans Pro"/>
                <a:ea typeface="Source Sans Pro"/>
                <a:cs typeface="Source Sans Pro"/>
                <a:sym typeface="Source Sans Pro"/>
              </a:rPr>
              <a:t>Team ID: 09</a:t>
            </a:r>
            <a:endParaRPr sz="2100">
              <a:solidFill>
                <a:srgbClr val="0091EA"/>
              </a:solidFill>
              <a:latin typeface="Source Sans Pro"/>
              <a:ea typeface="Source Sans Pro"/>
              <a:cs typeface="Source Sans Pro"/>
              <a:sym typeface="Source Sans Pro"/>
            </a:endParaRPr>
          </a:p>
          <a:p>
            <a:pPr indent="0" lvl="0" marL="0" rtl="0" algn="l">
              <a:spcBef>
                <a:spcPts val="0"/>
              </a:spcBef>
              <a:spcAft>
                <a:spcPts val="0"/>
              </a:spcAft>
              <a:buNone/>
            </a:pPr>
            <a:r>
              <a:rPr lang="en" sz="2100">
                <a:solidFill>
                  <a:srgbClr val="0091EA"/>
                </a:solidFill>
                <a:latin typeface="Source Sans Pro"/>
                <a:ea typeface="Source Sans Pro"/>
                <a:cs typeface="Source Sans Pro"/>
                <a:sym typeface="Source Sans Pro"/>
              </a:rPr>
              <a:t>Latika Jitendrakumar Patel</a:t>
            </a:r>
            <a:endParaRPr sz="2100">
              <a:solidFill>
                <a:srgbClr val="0091EA"/>
              </a:solidFill>
              <a:latin typeface="Source Sans Pro"/>
              <a:ea typeface="Source Sans Pro"/>
              <a:cs typeface="Source Sans Pro"/>
              <a:sym typeface="Source Sans Pro"/>
            </a:endParaRPr>
          </a:p>
          <a:p>
            <a:pPr indent="0" lvl="0" marL="0" rtl="0" algn="l">
              <a:spcBef>
                <a:spcPts val="0"/>
              </a:spcBef>
              <a:spcAft>
                <a:spcPts val="0"/>
              </a:spcAft>
              <a:buNone/>
            </a:pPr>
            <a:r>
              <a:rPr lang="en" sz="2100">
                <a:solidFill>
                  <a:srgbClr val="0091EA"/>
                </a:solidFill>
                <a:latin typeface="Source Sans Pro"/>
                <a:ea typeface="Source Sans Pro"/>
                <a:cs typeface="Source Sans Pro"/>
                <a:sym typeface="Source Sans Pro"/>
              </a:rPr>
              <a:t>Moitreyee Sarkar</a:t>
            </a:r>
            <a:r>
              <a:rPr lang="en" sz="2100">
                <a:solidFill>
                  <a:srgbClr val="0091EA"/>
                </a:solidFill>
                <a:latin typeface="Source Sans Pro"/>
                <a:ea typeface="Source Sans Pro"/>
                <a:cs typeface="Source Sans Pro"/>
                <a:sym typeface="Source Sans Pro"/>
              </a:rPr>
              <a:t>	</a:t>
            </a:r>
            <a:endParaRPr sz="2100">
              <a:solidFill>
                <a:srgbClr val="0091EA"/>
              </a:solidFill>
              <a:latin typeface="Source Sans Pro"/>
              <a:ea typeface="Source Sans Pro"/>
              <a:cs typeface="Source Sans Pro"/>
              <a:sym typeface="Source Sans Pro"/>
            </a:endParaRPr>
          </a:p>
          <a:p>
            <a:pPr indent="0" lvl="0" marL="0" rtl="0" algn="l">
              <a:spcBef>
                <a:spcPts val="0"/>
              </a:spcBef>
              <a:spcAft>
                <a:spcPts val="0"/>
              </a:spcAft>
              <a:buNone/>
            </a:pPr>
            <a:r>
              <a:rPr lang="en" sz="2100">
                <a:solidFill>
                  <a:srgbClr val="0091EA"/>
                </a:solidFill>
                <a:latin typeface="Source Sans Pro"/>
                <a:ea typeface="Source Sans Pro"/>
                <a:cs typeface="Source Sans Pro"/>
                <a:sym typeface="Source Sans Pro"/>
              </a:rPr>
              <a:t>Polamreddy Mithun Balram</a:t>
            </a:r>
            <a:r>
              <a:rPr lang="en">
                <a:latin typeface="Source Sans Pro"/>
                <a:ea typeface="Source Sans Pro"/>
                <a:cs typeface="Source Sans Pro"/>
                <a:sym typeface="Source Sans Pro"/>
              </a:rPr>
              <a:t>	</a:t>
            </a:r>
            <a:endParaRPr>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2"/>
          <p:cNvSpPr txBox="1"/>
          <p:nvPr>
            <p:ph type="title"/>
          </p:nvPr>
        </p:nvSpPr>
        <p:spPr>
          <a:xfrm>
            <a:off x="191525" y="349120"/>
            <a:ext cx="7571700" cy="702600"/>
          </a:xfrm>
          <a:prstGeom prst="rect">
            <a:avLst/>
          </a:prstGeom>
          <a:noFill/>
          <a:ln>
            <a:noFill/>
          </a:ln>
        </p:spPr>
        <p:txBody>
          <a:bodyPr anchorCtr="0" anchor="b" bIns="91425" lIns="91425" spcFirstLastPara="1" rIns="91425" wrap="square" tIns="91425">
            <a:noAutofit/>
          </a:bodyPr>
          <a:lstStyle/>
          <a:p>
            <a:pPr indent="-403225" lvl="0" marL="457200" rtl="0" algn="l">
              <a:lnSpc>
                <a:spcPct val="100000"/>
              </a:lnSpc>
              <a:spcBef>
                <a:spcPts val="0"/>
              </a:spcBef>
              <a:spcAft>
                <a:spcPts val="0"/>
              </a:spcAft>
              <a:buSzPts val="2750"/>
              <a:buAutoNum type="arabicPeriod"/>
            </a:pPr>
            <a:r>
              <a:rPr b="1" lang="en" sz="2750"/>
              <a:t>Load and Check Data</a:t>
            </a:r>
            <a:endParaRPr b="1" sz="2750"/>
          </a:p>
        </p:txBody>
      </p:sp>
      <p:sp>
        <p:nvSpPr>
          <p:cNvPr id="303" name="Google Shape;303;p32"/>
          <p:cNvSpPr/>
          <p:nvPr/>
        </p:nvSpPr>
        <p:spPr>
          <a:xfrm>
            <a:off x="1604650" y="1232150"/>
            <a:ext cx="5804400" cy="39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en" sz="1500">
                <a:latin typeface="Source Sans Pro"/>
                <a:ea typeface="Source Sans Pro"/>
                <a:cs typeface="Source Sans Pro"/>
                <a:sym typeface="Source Sans Pro"/>
              </a:rPr>
              <a:t>Fatigue Dataset for Steel from National Institute of Material Science (NIMS)</a:t>
            </a:r>
            <a:endParaRPr b="1" i="1" sz="1500">
              <a:latin typeface="Source Sans Pro"/>
              <a:ea typeface="Source Sans Pro"/>
              <a:cs typeface="Source Sans Pro"/>
              <a:sym typeface="Source Sans Pro"/>
            </a:endParaRPr>
          </a:p>
          <a:p>
            <a:pPr indent="0" lvl="0" marL="0" rtl="0" algn="l">
              <a:spcBef>
                <a:spcPts val="1000"/>
              </a:spcBef>
              <a:spcAft>
                <a:spcPts val="0"/>
              </a:spcAft>
              <a:buNone/>
            </a:pPr>
            <a:r>
              <a:t/>
            </a:r>
            <a:endParaRPr sz="1500">
              <a:latin typeface="Source Sans Pro"/>
              <a:ea typeface="Source Sans Pro"/>
              <a:cs typeface="Source Sans Pro"/>
              <a:sym typeface="Source Sans Pro"/>
            </a:endParaRPr>
          </a:p>
          <a:p>
            <a:pPr indent="-323850" lvl="0" marL="457200" rtl="0" algn="l">
              <a:spcBef>
                <a:spcPts val="1000"/>
              </a:spcBef>
              <a:spcAft>
                <a:spcPts val="0"/>
              </a:spcAft>
              <a:buSzPts val="1500"/>
              <a:buFont typeface="Source Sans Pro"/>
              <a:buChar char="➢"/>
            </a:pPr>
            <a:r>
              <a:rPr lang="en" sz="1500">
                <a:latin typeface="Source Sans Pro"/>
                <a:ea typeface="Source Sans Pro"/>
                <a:cs typeface="Source Sans Pro"/>
                <a:sym typeface="Source Sans Pro"/>
              </a:rPr>
              <a:t>Chemical composition - %C, %Si, %Mn, %P, %S, %Ni, %Cr, %Cu, %Mo (all in wt. %)</a:t>
            </a:r>
            <a:endParaRPr sz="1500">
              <a:latin typeface="Source Sans Pro"/>
              <a:ea typeface="Source Sans Pro"/>
              <a:cs typeface="Source Sans Pro"/>
              <a:sym typeface="Source Sans Pro"/>
            </a:endParaRPr>
          </a:p>
          <a:p>
            <a:pPr indent="-323850" lvl="0" marL="457200" rtl="0" algn="l">
              <a:spcBef>
                <a:spcPts val="1000"/>
              </a:spcBef>
              <a:spcAft>
                <a:spcPts val="0"/>
              </a:spcAft>
              <a:buSzPts val="1500"/>
              <a:buFont typeface="Source Sans Pro"/>
              <a:buChar char="➢"/>
            </a:pPr>
            <a:r>
              <a:rPr lang="en" sz="1500">
                <a:latin typeface="Source Sans Pro"/>
                <a:ea typeface="Source Sans Pro"/>
                <a:cs typeface="Source Sans Pro"/>
                <a:sym typeface="Source Sans Pro"/>
              </a:rPr>
              <a:t>Upstream processing details - ingot size, reduction ratio, non-metallic inclusions</a:t>
            </a:r>
            <a:endParaRPr sz="1500">
              <a:latin typeface="Source Sans Pro"/>
              <a:ea typeface="Source Sans Pro"/>
              <a:cs typeface="Source Sans Pro"/>
              <a:sym typeface="Source Sans Pro"/>
            </a:endParaRPr>
          </a:p>
          <a:p>
            <a:pPr indent="-323850" lvl="0" marL="457200" rtl="0" algn="l">
              <a:spcBef>
                <a:spcPts val="1000"/>
              </a:spcBef>
              <a:spcAft>
                <a:spcPts val="0"/>
              </a:spcAft>
              <a:buSzPts val="1500"/>
              <a:buFont typeface="Source Sans Pro"/>
              <a:buChar char="➢"/>
            </a:pPr>
            <a:r>
              <a:rPr lang="en" sz="1500">
                <a:latin typeface="Source Sans Pro"/>
                <a:ea typeface="Source Sans Pro"/>
                <a:cs typeface="Source Sans Pro"/>
                <a:sym typeface="Source Sans Pro"/>
              </a:rPr>
              <a:t>Heat treatment conditions - temperature, time and other process conditions for normalizing, through-hardening, carburizing-quenching and tempering processes</a:t>
            </a:r>
            <a:endParaRPr sz="1500">
              <a:latin typeface="Source Sans Pro"/>
              <a:ea typeface="Source Sans Pro"/>
              <a:cs typeface="Source Sans Pro"/>
              <a:sym typeface="Source Sans Pro"/>
            </a:endParaRPr>
          </a:p>
          <a:p>
            <a:pPr indent="-323850" lvl="0" marL="457200" rtl="0" algn="l">
              <a:spcBef>
                <a:spcPts val="1000"/>
              </a:spcBef>
              <a:spcAft>
                <a:spcPts val="0"/>
              </a:spcAft>
              <a:buSzPts val="1500"/>
              <a:buFont typeface="Source Sans Pro"/>
              <a:buChar char="➢"/>
            </a:pPr>
            <a:r>
              <a:rPr lang="en" sz="1500">
                <a:latin typeface="Source Sans Pro"/>
                <a:ea typeface="Source Sans Pro"/>
                <a:cs typeface="Source Sans Pro"/>
                <a:sym typeface="Source Sans Pro"/>
              </a:rPr>
              <a:t>Mechanical properties - YS, UTS, %EL, %RA, hardness, Charpy impact value (J/cm2), fatigue strength</a:t>
            </a:r>
            <a:endParaRPr sz="1500">
              <a:latin typeface="Source Sans Pro"/>
              <a:ea typeface="Source Sans Pro"/>
              <a:cs typeface="Source Sans Pro"/>
              <a:sym typeface="Source Sans Pro"/>
            </a:endParaRPr>
          </a:p>
          <a:p>
            <a:pPr indent="-323850" lvl="0" marL="457200" rtl="0" algn="l">
              <a:spcBef>
                <a:spcPts val="1000"/>
              </a:spcBef>
              <a:spcAft>
                <a:spcPts val="1000"/>
              </a:spcAft>
              <a:buSzPts val="1500"/>
              <a:buFont typeface="Source Sans Pro"/>
              <a:buChar char="➢"/>
            </a:pPr>
            <a:r>
              <a:rPr lang="en" sz="1500">
                <a:latin typeface="Source Sans Pro"/>
                <a:ea typeface="Source Sans Pro"/>
                <a:cs typeface="Source Sans Pro"/>
                <a:sym typeface="Source Sans Pro"/>
              </a:rPr>
              <a:t>Corresponding endurance limit stress</a:t>
            </a:r>
            <a:endParaRPr sz="1500">
              <a:latin typeface="Source Sans Pro"/>
              <a:ea typeface="Source Sans Pro"/>
              <a:cs typeface="Source Sans Pro"/>
              <a:sym typeface="Source Sans Pro"/>
            </a:endParaRPr>
          </a:p>
        </p:txBody>
      </p:sp>
      <p:sp>
        <p:nvSpPr>
          <p:cNvPr id="304" name="Google Shape;304;p32"/>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5" name="Google Shape;305;p32"/>
          <p:cNvSpPr txBox="1"/>
          <p:nvPr/>
        </p:nvSpPr>
        <p:spPr>
          <a:xfrm>
            <a:off x="8596375" y="114625"/>
            <a:ext cx="4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8</a:t>
            </a:r>
            <a:endParaRPr>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148550" y="291820"/>
            <a:ext cx="7571700" cy="702600"/>
          </a:xfrm>
          <a:prstGeom prst="rect">
            <a:avLst/>
          </a:prstGeom>
          <a:noFill/>
          <a:ln>
            <a:noFill/>
          </a:ln>
        </p:spPr>
        <p:txBody>
          <a:bodyPr anchorCtr="0" anchor="b" bIns="91425" lIns="91425" spcFirstLastPara="1" rIns="91425" wrap="square" tIns="91425">
            <a:noAutofit/>
          </a:bodyPr>
          <a:lstStyle/>
          <a:p>
            <a:pPr indent="-403225" lvl="0" marL="457200" rtl="0" algn="l">
              <a:lnSpc>
                <a:spcPct val="100000"/>
              </a:lnSpc>
              <a:spcBef>
                <a:spcPts val="0"/>
              </a:spcBef>
              <a:spcAft>
                <a:spcPts val="0"/>
              </a:spcAft>
              <a:buSzPts val="2750"/>
              <a:buAutoNum type="arabicPeriod"/>
            </a:pPr>
            <a:r>
              <a:rPr b="1" lang="en" sz="2750"/>
              <a:t>Load and Check Data</a:t>
            </a:r>
            <a:endParaRPr b="1" sz="2750"/>
          </a:p>
        </p:txBody>
      </p:sp>
      <p:sp>
        <p:nvSpPr>
          <p:cNvPr id="311" name="Google Shape;311;p33"/>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12" name="Google Shape;312;p33"/>
          <p:cNvPicPr preferRelativeResize="0"/>
          <p:nvPr/>
        </p:nvPicPr>
        <p:blipFill rotWithShape="1">
          <a:blip r:embed="rId3">
            <a:alphaModFix/>
          </a:blip>
          <a:srcRect b="12527" l="3039" r="4573" t="27100"/>
          <a:stretch/>
        </p:blipFill>
        <p:spPr>
          <a:xfrm>
            <a:off x="0" y="1146175"/>
            <a:ext cx="9144000" cy="3152026"/>
          </a:xfrm>
          <a:prstGeom prst="rect">
            <a:avLst/>
          </a:prstGeom>
          <a:noFill/>
          <a:ln>
            <a:noFill/>
          </a:ln>
        </p:spPr>
      </p:pic>
      <p:sp>
        <p:nvSpPr>
          <p:cNvPr id="313" name="Google Shape;313;p33"/>
          <p:cNvSpPr txBox="1"/>
          <p:nvPr/>
        </p:nvSpPr>
        <p:spPr>
          <a:xfrm>
            <a:off x="8668025" y="100300"/>
            <a:ext cx="35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9</a:t>
            </a:r>
            <a:endParaRPr>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4"/>
          <p:cNvSpPr txBox="1"/>
          <p:nvPr>
            <p:ph type="title"/>
          </p:nvPr>
        </p:nvSpPr>
        <p:spPr>
          <a:xfrm>
            <a:off x="220175" y="9222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750"/>
              <a:t>2. Visualization</a:t>
            </a:r>
            <a:endParaRPr b="1" sz="2750"/>
          </a:p>
        </p:txBody>
      </p:sp>
      <p:sp>
        <p:nvSpPr>
          <p:cNvPr id="319" name="Google Shape;319;p34"/>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0" name="Google Shape;320;p34"/>
          <p:cNvSpPr txBox="1"/>
          <p:nvPr>
            <p:ph idx="4294967295" type="ctrTitle"/>
          </p:nvPr>
        </p:nvSpPr>
        <p:spPr>
          <a:xfrm>
            <a:off x="546000" y="298825"/>
            <a:ext cx="5807400" cy="83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300"/>
              <a:t>WORK DONE</a:t>
            </a:r>
            <a:endParaRPr b="1" sz="5300"/>
          </a:p>
        </p:txBody>
      </p:sp>
      <p:grpSp>
        <p:nvGrpSpPr>
          <p:cNvPr id="321" name="Google Shape;321;p34"/>
          <p:cNvGrpSpPr/>
          <p:nvPr/>
        </p:nvGrpSpPr>
        <p:grpSpPr>
          <a:xfrm>
            <a:off x="546003" y="298828"/>
            <a:ext cx="598867" cy="684643"/>
            <a:chOff x="590250" y="244200"/>
            <a:chExt cx="407975" cy="532175"/>
          </a:xfrm>
        </p:grpSpPr>
        <p:sp>
          <p:nvSpPr>
            <p:cNvPr id="322" name="Google Shape;322;p3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3" name="Google Shape;323;p3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4" name="Google Shape;324;p3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5" name="Google Shape;325;p3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6" name="Google Shape;326;p3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7" name="Google Shape;327;p3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8" name="Google Shape;328;p3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29" name="Google Shape;329;p3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30" name="Google Shape;330;p3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31" name="Google Shape;331;p3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32" name="Google Shape;332;p34"/>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33" name="Google Shape;333;p34"/>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34" name="Google Shape;334;p34"/>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35" name="Google Shape;335;p34"/>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336" name="Google Shape;336;p34"/>
          <p:cNvSpPr txBox="1"/>
          <p:nvPr/>
        </p:nvSpPr>
        <p:spPr>
          <a:xfrm>
            <a:off x="8596375" y="157600"/>
            <a:ext cx="40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10</a:t>
            </a:r>
            <a:endParaRPr>
              <a:latin typeface="Source Sans Pro"/>
              <a:ea typeface="Source Sans Pro"/>
              <a:cs typeface="Source Sans Pro"/>
              <a:sym typeface="Source Sans Pro"/>
            </a:endParaRPr>
          </a:p>
        </p:txBody>
      </p:sp>
      <p:sp>
        <p:nvSpPr>
          <p:cNvPr id="337" name="Google Shape;337;p34"/>
          <p:cNvSpPr txBox="1"/>
          <p:nvPr/>
        </p:nvSpPr>
        <p:spPr>
          <a:xfrm>
            <a:off x="69750" y="4743300"/>
            <a:ext cx="35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Profile Report of Dataset</a:t>
            </a:r>
            <a:endParaRPr>
              <a:latin typeface="Source Sans Pro"/>
              <a:ea typeface="Source Sans Pro"/>
              <a:cs typeface="Source Sans Pro"/>
              <a:sym typeface="Source Sans Pro"/>
            </a:endParaRPr>
          </a:p>
        </p:txBody>
      </p:sp>
      <p:pic>
        <p:nvPicPr>
          <p:cNvPr id="338" name="Google Shape;338;p34"/>
          <p:cNvPicPr preferRelativeResize="0"/>
          <p:nvPr/>
        </p:nvPicPr>
        <p:blipFill>
          <a:blip r:embed="rId3">
            <a:alphaModFix/>
          </a:blip>
          <a:stretch>
            <a:fillRect/>
          </a:stretch>
        </p:blipFill>
        <p:spPr>
          <a:xfrm>
            <a:off x="634000" y="1529750"/>
            <a:ext cx="8223275" cy="321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5"/>
          <p:cNvSpPr txBox="1"/>
          <p:nvPr>
            <p:ph type="title"/>
          </p:nvPr>
        </p:nvSpPr>
        <p:spPr>
          <a:xfrm>
            <a:off x="185300" y="157595"/>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750"/>
              <a:t>2. Visualization</a:t>
            </a:r>
            <a:endParaRPr b="1" sz="2750"/>
          </a:p>
        </p:txBody>
      </p:sp>
      <p:sp>
        <p:nvSpPr>
          <p:cNvPr id="344" name="Google Shape;344;p35"/>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45" name="Google Shape;345;p35"/>
          <p:cNvSpPr txBox="1"/>
          <p:nvPr/>
        </p:nvSpPr>
        <p:spPr>
          <a:xfrm>
            <a:off x="8596375" y="157600"/>
            <a:ext cx="40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11</a:t>
            </a:r>
            <a:endParaRPr>
              <a:latin typeface="Source Sans Pro"/>
              <a:ea typeface="Source Sans Pro"/>
              <a:cs typeface="Source Sans Pro"/>
              <a:sym typeface="Source Sans Pro"/>
            </a:endParaRPr>
          </a:p>
        </p:txBody>
      </p:sp>
      <p:pic>
        <p:nvPicPr>
          <p:cNvPr id="346" name="Google Shape;346;p35"/>
          <p:cNvPicPr preferRelativeResize="0"/>
          <p:nvPr/>
        </p:nvPicPr>
        <p:blipFill>
          <a:blip r:embed="rId3">
            <a:alphaModFix/>
          </a:blip>
          <a:stretch>
            <a:fillRect/>
          </a:stretch>
        </p:blipFill>
        <p:spPr>
          <a:xfrm>
            <a:off x="2473600" y="755600"/>
            <a:ext cx="6403653" cy="4312226"/>
          </a:xfrm>
          <a:prstGeom prst="rect">
            <a:avLst/>
          </a:prstGeom>
          <a:noFill/>
          <a:ln>
            <a:noFill/>
          </a:ln>
        </p:spPr>
      </p:pic>
      <p:sp>
        <p:nvSpPr>
          <p:cNvPr id="347" name="Google Shape;347;p35"/>
          <p:cNvSpPr txBox="1"/>
          <p:nvPr/>
        </p:nvSpPr>
        <p:spPr>
          <a:xfrm>
            <a:off x="69750" y="4743300"/>
            <a:ext cx="35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Tempering temperature vs Fatigue strength</a:t>
            </a:r>
            <a:endParaRPr>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6"/>
          <p:cNvSpPr txBox="1"/>
          <p:nvPr>
            <p:ph type="title"/>
          </p:nvPr>
        </p:nvSpPr>
        <p:spPr>
          <a:xfrm>
            <a:off x="351400" y="301545"/>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750"/>
              <a:t>2. Visualization</a:t>
            </a:r>
            <a:endParaRPr b="1" sz="2750"/>
          </a:p>
        </p:txBody>
      </p:sp>
      <p:sp>
        <p:nvSpPr>
          <p:cNvPr id="353" name="Google Shape;353;p36"/>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54" name="Google Shape;354;p36"/>
          <p:cNvSpPr txBox="1"/>
          <p:nvPr/>
        </p:nvSpPr>
        <p:spPr>
          <a:xfrm>
            <a:off x="8567725" y="143275"/>
            <a:ext cx="4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12</a:t>
            </a:r>
            <a:endParaRPr>
              <a:latin typeface="Source Sans Pro"/>
              <a:ea typeface="Source Sans Pro"/>
              <a:cs typeface="Source Sans Pro"/>
              <a:sym typeface="Source Sans Pro"/>
            </a:endParaRPr>
          </a:p>
        </p:txBody>
      </p:sp>
      <p:pic>
        <p:nvPicPr>
          <p:cNvPr id="355" name="Google Shape;355;p36"/>
          <p:cNvPicPr preferRelativeResize="0"/>
          <p:nvPr/>
        </p:nvPicPr>
        <p:blipFill>
          <a:blip r:embed="rId3">
            <a:alphaModFix/>
          </a:blip>
          <a:stretch>
            <a:fillRect/>
          </a:stretch>
        </p:blipFill>
        <p:spPr>
          <a:xfrm>
            <a:off x="209725" y="1208063"/>
            <a:ext cx="4050150" cy="2727375"/>
          </a:xfrm>
          <a:prstGeom prst="rect">
            <a:avLst/>
          </a:prstGeom>
          <a:noFill/>
          <a:ln>
            <a:noFill/>
          </a:ln>
        </p:spPr>
      </p:pic>
      <p:sp>
        <p:nvSpPr>
          <p:cNvPr id="356" name="Google Shape;356;p36"/>
          <p:cNvSpPr txBox="1"/>
          <p:nvPr/>
        </p:nvSpPr>
        <p:spPr>
          <a:xfrm>
            <a:off x="0" y="4743300"/>
            <a:ext cx="51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Scatter plot categorized by carburizing temperature</a:t>
            </a:r>
            <a:endParaRPr>
              <a:latin typeface="Source Sans Pro"/>
              <a:ea typeface="Source Sans Pro"/>
              <a:cs typeface="Source Sans Pro"/>
              <a:sym typeface="Source Sans Pro"/>
            </a:endParaRPr>
          </a:p>
        </p:txBody>
      </p:sp>
      <p:pic>
        <p:nvPicPr>
          <p:cNvPr id="357" name="Google Shape;357;p36"/>
          <p:cNvPicPr preferRelativeResize="0"/>
          <p:nvPr/>
        </p:nvPicPr>
        <p:blipFill>
          <a:blip r:embed="rId4">
            <a:alphaModFix/>
          </a:blip>
          <a:stretch>
            <a:fillRect/>
          </a:stretch>
        </p:blipFill>
        <p:spPr>
          <a:xfrm>
            <a:off x="4412275" y="1156545"/>
            <a:ext cx="4579326" cy="3083721"/>
          </a:xfrm>
          <a:prstGeom prst="rect">
            <a:avLst/>
          </a:prstGeom>
          <a:noFill/>
          <a:ln>
            <a:noFill/>
          </a:ln>
        </p:spPr>
      </p:pic>
      <p:sp>
        <p:nvSpPr>
          <p:cNvPr id="358" name="Google Shape;358;p36"/>
          <p:cNvSpPr txBox="1"/>
          <p:nvPr/>
        </p:nvSpPr>
        <p:spPr>
          <a:xfrm>
            <a:off x="1504975" y="4240275"/>
            <a:ext cx="27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Carbon</a:t>
            </a:r>
            <a:endParaRPr>
              <a:latin typeface="Source Sans Pro"/>
              <a:ea typeface="Source Sans Pro"/>
              <a:cs typeface="Source Sans Pro"/>
              <a:sym typeface="Source Sans Pro"/>
            </a:endParaRPr>
          </a:p>
        </p:txBody>
      </p:sp>
      <p:sp>
        <p:nvSpPr>
          <p:cNvPr id="359" name="Google Shape;359;p36"/>
          <p:cNvSpPr txBox="1"/>
          <p:nvPr/>
        </p:nvSpPr>
        <p:spPr>
          <a:xfrm>
            <a:off x="6207075" y="4240275"/>
            <a:ext cx="20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a:t>
            </a:r>
            <a:r>
              <a:rPr lang="en">
                <a:latin typeface="Source Sans Pro"/>
                <a:ea typeface="Source Sans Pro"/>
                <a:cs typeface="Source Sans Pro"/>
                <a:sym typeface="Source Sans Pro"/>
              </a:rPr>
              <a:t>Phosphorus</a:t>
            </a:r>
            <a:endParaRPr>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7"/>
          <p:cNvSpPr txBox="1"/>
          <p:nvPr>
            <p:ph type="title"/>
          </p:nvPr>
        </p:nvSpPr>
        <p:spPr>
          <a:xfrm>
            <a:off x="351400" y="301545"/>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750"/>
              <a:t>2. Visualization</a:t>
            </a:r>
            <a:endParaRPr b="1" sz="2750"/>
          </a:p>
        </p:txBody>
      </p:sp>
      <p:sp>
        <p:nvSpPr>
          <p:cNvPr id="365" name="Google Shape;365;p37"/>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66" name="Google Shape;366;p37"/>
          <p:cNvSpPr txBox="1"/>
          <p:nvPr/>
        </p:nvSpPr>
        <p:spPr>
          <a:xfrm>
            <a:off x="8567725" y="143275"/>
            <a:ext cx="4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13</a:t>
            </a:r>
            <a:endParaRPr>
              <a:latin typeface="Source Sans Pro"/>
              <a:ea typeface="Source Sans Pro"/>
              <a:cs typeface="Source Sans Pro"/>
              <a:sym typeface="Source Sans Pro"/>
            </a:endParaRPr>
          </a:p>
        </p:txBody>
      </p:sp>
      <p:sp>
        <p:nvSpPr>
          <p:cNvPr id="367" name="Google Shape;367;p37"/>
          <p:cNvSpPr txBox="1"/>
          <p:nvPr/>
        </p:nvSpPr>
        <p:spPr>
          <a:xfrm>
            <a:off x="0" y="4743300"/>
            <a:ext cx="51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Scatter plot categorized by carburizing temperature</a:t>
            </a:r>
            <a:endParaRPr>
              <a:latin typeface="Source Sans Pro"/>
              <a:ea typeface="Source Sans Pro"/>
              <a:cs typeface="Source Sans Pro"/>
              <a:sym typeface="Source Sans Pro"/>
            </a:endParaRPr>
          </a:p>
        </p:txBody>
      </p:sp>
      <p:pic>
        <p:nvPicPr>
          <p:cNvPr id="368" name="Google Shape;368;p37"/>
          <p:cNvPicPr preferRelativeResize="0"/>
          <p:nvPr/>
        </p:nvPicPr>
        <p:blipFill>
          <a:blip r:embed="rId3">
            <a:alphaModFix/>
          </a:blip>
          <a:stretch>
            <a:fillRect/>
          </a:stretch>
        </p:blipFill>
        <p:spPr>
          <a:xfrm>
            <a:off x="114625" y="1431550"/>
            <a:ext cx="4434251" cy="2986024"/>
          </a:xfrm>
          <a:prstGeom prst="rect">
            <a:avLst/>
          </a:prstGeom>
          <a:noFill/>
          <a:ln>
            <a:noFill/>
          </a:ln>
        </p:spPr>
      </p:pic>
      <p:pic>
        <p:nvPicPr>
          <p:cNvPr id="369" name="Google Shape;369;p37"/>
          <p:cNvPicPr preferRelativeResize="0"/>
          <p:nvPr/>
        </p:nvPicPr>
        <p:blipFill>
          <a:blip r:embed="rId4">
            <a:alphaModFix/>
          </a:blip>
          <a:stretch>
            <a:fillRect/>
          </a:stretch>
        </p:blipFill>
        <p:spPr>
          <a:xfrm>
            <a:off x="4785225" y="1456962"/>
            <a:ext cx="4358774" cy="2935200"/>
          </a:xfrm>
          <a:prstGeom prst="rect">
            <a:avLst/>
          </a:prstGeom>
          <a:noFill/>
          <a:ln>
            <a:noFill/>
          </a:ln>
        </p:spPr>
      </p:pic>
      <p:sp>
        <p:nvSpPr>
          <p:cNvPr id="370" name="Google Shape;370;p37"/>
          <p:cNvSpPr txBox="1"/>
          <p:nvPr/>
        </p:nvSpPr>
        <p:spPr>
          <a:xfrm>
            <a:off x="1307675" y="4392150"/>
            <a:ext cx="132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Manganese</a:t>
            </a:r>
            <a:endParaRPr>
              <a:latin typeface="Source Sans Pro"/>
              <a:ea typeface="Source Sans Pro"/>
              <a:cs typeface="Source Sans Pro"/>
              <a:sym typeface="Source Sans Pro"/>
            </a:endParaRPr>
          </a:p>
        </p:txBody>
      </p:sp>
      <p:sp>
        <p:nvSpPr>
          <p:cNvPr id="371" name="Google Shape;371;p37"/>
          <p:cNvSpPr txBox="1"/>
          <p:nvPr/>
        </p:nvSpPr>
        <p:spPr>
          <a:xfrm>
            <a:off x="6677825" y="4392150"/>
            <a:ext cx="146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 Chromium</a:t>
            </a:r>
            <a:endParaRPr>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8"/>
          <p:cNvSpPr txBox="1"/>
          <p:nvPr>
            <p:ph type="title"/>
          </p:nvPr>
        </p:nvSpPr>
        <p:spPr>
          <a:xfrm>
            <a:off x="351400" y="301545"/>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750"/>
              <a:t>2. Visualization</a:t>
            </a:r>
            <a:endParaRPr b="1" sz="2750"/>
          </a:p>
        </p:txBody>
      </p:sp>
      <p:sp>
        <p:nvSpPr>
          <p:cNvPr id="377" name="Google Shape;377;p38"/>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78" name="Google Shape;378;p38"/>
          <p:cNvPicPr preferRelativeResize="0"/>
          <p:nvPr/>
        </p:nvPicPr>
        <p:blipFill rotWithShape="1">
          <a:blip r:embed="rId3">
            <a:alphaModFix/>
          </a:blip>
          <a:srcRect b="0" l="0" r="0" t="5150"/>
          <a:stretch/>
        </p:blipFill>
        <p:spPr>
          <a:xfrm>
            <a:off x="555875" y="1543400"/>
            <a:ext cx="3668750" cy="3038701"/>
          </a:xfrm>
          <a:prstGeom prst="rect">
            <a:avLst/>
          </a:prstGeom>
          <a:noFill/>
          <a:ln>
            <a:noFill/>
          </a:ln>
        </p:spPr>
      </p:pic>
      <p:sp>
        <p:nvSpPr>
          <p:cNvPr id="379" name="Google Shape;379;p38"/>
          <p:cNvSpPr txBox="1"/>
          <p:nvPr/>
        </p:nvSpPr>
        <p:spPr>
          <a:xfrm>
            <a:off x="8567725" y="143275"/>
            <a:ext cx="4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14</a:t>
            </a:r>
            <a:endParaRPr>
              <a:latin typeface="Source Sans Pro"/>
              <a:ea typeface="Source Sans Pro"/>
              <a:cs typeface="Source Sans Pro"/>
              <a:sym typeface="Source Sans Pro"/>
            </a:endParaRPr>
          </a:p>
        </p:txBody>
      </p:sp>
      <p:sp>
        <p:nvSpPr>
          <p:cNvPr id="380" name="Google Shape;380;p38"/>
          <p:cNvSpPr txBox="1"/>
          <p:nvPr/>
        </p:nvSpPr>
        <p:spPr>
          <a:xfrm>
            <a:off x="1487250" y="1058225"/>
            <a:ext cx="1806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Source Sans Pro"/>
                <a:ea typeface="Source Sans Pro"/>
                <a:cs typeface="Source Sans Pro"/>
                <a:sym typeface="Source Sans Pro"/>
              </a:rPr>
              <a:t>Correlation Matrix</a:t>
            </a:r>
            <a:endParaRPr sz="1600">
              <a:latin typeface="Source Sans Pro"/>
              <a:ea typeface="Source Sans Pro"/>
              <a:cs typeface="Source Sans Pro"/>
              <a:sym typeface="Source Sans Pro"/>
            </a:endParaRPr>
          </a:p>
        </p:txBody>
      </p:sp>
      <p:sp>
        <p:nvSpPr>
          <p:cNvPr id="381" name="Google Shape;381;p38"/>
          <p:cNvSpPr txBox="1"/>
          <p:nvPr/>
        </p:nvSpPr>
        <p:spPr>
          <a:xfrm>
            <a:off x="4759350" y="1004150"/>
            <a:ext cx="4384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Source Sans Pro"/>
                <a:ea typeface="Source Sans Pro"/>
                <a:cs typeface="Source Sans Pro"/>
                <a:sym typeface="Source Sans Pro"/>
              </a:rPr>
              <a:t>Correlation of Features with Fatigue Strength</a:t>
            </a:r>
            <a:endParaRPr sz="1600">
              <a:latin typeface="Source Sans Pro"/>
              <a:ea typeface="Source Sans Pro"/>
              <a:cs typeface="Source Sans Pro"/>
              <a:sym typeface="Source Sans Pro"/>
            </a:endParaRPr>
          </a:p>
        </p:txBody>
      </p:sp>
      <p:pic>
        <p:nvPicPr>
          <p:cNvPr id="382" name="Google Shape;382;p38"/>
          <p:cNvPicPr preferRelativeResize="0"/>
          <p:nvPr/>
        </p:nvPicPr>
        <p:blipFill rotWithShape="1">
          <a:blip r:embed="rId4">
            <a:alphaModFix/>
          </a:blip>
          <a:srcRect b="0" l="0" r="0" t="11746"/>
          <a:stretch/>
        </p:blipFill>
        <p:spPr>
          <a:xfrm>
            <a:off x="4462725" y="1474188"/>
            <a:ext cx="4500124" cy="3177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351400" y="301545"/>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750"/>
              <a:t>2. Visualization</a:t>
            </a:r>
            <a:endParaRPr b="1" sz="2750"/>
          </a:p>
        </p:txBody>
      </p:sp>
      <p:sp>
        <p:nvSpPr>
          <p:cNvPr id="388" name="Google Shape;388;p39"/>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89" name="Google Shape;389;p39"/>
          <p:cNvSpPr txBox="1"/>
          <p:nvPr/>
        </p:nvSpPr>
        <p:spPr>
          <a:xfrm>
            <a:off x="8567725" y="143275"/>
            <a:ext cx="4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15</a:t>
            </a:r>
            <a:endParaRPr>
              <a:latin typeface="Source Sans Pro"/>
              <a:ea typeface="Source Sans Pro"/>
              <a:cs typeface="Source Sans Pro"/>
              <a:sym typeface="Source Sans Pro"/>
            </a:endParaRPr>
          </a:p>
        </p:txBody>
      </p:sp>
      <p:pic>
        <p:nvPicPr>
          <p:cNvPr id="390" name="Google Shape;390;p39"/>
          <p:cNvPicPr preferRelativeResize="0"/>
          <p:nvPr/>
        </p:nvPicPr>
        <p:blipFill rotWithShape="1">
          <a:blip r:embed="rId3">
            <a:alphaModFix/>
          </a:blip>
          <a:srcRect b="4629" l="4151" r="7711" t="11506"/>
          <a:stretch/>
        </p:blipFill>
        <p:spPr>
          <a:xfrm>
            <a:off x="351400" y="1594575"/>
            <a:ext cx="4165999" cy="3171300"/>
          </a:xfrm>
          <a:prstGeom prst="rect">
            <a:avLst/>
          </a:prstGeom>
          <a:noFill/>
          <a:ln cap="flat" cmpd="sng" w="9525">
            <a:solidFill>
              <a:schemeClr val="dk2"/>
            </a:solidFill>
            <a:prstDash val="solid"/>
            <a:round/>
            <a:headEnd len="sm" w="sm" type="none"/>
            <a:tailEnd len="sm" w="sm" type="none"/>
          </a:ln>
        </p:spPr>
      </p:pic>
      <p:pic>
        <p:nvPicPr>
          <p:cNvPr id="391" name="Google Shape;391;p39"/>
          <p:cNvPicPr preferRelativeResize="0"/>
          <p:nvPr/>
        </p:nvPicPr>
        <p:blipFill rotWithShape="1">
          <a:blip r:embed="rId4">
            <a:alphaModFix/>
          </a:blip>
          <a:srcRect b="4238" l="6331" r="6331" t="12656"/>
          <a:stretch/>
        </p:blipFill>
        <p:spPr>
          <a:xfrm>
            <a:off x="4669800" y="1594575"/>
            <a:ext cx="4165999" cy="3171300"/>
          </a:xfrm>
          <a:prstGeom prst="rect">
            <a:avLst/>
          </a:prstGeom>
          <a:noFill/>
          <a:ln cap="flat" cmpd="sng" w="9525">
            <a:solidFill>
              <a:schemeClr val="dk2"/>
            </a:solidFill>
            <a:prstDash val="solid"/>
            <a:round/>
            <a:headEnd len="sm" w="sm" type="none"/>
            <a:tailEnd len="sm" w="sm" type="none"/>
          </a:ln>
        </p:spPr>
      </p:pic>
      <p:sp>
        <p:nvSpPr>
          <p:cNvPr id="392" name="Google Shape;392;p39"/>
          <p:cNvSpPr txBox="1"/>
          <p:nvPr/>
        </p:nvSpPr>
        <p:spPr>
          <a:xfrm>
            <a:off x="2197675" y="945213"/>
            <a:ext cx="789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Sans Pro"/>
                <a:ea typeface="Source Sans Pro"/>
                <a:cs typeface="Source Sans Pro"/>
                <a:sym typeface="Source Sans Pro"/>
              </a:rPr>
              <a:t>PCA</a:t>
            </a:r>
            <a:endParaRPr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n =2</a:t>
            </a:r>
            <a:endParaRPr sz="1800">
              <a:latin typeface="Source Sans Pro"/>
              <a:ea typeface="Source Sans Pro"/>
              <a:cs typeface="Source Sans Pro"/>
              <a:sym typeface="Source Sans Pro"/>
            </a:endParaRPr>
          </a:p>
        </p:txBody>
      </p:sp>
      <p:sp>
        <p:nvSpPr>
          <p:cNvPr id="393" name="Google Shape;393;p39"/>
          <p:cNvSpPr txBox="1"/>
          <p:nvPr/>
        </p:nvSpPr>
        <p:spPr>
          <a:xfrm>
            <a:off x="5427750" y="945225"/>
            <a:ext cx="2587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highlight>
                  <a:schemeClr val="lt1"/>
                </a:highlight>
                <a:latin typeface="Source Sans Pro"/>
                <a:ea typeface="Source Sans Pro"/>
                <a:cs typeface="Source Sans Pro"/>
                <a:sym typeface="Source Sans Pro"/>
              </a:rPr>
              <a:t>K-means clustering</a:t>
            </a:r>
            <a:endParaRPr sz="1800">
              <a:highlight>
                <a:schemeClr val="lt1"/>
              </a:highlight>
              <a:latin typeface="Source Sans Pro"/>
              <a:ea typeface="Source Sans Pro"/>
              <a:cs typeface="Source Sans Pro"/>
              <a:sym typeface="Source Sans Pro"/>
            </a:endParaRPr>
          </a:p>
          <a:p>
            <a:pPr indent="0" lvl="0" marL="0" rtl="0" algn="ctr">
              <a:spcBef>
                <a:spcPts val="0"/>
              </a:spcBef>
              <a:spcAft>
                <a:spcPts val="0"/>
              </a:spcAft>
              <a:buNone/>
            </a:pPr>
            <a:r>
              <a:rPr lang="en" sz="1800">
                <a:highlight>
                  <a:schemeClr val="lt1"/>
                </a:highlight>
                <a:latin typeface="Source Sans Pro"/>
                <a:ea typeface="Source Sans Pro"/>
                <a:cs typeface="Source Sans Pro"/>
                <a:sym typeface="Source Sans Pro"/>
              </a:rPr>
              <a:t>k=3</a:t>
            </a:r>
            <a:endParaRPr sz="1800">
              <a:highlight>
                <a:schemeClr val="lt1"/>
              </a:highlight>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0"/>
          <p:cNvSpPr txBox="1"/>
          <p:nvPr>
            <p:ph type="title"/>
          </p:nvPr>
        </p:nvSpPr>
        <p:spPr>
          <a:xfrm>
            <a:off x="220175" y="9222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750"/>
              <a:t>3</a:t>
            </a:r>
            <a:r>
              <a:rPr b="1" lang="en" sz="2750"/>
              <a:t>. Feature Selection</a:t>
            </a:r>
            <a:endParaRPr b="1" sz="2750"/>
          </a:p>
        </p:txBody>
      </p:sp>
      <p:sp>
        <p:nvSpPr>
          <p:cNvPr id="399" name="Google Shape;399;p40"/>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0" name="Google Shape;400;p40"/>
          <p:cNvSpPr txBox="1"/>
          <p:nvPr>
            <p:ph idx="4294967295" type="ctrTitle"/>
          </p:nvPr>
        </p:nvSpPr>
        <p:spPr>
          <a:xfrm>
            <a:off x="546000" y="298825"/>
            <a:ext cx="5807400" cy="83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300"/>
              <a:t>WORK DONE</a:t>
            </a:r>
            <a:endParaRPr b="1" sz="5300"/>
          </a:p>
        </p:txBody>
      </p:sp>
      <p:grpSp>
        <p:nvGrpSpPr>
          <p:cNvPr id="401" name="Google Shape;401;p40"/>
          <p:cNvGrpSpPr/>
          <p:nvPr/>
        </p:nvGrpSpPr>
        <p:grpSpPr>
          <a:xfrm>
            <a:off x="546003" y="298828"/>
            <a:ext cx="598867" cy="684643"/>
            <a:chOff x="590250" y="244200"/>
            <a:chExt cx="407975" cy="532175"/>
          </a:xfrm>
        </p:grpSpPr>
        <p:sp>
          <p:nvSpPr>
            <p:cNvPr id="402" name="Google Shape;402;p4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03" name="Google Shape;403;p4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04" name="Google Shape;404;p4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05" name="Google Shape;405;p4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06" name="Google Shape;406;p4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07" name="Google Shape;407;p4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08" name="Google Shape;408;p4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09" name="Google Shape;409;p4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10" name="Google Shape;410;p4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11" name="Google Shape;411;p4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12" name="Google Shape;412;p40"/>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13" name="Google Shape;413;p40"/>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14" name="Google Shape;414;p40"/>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15" name="Google Shape;415;p40"/>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416" name="Google Shape;416;p40"/>
          <p:cNvSpPr txBox="1"/>
          <p:nvPr/>
        </p:nvSpPr>
        <p:spPr>
          <a:xfrm>
            <a:off x="8682350" y="128950"/>
            <a:ext cx="3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16</a:t>
            </a:r>
            <a:endParaRPr>
              <a:latin typeface="Source Sans Pro"/>
              <a:ea typeface="Source Sans Pro"/>
              <a:cs typeface="Source Sans Pro"/>
              <a:sym typeface="Source Sans Pro"/>
            </a:endParaRPr>
          </a:p>
        </p:txBody>
      </p:sp>
      <p:sp>
        <p:nvSpPr>
          <p:cNvPr id="417" name="Google Shape;417;p40"/>
          <p:cNvSpPr/>
          <p:nvPr/>
        </p:nvSpPr>
        <p:spPr>
          <a:xfrm>
            <a:off x="706550" y="1783900"/>
            <a:ext cx="8109600" cy="301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i="1" sz="1500">
              <a:latin typeface="Source Sans Pro"/>
              <a:ea typeface="Source Sans Pro"/>
              <a:cs typeface="Source Sans Pro"/>
              <a:sym typeface="Source Sans Pro"/>
            </a:endParaRPr>
          </a:p>
          <a:p>
            <a:pPr indent="0" lvl="0" marL="0" rtl="0" algn="l">
              <a:spcBef>
                <a:spcPts val="0"/>
              </a:spcBef>
              <a:spcAft>
                <a:spcPts val="0"/>
              </a:spcAft>
              <a:buNone/>
            </a:pPr>
            <a:r>
              <a:rPr b="1" i="1" lang="en" sz="1500">
                <a:latin typeface="Source Sans Pro"/>
                <a:ea typeface="Source Sans Pro"/>
                <a:cs typeface="Source Sans Pro"/>
                <a:sym typeface="Source Sans Pro"/>
              </a:rPr>
              <a:t>There are two ways for dimensionality reduction-</a:t>
            </a:r>
            <a:endParaRPr b="1" i="1" sz="1500">
              <a:latin typeface="Source Sans Pro"/>
              <a:ea typeface="Source Sans Pro"/>
              <a:cs typeface="Source Sans Pro"/>
              <a:sym typeface="Source Sans Pro"/>
            </a:endParaRPr>
          </a:p>
          <a:p>
            <a:pPr indent="0" lvl="0" marL="0" rtl="0" algn="l">
              <a:spcBef>
                <a:spcPts val="0"/>
              </a:spcBef>
              <a:spcAft>
                <a:spcPts val="0"/>
              </a:spcAft>
              <a:buNone/>
            </a:pPr>
            <a:r>
              <a:t/>
            </a:r>
            <a:endParaRPr b="1" i="1"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AutoNum type="arabicPeriod"/>
            </a:pPr>
            <a:r>
              <a:rPr b="1" i="1" lang="en" sz="1500">
                <a:latin typeface="Source Sans Pro"/>
                <a:ea typeface="Source Sans Pro"/>
                <a:cs typeface="Source Sans Pro"/>
                <a:sym typeface="Source Sans Pro"/>
              </a:rPr>
              <a:t>Feature Extraction</a:t>
            </a:r>
            <a:endParaRPr b="1" i="1"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Transforms the existing features into new ones based on combinations of the raw features.</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These higher level features are difficult to understand as can’t be directly linked to original</a:t>
            </a:r>
            <a:endParaRPr sz="1500">
              <a:latin typeface="Source Sans Pro"/>
              <a:ea typeface="Source Sans Pro"/>
              <a:cs typeface="Source Sans Pro"/>
              <a:sym typeface="Source Sans Pro"/>
            </a:endParaRPr>
          </a:p>
          <a:p>
            <a:pPr indent="0" lvl="0" marL="914400" rtl="0" algn="l">
              <a:spcBef>
                <a:spcPts val="0"/>
              </a:spcBef>
              <a:spcAft>
                <a:spcPts val="0"/>
              </a:spcAft>
              <a:buNone/>
            </a:pPr>
            <a:r>
              <a:rPr lang="en" sz="1500">
                <a:latin typeface="Source Sans Pro"/>
                <a:ea typeface="Source Sans Pro"/>
                <a:cs typeface="Source Sans Pro"/>
                <a:sym typeface="Source Sans Pro"/>
              </a:rPr>
              <a:t> </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AutoNum type="arabicPeriod"/>
            </a:pPr>
            <a:r>
              <a:rPr b="1" i="1" lang="en" sz="1500">
                <a:latin typeface="Source Sans Pro"/>
                <a:ea typeface="Source Sans Pro"/>
                <a:cs typeface="Source Sans Pro"/>
                <a:sym typeface="Source Sans Pro"/>
              </a:rPr>
              <a:t>Feature Selection</a:t>
            </a:r>
            <a:endParaRPr b="1" i="1"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We can compute information gain for each feature individually with respect to the fatigue strength &amp; rank the available features. </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We can discard some features with very less information gain to avoid overfitting the data.</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 sz="1500">
                <a:latin typeface="Source Sans Pro"/>
                <a:ea typeface="Source Sans Pro"/>
                <a:cs typeface="Source Sans Pro"/>
                <a:sym typeface="Source Sans Pro"/>
              </a:rPr>
              <a:t>Finding the best features helps extract valuable information and discover new knowledge.</a:t>
            </a:r>
            <a:endParaRPr sz="1500">
              <a:latin typeface="Source Sans Pro"/>
              <a:ea typeface="Source Sans Pro"/>
              <a:cs typeface="Source Sans Pro"/>
              <a:sym typeface="Source Sans Pro"/>
            </a:endParaRPr>
          </a:p>
          <a:p>
            <a:pPr indent="0" lvl="0" marL="457200" rtl="0" algn="l">
              <a:spcBef>
                <a:spcPts val="0"/>
              </a:spcBef>
              <a:spcAft>
                <a:spcPts val="0"/>
              </a:spcAft>
              <a:buNone/>
            </a:pPr>
            <a:r>
              <a:t/>
            </a:r>
            <a:endParaRPr sz="1500">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1"/>
          <p:cNvSpPr txBox="1"/>
          <p:nvPr>
            <p:ph type="title"/>
          </p:nvPr>
        </p:nvSpPr>
        <p:spPr>
          <a:xfrm>
            <a:off x="202750" y="25967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750"/>
              <a:t>3. Feature Selection</a:t>
            </a:r>
            <a:endParaRPr b="1" sz="2750"/>
          </a:p>
        </p:txBody>
      </p:sp>
      <p:sp>
        <p:nvSpPr>
          <p:cNvPr id="423" name="Google Shape;423;p41"/>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4" name="Google Shape;424;p41"/>
          <p:cNvSpPr txBox="1"/>
          <p:nvPr/>
        </p:nvSpPr>
        <p:spPr>
          <a:xfrm>
            <a:off x="8682350" y="128950"/>
            <a:ext cx="37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17</a:t>
            </a:r>
            <a:endParaRPr>
              <a:latin typeface="Source Sans Pro"/>
              <a:ea typeface="Source Sans Pro"/>
              <a:cs typeface="Source Sans Pro"/>
              <a:sym typeface="Source Sans Pro"/>
            </a:endParaRPr>
          </a:p>
        </p:txBody>
      </p:sp>
      <p:pic>
        <p:nvPicPr>
          <p:cNvPr id="425" name="Google Shape;425;p41"/>
          <p:cNvPicPr preferRelativeResize="0"/>
          <p:nvPr/>
        </p:nvPicPr>
        <p:blipFill rotWithShape="1">
          <a:blip r:embed="rId3">
            <a:alphaModFix/>
          </a:blip>
          <a:srcRect b="0" l="0" r="6942" t="0"/>
          <a:stretch/>
        </p:blipFill>
        <p:spPr>
          <a:xfrm>
            <a:off x="4205950" y="789750"/>
            <a:ext cx="4728125" cy="4064550"/>
          </a:xfrm>
          <a:prstGeom prst="rect">
            <a:avLst/>
          </a:prstGeom>
          <a:noFill/>
          <a:ln>
            <a:noFill/>
          </a:ln>
        </p:spPr>
      </p:pic>
      <p:sp>
        <p:nvSpPr>
          <p:cNvPr id="426" name="Google Shape;426;p41"/>
          <p:cNvSpPr txBox="1"/>
          <p:nvPr/>
        </p:nvSpPr>
        <p:spPr>
          <a:xfrm>
            <a:off x="202750" y="1116375"/>
            <a:ext cx="7346100" cy="335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Source Sans Pro"/>
                <a:ea typeface="Source Sans Pro"/>
                <a:cs typeface="Source Sans Pro"/>
                <a:sym typeface="Source Sans Pro"/>
              </a:rPr>
              <a:t>Features with high predictive potential</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TT - Tempering temperature</a:t>
            </a:r>
            <a:endParaRPr sz="1600">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NT - Normalization temperature</a:t>
            </a:r>
            <a:endParaRPr sz="1600">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THT - through Hardening temperature</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sz="1600">
              <a:latin typeface="Source Sans Pro"/>
              <a:ea typeface="Source Sans Pro"/>
              <a:cs typeface="Source Sans Pro"/>
              <a:sym typeface="Source Sans Pro"/>
            </a:endParaRPr>
          </a:p>
          <a:p>
            <a:pPr indent="0" lvl="0" marL="0" rtl="0" algn="l">
              <a:spcBef>
                <a:spcPts val="0"/>
              </a:spcBef>
              <a:spcAft>
                <a:spcPts val="0"/>
              </a:spcAft>
              <a:buNone/>
            </a:pPr>
            <a:r>
              <a:rPr lang="en" sz="1600">
                <a:latin typeface="Source Sans Pro"/>
                <a:ea typeface="Source Sans Pro"/>
                <a:cs typeface="Source Sans Pro"/>
                <a:sym typeface="Source Sans Pro"/>
              </a:rPr>
              <a:t>Features with relatively lower predictive potential</a:t>
            </a:r>
            <a:endParaRPr sz="1600">
              <a:latin typeface="Source Sans Pro"/>
              <a:ea typeface="Source Sans Pro"/>
              <a:cs typeface="Source Sans Pro"/>
              <a:sym typeface="Source Sans Pro"/>
            </a:endParaRPr>
          </a:p>
          <a:p>
            <a:pPr indent="0" lvl="0" marL="457200" rtl="0" algn="l">
              <a:spcBef>
                <a:spcPts val="0"/>
              </a:spcBef>
              <a:spcAft>
                <a:spcPts val="0"/>
              </a:spcAft>
              <a:buNone/>
            </a:pPr>
            <a:r>
              <a:t/>
            </a:r>
            <a:endParaRPr sz="1600">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dC- Area proportion of Isolated Inclusions</a:t>
            </a:r>
            <a:endParaRPr sz="1600">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P - % Phosphorus</a:t>
            </a:r>
            <a:endParaRPr sz="1600">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S - % Sulphur</a:t>
            </a:r>
            <a:endParaRPr sz="1600">
              <a:latin typeface="Source Sans Pro"/>
              <a:ea typeface="Source Sans Pro"/>
              <a:cs typeface="Source Sans Pro"/>
              <a:sym typeface="Source Sans Pro"/>
            </a:endParaRPr>
          </a:p>
          <a:p>
            <a:pPr indent="-330200" lvl="0" marL="457200" rtl="0" algn="l">
              <a:spcBef>
                <a:spcPts val="0"/>
              </a:spcBef>
              <a:spcAft>
                <a:spcPts val="0"/>
              </a:spcAft>
              <a:buSzPts val="1600"/>
              <a:buFont typeface="Source Sans Pro"/>
              <a:buChar char="●"/>
            </a:pPr>
            <a:r>
              <a:rPr lang="en" sz="1600">
                <a:latin typeface="Source Sans Pro"/>
                <a:ea typeface="Source Sans Pro"/>
                <a:cs typeface="Source Sans Pro"/>
                <a:sym typeface="Source Sans Pro"/>
              </a:rPr>
              <a:t>Si - % Silicon</a:t>
            </a:r>
            <a:endParaRPr sz="1600">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427" name="Google Shape;427;p41"/>
          <p:cNvSpPr/>
          <p:nvPr/>
        </p:nvSpPr>
        <p:spPr>
          <a:xfrm>
            <a:off x="939350" y="4396000"/>
            <a:ext cx="3360600" cy="54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500">
                <a:latin typeface="Source Sans Pro"/>
                <a:ea typeface="Source Sans Pro"/>
                <a:cs typeface="Source Sans Pro"/>
                <a:sym typeface="Source Sans Pro"/>
              </a:rPr>
              <a:t>21 Best Features selected for modelling</a:t>
            </a:r>
            <a:endParaRPr sz="150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ctrTitle"/>
          </p:nvPr>
        </p:nvSpPr>
        <p:spPr>
          <a:xfrm>
            <a:off x="1316485" y="1034325"/>
            <a:ext cx="5807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a:t>
            </a:r>
            <a:endParaRPr/>
          </a:p>
        </p:txBody>
      </p:sp>
      <p:sp>
        <p:nvSpPr>
          <p:cNvPr id="143" name="Google Shape;143;p24"/>
          <p:cNvSpPr txBox="1"/>
          <p:nvPr/>
        </p:nvSpPr>
        <p:spPr>
          <a:xfrm>
            <a:off x="1040925" y="2194125"/>
            <a:ext cx="6898800" cy="18777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rgbClr val="9E9E9E"/>
              </a:buClr>
              <a:buSzPts val="2200"/>
              <a:buFont typeface="Source Sans Pro"/>
              <a:buAutoNum type="arabicPeriod"/>
            </a:pPr>
            <a:r>
              <a:rPr b="1" lang="en" sz="2200">
                <a:solidFill>
                  <a:srgbClr val="9E9E9E"/>
                </a:solidFill>
                <a:latin typeface="Source Sans Pro"/>
                <a:ea typeface="Source Sans Pro"/>
                <a:cs typeface="Source Sans Pro"/>
                <a:sym typeface="Source Sans Pro"/>
              </a:rPr>
              <a:t>BACKGROUND                                                                  1-2</a:t>
            </a:r>
            <a:endParaRPr b="1" sz="2200">
              <a:solidFill>
                <a:srgbClr val="9E9E9E"/>
              </a:solidFill>
              <a:latin typeface="Source Sans Pro"/>
              <a:ea typeface="Source Sans Pro"/>
              <a:cs typeface="Source Sans Pro"/>
              <a:sym typeface="Source Sans Pro"/>
            </a:endParaRPr>
          </a:p>
          <a:p>
            <a:pPr indent="-368300" lvl="0" marL="457200" rtl="0" algn="l">
              <a:spcBef>
                <a:spcPts val="0"/>
              </a:spcBef>
              <a:spcAft>
                <a:spcPts val="0"/>
              </a:spcAft>
              <a:buClr>
                <a:srgbClr val="9E9E9E"/>
              </a:buClr>
              <a:buSzPts val="2200"/>
              <a:buFont typeface="Source Sans Pro"/>
              <a:buAutoNum type="arabicPeriod"/>
            </a:pPr>
            <a:r>
              <a:rPr b="1" lang="en" sz="2200">
                <a:solidFill>
                  <a:srgbClr val="9E9E9E"/>
                </a:solidFill>
                <a:latin typeface="Source Sans Pro"/>
                <a:ea typeface="Source Sans Pro"/>
                <a:cs typeface="Source Sans Pro"/>
                <a:sym typeface="Source Sans Pro"/>
              </a:rPr>
              <a:t>OBJECTIVE                                                                        3-5</a:t>
            </a:r>
            <a:endParaRPr b="1" sz="2200">
              <a:solidFill>
                <a:srgbClr val="9E9E9E"/>
              </a:solidFill>
              <a:latin typeface="Source Sans Pro"/>
              <a:ea typeface="Source Sans Pro"/>
              <a:cs typeface="Source Sans Pro"/>
              <a:sym typeface="Source Sans Pro"/>
            </a:endParaRPr>
          </a:p>
          <a:p>
            <a:pPr indent="-368300" lvl="0" marL="457200" rtl="0" algn="l">
              <a:spcBef>
                <a:spcPts val="0"/>
              </a:spcBef>
              <a:spcAft>
                <a:spcPts val="0"/>
              </a:spcAft>
              <a:buClr>
                <a:srgbClr val="9E9E9E"/>
              </a:buClr>
              <a:buSzPts val="2200"/>
              <a:buFont typeface="Source Sans Pro"/>
              <a:buAutoNum type="arabicPeriod"/>
            </a:pPr>
            <a:r>
              <a:rPr b="1" lang="en" sz="2200">
                <a:solidFill>
                  <a:srgbClr val="9E9E9E"/>
                </a:solidFill>
                <a:latin typeface="Source Sans Pro"/>
                <a:ea typeface="Source Sans Pro"/>
                <a:cs typeface="Source Sans Pro"/>
                <a:sym typeface="Source Sans Pro"/>
              </a:rPr>
              <a:t>METHODOLOGY                                                                6</a:t>
            </a:r>
            <a:endParaRPr b="1" sz="2200">
              <a:solidFill>
                <a:srgbClr val="9E9E9E"/>
              </a:solidFill>
              <a:latin typeface="Source Sans Pro"/>
              <a:ea typeface="Source Sans Pro"/>
              <a:cs typeface="Source Sans Pro"/>
              <a:sym typeface="Source Sans Pro"/>
            </a:endParaRPr>
          </a:p>
          <a:p>
            <a:pPr indent="-368300" lvl="0" marL="457200" rtl="0" algn="l">
              <a:spcBef>
                <a:spcPts val="0"/>
              </a:spcBef>
              <a:spcAft>
                <a:spcPts val="0"/>
              </a:spcAft>
              <a:buClr>
                <a:srgbClr val="9E9E9E"/>
              </a:buClr>
              <a:buSzPts val="2200"/>
              <a:buFont typeface="Source Sans Pro"/>
              <a:buAutoNum type="arabicPeriod"/>
            </a:pPr>
            <a:r>
              <a:rPr b="1" lang="en" sz="2200">
                <a:solidFill>
                  <a:srgbClr val="9E9E9E"/>
                </a:solidFill>
                <a:latin typeface="Source Sans Pro"/>
                <a:ea typeface="Source Sans Pro"/>
                <a:cs typeface="Source Sans Pro"/>
                <a:sym typeface="Source Sans Pro"/>
              </a:rPr>
              <a:t>WORK DONE                                                                     7-26</a:t>
            </a:r>
            <a:endParaRPr b="1" sz="2200">
              <a:solidFill>
                <a:srgbClr val="9E9E9E"/>
              </a:solidFill>
              <a:latin typeface="Source Sans Pro"/>
              <a:ea typeface="Source Sans Pro"/>
              <a:cs typeface="Source Sans Pro"/>
              <a:sym typeface="Source Sans Pro"/>
            </a:endParaRPr>
          </a:p>
          <a:p>
            <a:pPr indent="-368300" lvl="0" marL="457200" rtl="0" algn="l">
              <a:spcBef>
                <a:spcPts val="0"/>
              </a:spcBef>
              <a:spcAft>
                <a:spcPts val="0"/>
              </a:spcAft>
              <a:buClr>
                <a:srgbClr val="9E9E9E"/>
              </a:buClr>
              <a:buSzPts val="2200"/>
              <a:buFont typeface="Source Sans Pro"/>
              <a:buAutoNum type="arabicPeriod"/>
            </a:pPr>
            <a:r>
              <a:rPr b="1" lang="en" sz="2200">
                <a:solidFill>
                  <a:srgbClr val="9E9E9E"/>
                </a:solidFill>
                <a:latin typeface="Source Sans Pro"/>
                <a:ea typeface="Source Sans Pro"/>
                <a:cs typeface="Source Sans Pro"/>
                <a:sym typeface="Source Sans Pro"/>
              </a:rPr>
              <a:t>CONCLUSION                                                                     27</a:t>
            </a:r>
            <a:endParaRPr b="1" sz="2200">
              <a:solidFill>
                <a:srgbClr val="9E9E9E"/>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2"/>
          <p:cNvSpPr txBox="1"/>
          <p:nvPr>
            <p:ph type="title"/>
          </p:nvPr>
        </p:nvSpPr>
        <p:spPr>
          <a:xfrm>
            <a:off x="220175" y="9222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750"/>
              <a:t>4. Modelling</a:t>
            </a:r>
            <a:endParaRPr b="1" sz="2750"/>
          </a:p>
        </p:txBody>
      </p:sp>
      <p:sp>
        <p:nvSpPr>
          <p:cNvPr id="433" name="Google Shape;433;p42"/>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4" name="Google Shape;434;p42"/>
          <p:cNvSpPr txBox="1"/>
          <p:nvPr>
            <p:ph idx="4294967295" type="ctrTitle"/>
          </p:nvPr>
        </p:nvSpPr>
        <p:spPr>
          <a:xfrm>
            <a:off x="546000" y="298825"/>
            <a:ext cx="5807400" cy="83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300"/>
              <a:t>WORK DONE</a:t>
            </a:r>
            <a:endParaRPr b="1" sz="5300"/>
          </a:p>
        </p:txBody>
      </p:sp>
      <p:grpSp>
        <p:nvGrpSpPr>
          <p:cNvPr id="435" name="Google Shape;435;p42"/>
          <p:cNvGrpSpPr/>
          <p:nvPr/>
        </p:nvGrpSpPr>
        <p:grpSpPr>
          <a:xfrm>
            <a:off x="546003" y="298828"/>
            <a:ext cx="598867" cy="684643"/>
            <a:chOff x="590250" y="244200"/>
            <a:chExt cx="407975" cy="532175"/>
          </a:xfrm>
        </p:grpSpPr>
        <p:sp>
          <p:nvSpPr>
            <p:cNvPr id="436" name="Google Shape;436;p4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37" name="Google Shape;437;p4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38" name="Google Shape;438;p4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39" name="Google Shape;439;p4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40" name="Google Shape;440;p4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41" name="Google Shape;441;p4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42" name="Google Shape;442;p4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43" name="Google Shape;443;p4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44" name="Google Shape;444;p4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45" name="Google Shape;445;p4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46" name="Google Shape;446;p42"/>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47" name="Google Shape;447;p42"/>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48" name="Google Shape;448;p42"/>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49" name="Google Shape;449;p42"/>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450" name="Google Shape;450;p42"/>
          <p:cNvSpPr txBox="1"/>
          <p:nvPr/>
        </p:nvSpPr>
        <p:spPr>
          <a:xfrm>
            <a:off x="8424450" y="171925"/>
            <a:ext cx="4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18</a:t>
            </a:r>
            <a:endParaRPr>
              <a:latin typeface="Source Sans Pro"/>
              <a:ea typeface="Source Sans Pro"/>
              <a:cs typeface="Source Sans Pro"/>
              <a:sym typeface="Source Sans Pro"/>
            </a:endParaRPr>
          </a:p>
        </p:txBody>
      </p:sp>
      <p:sp>
        <p:nvSpPr>
          <p:cNvPr id="451" name="Google Shape;451;p42"/>
          <p:cNvSpPr/>
          <p:nvPr/>
        </p:nvSpPr>
        <p:spPr>
          <a:xfrm>
            <a:off x="706550" y="1783900"/>
            <a:ext cx="4261500" cy="2531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We have currently trained 3 ML models namely:</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AutoNum type="arabicParenR"/>
            </a:pPr>
            <a:r>
              <a:rPr lang="en" sz="1500">
                <a:latin typeface="Source Sans Pro"/>
                <a:ea typeface="Source Sans Pro"/>
                <a:cs typeface="Source Sans Pro"/>
                <a:sym typeface="Source Sans Pro"/>
              </a:rPr>
              <a:t>Multilinear regression</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AutoNum type="arabicParenR"/>
            </a:pPr>
            <a:r>
              <a:rPr lang="en" sz="1500">
                <a:latin typeface="Source Sans Pro"/>
                <a:ea typeface="Source Sans Pro"/>
                <a:cs typeface="Source Sans Pro"/>
                <a:sym typeface="Source Sans Pro"/>
              </a:rPr>
              <a:t>Decision Trees</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AutoNum type="arabicParenR"/>
            </a:pPr>
            <a:r>
              <a:rPr lang="en" sz="1500">
                <a:latin typeface="Source Sans Pro"/>
                <a:ea typeface="Source Sans Pro"/>
                <a:cs typeface="Source Sans Pro"/>
                <a:sym typeface="Source Sans Pro"/>
              </a:rPr>
              <a:t>Random Forests</a:t>
            </a:r>
            <a:endParaRPr sz="1500">
              <a:latin typeface="Source Sans Pro"/>
              <a:ea typeface="Source Sans Pro"/>
              <a:cs typeface="Source Sans Pro"/>
              <a:sym typeface="Source Sans Pro"/>
            </a:endParaRPr>
          </a:p>
          <a:p>
            <a:pPr indent="0" lvl="0" marL="457200" rtl="0" algn="l">
              <a:spcBef>
                <a:spcPts val="0"/>
              </a:spcBef>
              <a:spcAft>
                <a:spcPts val="0"/>
              </a:spcAft>
              <a:buNone/>
            </a:pPr>
            <a:r>
              <a:t/>
            </a:r>
            <a:endParaRPr sz="1500">
              <a:latin typeface="Source Sans Pro"/>
              <a:ea typeface="Source Sans Pro"/>
              <a:cs typeface="Source Sans Pro"/>
              <a:sym typeface="Source Sans Pro"/>
            </a:endParaRPr>
          </a:p>
          <a:p>
            <a:pPr indent="0" lvl="0" marL="0" rtl="0" algn="l">
              <a:spcBef>
                <a:spcPts val="0"/>
              </a:spcBef>
              <a:spcAft>
                <a:spcPts val="0"/>
              </a:spcAft>
              <a:buNone/>
            </a:pPr>
            <a:r>
              <a:rPr lang="en" sz="1500">
                <a:latin typeface="Source Sans Pro"/>
                <a:ea typeface="Source Sans Pro"/>
                <a:cs typeface="Source Sans Pro"/>
                <a:sym typeface="Source Sans Pro"/>
              </a:rPr>
              <a:t>We have evaluated the models using Leave one out cross-validation (LOOCV) since, the dataset is pretty small. The RMSE scores of the models indicate that random forest is the best model.</a:t>
            </a:r>
            <a:endParaRPr sz="1500">
              <a:latin typeface="Source Sans Pro"/>
              <a:ea typeface="Source Sans Pro"/>
              <a:cs typeface="Source Sans Pro"/>
              <a:sym typeface="Source Sans Pro"/>
            </a:endParaRPr>
          </a:p>
        </p:txBody>
      </p:sp>
      <p:pic>
        <p:nvPicPr>
          <p:cNvPr id="452" name="Google Shape;452;p42"/>
          <p:cNvPicPr preferRelativeResize="0"/>
          <p:nvPr/>
        </p:nvPicPr>
        <p:blipFill>
          <a:blip r:embed="rId3">
            <a:alphaModFix/>
          </a:blip>
          <a:stretch>
            <a:fillRect/>
          </a:stretch>
        </p:blipFill>
        <p:spPr>
          <a:xfrm>
            <a:off x="5120450" y="1777220"/>
            <a:ext cx="3871150" cy="24183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3"/>
          <p:cNvSpPr txBox="1"/>
          <p:nvPr>
            <p:ph type="title"/>
          </p:nvPr>
        </p:nvSpPr>
        <p:spPr>
          <a:xfrm>
            <a:off x="185300" y="2945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750"/>
              <a:t>4. Modelling</a:t>
            </a:r>
            <a:endParaRPr b="1" sz="2750"/>
          </a:p>
        </p:txBody>
      </p:sp>
      <p:sp>
        <p:nvSpPr>
          <p:cNvPr id="458" name="Google Shape;458;p43"/>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9" name="Google Shape;459;p43"/>
          <p:cNvSpPr txBox="1"/>
          <p:nvPr/>
        </p:nvSpPr>
        <p:spPr>
          <a:xfrm>
            <a:off x="8424450" y="171925"/>
            <a:ext cx="4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19</a:t>
            </a:r>
            <a:endParaRPr>
              <a:latin typeface="Source Sans Pro"/>
              <a:ea typeface="Source Sans Pro"/>
              <a:cs typeface="Source Sans Pro"/>
              <a:sym typeface="Source Sans Pro"/>
            </a:endParaRPr>
          </a:p>
        </p:txBody>
      </p:sp>
      <p:sp>
        <p:nvSpPr>
          <p:cNvPr id="460" name="Google Shape;460;p43"/>
          <p:cNvSpPr/>
          <p:nvPr/>
        </p:nvSpPr>
        <p:spPr>
          <a:xfrm>
            <a:off x="185300" y="1150700"/>
            <a:ext cx="3601800" cy="198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Now let’s look at the model prediction &amp; true values &amp; analyze any overfitting or underfitting the models we have </a:t>
            </a:r>
            <a:r>
              <a:rPr lang="en" sz="1500">
                <a:latin typeface="Source Sans Pro"/>
                <a:ea typeface="Source Sans Pro"/>
                <a:cs typeface="Source Sans Pro"/>
                <a:sym typeface="Source Sans Pro"/>
              </a:rPr>
              <a:t>trained</a:t>
            </a:r>
            <a:r>
              <a:rPr lang="en" sz="1500">
                <a:latin typeface="Source Sans Pro"/>
                <a:ea typeface="Source Sans Pro"/>
                <a:cs typeface="Source Sans Pro"/>
                <a:sym typeface="Source Sans Pro"/>
              </a:rPr>
              <a:t> </a:t>
            </a:r>
            <a:endParaRPr sz="1500">
              <a:latin typeface="Source Sans Pro"/>
              <a:ea typeface="Source Sans Pro"/>
              <a:cs typeface="Source Sans Pro"/>
              <a:sym typeface="Source Sans Pro"/>
            </a:endParaRPr>
          </a:p>
        </p:txBody>
      </p:sp>
      <p:pic>
        <p:nvPicPr>
          <p:cNvPr id="461" name="Google Shape;461;p43"/>
          <p:cNvPicPr preferRelativeResize="0"/>
          <p:nvPr/>
        </p:nvPicPr>
        <p:blipFill rotWithShape="1">
          <a:blip r:embed="rId3">
            <a:alphaModFix/>
          </a:blip>
          <a:srcRect b="5699" l="6339" r="6217" t="5937"/>
          <a:stretch/>
        </p:blipFill>
        <p:spPr>
          <a:xfrm>
            <a:off x="3841134" y="1150700"/>
            <a:ext cx="5110166" cy="2884100"/>
          </a:xfrm>
          <a:prstGeom prst="rect">
            <a:avLst/>
          </a:prstGeom>
          <a:noFill/>
          <a:ln>
            <a:noFill/>
          </a:ln>
        </p:spPr>
      </p:pic>
      <p:sp>
        <p:nvSpPr>
          <p:cNvPr id="462" name="Google Shape;462;p43"/>
          <p:cNvSpPr txBox="1"/>
          <p:nvPr/>
        </p:nvSpPr>
        <p:spPr>
          <a:xfrm>
            <a:off x="4861650" y="4083925"/>
            <a:ext cx="400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Baseline Linear regression model</a:t>
            </a:r>
            <a:endParaRPr>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4"/>
          <p:cNvSpPr txBox="1"/>
          <p:nvPr>
            <p:ph type="title"/>
          </p:nvPr>
        </p:nvSpPr>
        <p:spPr>
          <a:xfrm>
            <a:off x="272500" y="1719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750"/>
              <a:t>4</a:t>
            </a:r>
            <a:r>
              <a:rPr b="1" lang="en" sz="2750"/>
              <a:t>. Modelling</a:t>
            </a:r>
            <a:endParaRPr b="1" sz="2750"/>
          </a:p>
        </p:txBody>
      </p:sp>
      <p:sp>
        <p:nvSpPr>
          <p:cNvPr id="468" name="Google Shape;468;p44"/>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69" name="Google Shape;469;p44"/>
          <p:cNvSpPr txBox="1"/>
          <p:nvPr/>
        </p:nvSpPr>
        <p:spPr>
          <a:xfrm>
            <a:off x="8424450" y="171925"/>
            <a:ext cx="4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20</a:t>
            </a:r>
            <a:endParaRPr>
              <a:latin typeface="Source Sans Pro"/>
              <a:ea typeface="Source Sans Pro"/>
              <a:cs typeface="Source Sans Pro"/>
              <a:sym typeface="Source Sans Pro"/>
            </a:endParaRPr>
          </a:p>
        </p:txBody>
      </p:sp>
      <p:pic>
        <p:nvPicPr>
          <p:cNvPr id="470" name="Google Shape;470;p44"/>
          <p:cNvPicPr preferRelativeResize="0"/>
          <p:nvPr/>
        </p:nvPicPr>
        <p:blipFill rotWithShape="1">
          <a:blip r:embed="rId3">
            <a:alphaModFix/>
          </a:blip>
          <a:srcRect b="5699" l="6339" r="6217" t="5937"/>
          <a:stretch/>
        </p:blipFill>
        <p:spPr>
          <a:xfrm>
            <a:off x="415349" y="1077500"/>
            <a:ext cx="5974725" cy="3219925"/>
          </a:xfrm>
          <a:prstGeom prst="rect">
            <a:avLst/>
          </a:prstGeom>
          <a:noFill/>
          <a:ln>
            <a:noFill/>
          </a:ln>
        </p:spPr>
      </p:pic>
      <p:sp>
        <p:nvSpPr>
          <p:cNvPr id="471" name="Google Shape;471;p44"/>
          <p:cNvSpPr txBox="1"/>
          <p:nvPr/>
        </p:nvSpPr>
        <p:spPr>
          <a:xfrm>
            <a:off x="2530913" y="4297425"/>
            <a:ext cx="174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Linear Regression</a:t>
            </a:r>
            <a:endParaRPr>
              <a:latin typeface="Source Sans Pro"/>
              <a:ea typeface="Source Sans Pro"/>
              <a:cs typeface="Source Sans Pro"/>
              <a:sym typeface="Source Sans Pro"/>
            </a:endParaRPr>
          </a:p>
        </p:txBody>
      </p:sp>
      <p:sp>
        <p:nvSpPr>
          <p:cNvPr id="472" name="Google Shape;472;p44"/>
          <p:cNvSpPr/>
          <p:nvPr/>
        </p:nvSpPr>
        <p:spPr>
          <a:xfrm>
            <a:off x="6420600" y="1552350"/>
            <a:ext cx="2561100" cy="242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We can clearly see that the linear regression model somewhat captures a simple model &amp; ignores some fluctuations and just make them smooth. This is evident in the right part where the predicted values are more or less the mean.</a:t>
            </a:r>
            <a:endParaRPr sz="1500">
              <a:latin typeface="Source Sans Pro"/>
              <a:ea typeface="Source Sans Pro"/>
              <a:cs typeface="Source Sans Pro"/>
              <a:sym typeface="Source Sans Pro"/>
            </a:endParaRPr>
          </a:p>
        </p:txBody>
      </p:sp>
      <p:sp>
        <p:nvSpPr>
          <p:cNvPr id="473" name="Google Shape;473;p44"/>
          <p:cNvSpPr txBox="1"/>
          <p:nvPr/>
        </p:nvSpPr>
        <p:spPr>
          <a:xfrm rot="-5400000">
            <a:off x="-2218699" y="452552"/>
            <a:ext cx="5558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555555"/>
                </a:solidFill>
                <a:latin typeface="Source Sans Pro"/>
                <a:ea typeface="Source Sans Pro"/>
                <a:cs typeface="Source Sans Pro"/>
                <a:sym typeface="Source Sans Pro"/>
              </a:rPr>
              <a:t>Endurance Limit Stress</a:t>
            </a:r>
            <a:endParaRPr sz="800">
              <a:solidFill>
                <a:srgbClr val="555555"/>
              </a:solidFill>
              <a:latin typeface="Source Sans Pro"/>
              <a:ea typeface="Source Sans Pro"/>
              <a:cs typeface="Source Sans Pro"/>
              <a:sym typeface="Source Sans Pro"/>
            </a:endParaRPr>
          </a:p>
        </p:txBody>
      </p:sp>
      <p:sp>
        <p:nvSpPr>
          <p:cNvPr id="474" name="Google Shape;474;p44"/>
          <p:cNvSpPr txBox="1"/>
          <p:nvPr/>
        </p:nvSpPr>
        <p:spPr>
          <a:xfrm>
            <a:off x="2779225" y="4207450"/>
            <a:ext cx="5558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555555"/>
                </a:solidFill>
                <a:latin typeface="Source Sans Pro"/>
                <a:ea typeface="Source Sans Pro"/>
                <a:cs typeface="Source Sans Pro"/>
                <a:sym typeface="Source Sans Pro"/>
              </a:rPr>
              <a:t>Data instance</a:t>
            </a:r>
            <a:endParaRPr sz="800">
              <a:solidFill>
                <a:srgbClr val="555555"/>
              </a:solidFill>
              <a:latin typeface="Source Sans Pro"/>
              <a:ea typeface="Source Sans Pro"/>
              <a:cs typeface="Source Sans Pro"/>
              <a:sym typeface="Source Sans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5"/>
          <p:cNvSpPr txBox="1"/>
          <p:nvPr>
            <p:ph type="title"/>
          </p:nvPr>
        </p:nvSpPr>
        <p:spPr>
          <a:xfrm>
            <a:off x="141275" y="259545"/>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750"/>
              <a:t>4. Modelling </a:t>
            </a:r>
            <a:endParaRPr b="1" sz="2750"/>
          </a:p>
        </p:txBody>
      </p:sp>
      <p:sp>
        <p:nvSpPr>
          <p:cNvPr id="480" name="Google Shape;480;p45"/>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81" name="Google Shape;481;p45"/>
          <p:cNvSpPr txBox="1"/>
          <p:nvPr/>
        </p:nvSpPr>
        <p:spPr>
          <a:xfrm>
            <a:off x="8424450" y="171925"/>
            <a:ext cx="4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21</a:t>
            </a:r>
            <a:endParaRPr>
              <a:latin typeface="Source Sans Pro"/>
              <a:ea typeface="Source Sans Pro"/>
              <a:cs typeface="Source Sans Pro"/>
              <a:sym typeface="Source Sans Pro"/>
            </a:endParaRPr>
          </a:p>
        </p:txBody>
      </p:sp>
      <p:pic>
        <p:nvPicPr>
          <p:cNvPr id="482" name="Google Shape;482;p45"/>
          <p:cNvPicPr preferRelativeResize="0"/>
          <p:nvPr/>
        </p:nvPicPr>
        <p:blipFill rotWithShape="1">
          <a:blip r:embed="rId3">
            <a:alphaModFix/>
          </a:blip>
          <a:srcRect b="4503" l="6230" r="-6230" t="8221"/>
          <a:stretch/>
        </p:blipFill>
        <p:spPr>
          <a:xfrm>
            <a:off x="415700" y="962150"/>
            <a:ext cx="6973250" cy="3743901"/>
          </a:xfrm>
          <a:prstGeom prst="rect">
            <a:avLst/>
          </a:prstGeom>
          <a:noFill/>
          <a:ln>
            <a:noFill/>
          </a:ln>
        </p:spPr>
      </p:pic>
      <p:sp>
        <p:nvSpPr>
          <p:cNvPr id="483" name="Google Shape;483;p45"/>
          <p:cNvSpPr txBox="1"/>
          <p:nvPr/>
        </p:nvSpPr>
        <p:spPr>
          <a:xfrm>
            <a:off x="2667275" y="4593775"/>
            <a:ext cx="240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Decision</a:t>
            </a:r>
            <a:r>
              <a:rPr lang="en">
                <a:latin typeface="Source Sans Pro"/>
                <a:ea typeface="Source Sans Pro"/>
                <a:cs typeface="Source Sans Pro"/>
                <a:sym typeface="Source Sans Pro"/>
              </a:rPr>
              <a:t> Tree</a:t>
            </a:r>
            <a:endParaRPr>
              <a:latin typeface="Source Sans Pro"/>
              <a:ea typeface="Source Sans Pro"/>
              <a:cs typeface="Source Sans Pro"/>
              <a:sym typeface="Source Sans Pro"/>
            </a:endParaRPr>
          </a:p>
        </p:txBody>
      </p:sp>
      <p:sp>
        <p:nvSpPr>
          <p:cNvPr id="484" name="Google Shape;484;p45"/>
          <p:cNvSpPr/>
          <p:nvPr/>
        </p:nvSpPr>
        <p:spPr>
          <a:xfrm>
            <a:off x="6420600" y="1552350"/>
            <a:ext cx="2561100" cy="262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The decision tree model fluctuates more than the true values indicating high variance which is observed when overfitting to the training data. This is clearly visible on the right part where the fluctuations are much more than the true values</a:t>
            </a:r>
            <a:endParaRPr sz="1500">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6"/>
          <p:cNvSpPr txBox="1"/>
          <p:nvPr>
            <p:ph type="title"/>
          </p:nvPr>
        </p:nvSpPr>
        <p:spPr>
          <a:xfrm>
            <a:off x="235950" y="461107"/>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750"/>
              <a:t>4. Modelling</a:t>
            </a:r>
            <a:endParaRPr b="1" sz="2750"/>
          </a:p>
        </p:txBody>
      </p:sp>
      <p:sp>
        <p:nvSpPr>
          <p:cNvPr id="490" name="Google Shape;490;p46"/>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91" name="Google Shape;491;p46"/>
          <p:cNvSpPr txBox="1"/>
          <p:nvPr/>
        </p:nvSpPr>
        <p:spPr>
          <a:xfrm>
            <a:off x="8424450" y="171925"/>
            <a:ext cx="4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22</a:t>
            </a:r>
            <a:endParaRPr>
              <a:latin typeface="Source Sans Pro"/>
              <a:ea typeface="Source Sans Pro"/>
              <a:cs typeface="Source Sans Pro"/>
              <a:sym typeface="Source Sans Pro"/>
            </a:endParaRPr>
          </a:p>
        </p:txBody>
      </p:sp>
      <p:sp>
        <p:nvSpPr>
          <p:cNvPr id="492" name="Google Shape;492;p46"/>
          <p:cNvSpPr txBox="1"/>
          <p:nvPr/>
        </p:nvSpPr>
        <p:spPr>
          <a:xfrm>
            <a:off x="2729725" y="4812225"/>
            <a:ext cx="21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Random Forest</a:t>
            </a:r>
            <a:endParaRPr>
              <a:latin typeface="Source Sans Pro"/>
              <a:ea typeface="Source Sans Pro"/>
              <a:cs typeface="Source Sans Pro"/>
              <a:sym typeface="Source Sans Pro"/>
            </a:endParaRPr>
          </a:p>
        </p:txBody>
      </p:sp>
      <p:sp>
        <p:nvSpPr>
          <p:cNvPr id="493" name="Google Shape;493;p46"/>
          <p:cNvSpPr/>
          <p:nvPr/>
        </p:nvSpPr>
        <p:spPr>
          <a:xfrm>
            <a:off x="6420600" y="1552350"/>
            <a:ext cx="2561100" cy="242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The random forest model is more complex than linear regression &amp; more simpler than decision tree hence, it has a lower RMSE compared to other models.</a:t>
            </a:r>
            <a:endParaRPr sz="1500">
              <a:latin typeface="Source Sans Pro"/>
              <a:ea typeface="Source Sans Pro"/>
              <a:cs typeface="Source Sans Pro"/>
              <a:sym typeface="Source Sans Pro"/>
            </a:endParaRPr>
          </a:p>
        </p:txBody>
      </p:sp>
      <p:pic>
        <p:nvPicPr>
          <p:cNvPr id="494" name="Google Shape;494;p46"/>
          <p:cNvPicPr preferRelativeResize="0"/>
          <p:nvPr/>
        </p:nvPicPr>
        <p:blipFill>
          <a:blip r:embed="rId3">
            <a:alphaModFix/>
          </a:blip>
          <a:stretch>
            <a:fillRect/>
          </a:stretch>
        </p:blipFill>
        <p:spPr>
          <a:xfrm>
            <a:off x="235950" y="1316100"/>
            <a:ext cx="6032249" cy="332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7"/>
          <p:cNvSpPr txBox="1"/>
          <p:nvPr>
            <p:ph type="title"/>
          </p:nvPr>
        </p:nvSpPr>
        <p:spPr>
          <a:xfrm>
            <a:off x="235950" y="461107"/>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750"/>
              <a:t>4. Modelling</a:t>
            </a:r>
            <a:endParaRPr b="1" sz="2750"/>
          </a:p>
        </p:txBody>
      </p:sp>
      <p:sp>
        <p:nvSpPr>
          <p:cNvPr id="500" name="Google Shape;500;p47"/>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01" name="Google Shape;501;p47"/>
          <p:cNvSpPr txBox="1"/>
          <p:nvPr/>
        </p:nvSpPr>
        <p:spPr>
          <a:xfrm>
            <a:off x="8424450" y="171925"/>
            <a:ext cx="4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23</a:t>
            </a:r>
            <a:endParaRPr>
              <a:latin typeface="Source Sans Pro"/>
              <a:ea typeface="Source Sans Pro"/>
              <a:cs typeface="Source Sans Pro"/>
              <a:sym typeface="Source Sans Pro"/>
            </a:endParaRPr>
          </a:p>
        </p:txBody>
      </p:sp>
      <p:sp>
        <p:nvSpPr>
          <p:cNvPr id="502" name="Google Shape;502;p47"/>
          <p:cNvSpPr txBox="1"/>
          <p:nvPr/>
        </p:nvSpPr>
        <p:spPr>
          <a:xfrm>
            <a:off x="2729725" y="4812225"/>
            <a:ext cx="21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KNN</a:t>
            </a:r>
            <a:endParaRPr>
              <a:latin typeface="Source Sans Pro"/>
              <a:ea typeface="Source Sans Pro"/>
              <a:cs typeface="Source Sans Pro"/>
              <a:sym typeface="Source Sans Pro"/>
            </a:endParaRPr>
          </a:p>
        </p:txBody>
      </p:sp>
      <p:sp>
        <p:nvSpPr>
          <p:cNvPr id="503" name="Google Shape;503;p47"/>
          <p:cNvSpPr/>
          <p:nvPr/>
        </p:nvSpPr>
        <p:spPr>
          <a:xfrm>
            <a:off x="6420600" y="1552350"/>
            <a:ext cx="2561100" cy="242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KNN is underfitting for low carbon steels and underfitting for high carbon steels. Hence, it has a high RMSE and a low R2 score.</a:t>
            </a:r>
            <a:endParaRPr sz="1500">
              <a:latin typeface="Source Sans Pro"/>
              <a:ea typeface="Source Sans Pro"/>
              <a:cs typeface="Source Sans Pro"/>
              <a:sym typeface="Source Sans Pro"/>
            </a:endParaRPr>
          </a:p>
        </p:txBody>
      </p:sp>
      <p:pic>
        <p:nvPicPr>
          <p:cNvPr id="504" name="Google Shape;504;p47"/>
          <p:cNvPicPr preferRelativeResize="0"/>
          <p:nvPr/>
        </p:nvPicPr>
        <p:blipFill>
          <a:blip r:embed="rId3">
            <a:alphaModFix/>
          </a:blip>
          <a:stretch>
            <a:fillRect/>
          </a:stretch>
        </p:blipFill>
        <p:spPr>
          <a:xfrm>
            <a:off x="195125" y="1324770"/>
            <a:ext cx="6115799" cy="332638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8"/>
          <p:cNvSpPr txBox="1"/>
          <p:nvPr>
            <p:ph type="title"/>
          </p:nvPr>
        </p:nvSpPr>
        <p:spPr>
          <a:xfrm>
            <a:off x="235950" y="461107"/>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750"/>
              <a:t>4. Modelling</a:t>
            </a:r>
            <a:endParaRPr b="1" sz="2750"/>
          </a:p>
        </p:txBody>
      </p:sp>
      <p:sp>
        <p:nvSpPr>
          <p:cNvPr id="510" name="Google Shape;510;p48"/>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11" name="Google Shape;511;p48"/>
          <p:cNvSpPr txBox="1"/>
          <p:nvPr/>
        </p:nvSpPr>
        <p:spPr>
          <a:xfrm>
            <a:off x="8424450" y="171925"/>
            <a:ext cx="4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24</a:t>
            </a:r>
            <a:endParaRPr>
              <a:latin typeface="Source Sans Pro"/>
              <a:ea typeface="Source Sans Pro"/>
              <a:cs typeface="Source Sans Pro"/>
              <a:sym typeface="Source Sans Pro"/>
            </a:endParaRPr>
          </a:p>
        </p:txBody>
      </p:sp>
      <p:sp>
        <p:nvSpPr>
          <p:cNvPr id="512" name="Google Shape;512;p48"/>
          <p:cNvSpPr txBox="1"/>
          <p:nvPr/>
        </p:nvSpPr>
        <p:spPr>
          <a:xfrm>
            <a:off x="2729725" y="4812225"/>
            <a:ext cx="21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LightGBM</a:t>
            </a:r>
            <a:endParaRPr>
              <a:latin typeface="Source Sans Pro"/>
              <a:ea typeface="Source Sans Pro"/>
              <a:cs typeface="Source Sans Pro"/>
              <a:sym typeface="Source Sans Pro"/>
            </a:endParaRPr>
          </a:p>
        </p:txBody>
      </p:sp>
      <p:sp>
        <p:nvSpPr>
          <p:cNvPr id="513" name="Google Shape;513;p48"/>
          <p:cNvSpPr/>
          <p:nvPr/>
        </p:nvSpPr>
        <p:spPr>
          <a:xfrm>
            <a:off x="6420600" y="1552350"/>
            <a:ext cx="2561100" cy="242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LightGBM is the best model in terms of RMSE, it fits almost perfectly to data and also generalises well on unseen data.</a:t>
            </a:r>
            <a:endParaRPr sz="1500">
              <a:latin typeface="Source Sans Pro"/>
              <a:ea typeface="Source Sans Pro"/>
              <a:cs typeface="Source Sans Pro"/>
              <a:sym typeface="Source Sans Pro"/>
            </a:endParaRPr>
          </a:p>
        </p:txBody>
      </p:sp>
      <p:pic>
        <p:nvPicPr>
          <p:cNvPr id="514" name="Google Shape;514;p48"/>
          <p:cNvPicPr preferRelativeResize="0"/>
          <p:nvPr/>
        </p:nvPicPr>
        <p:blipFill>
          <a:blip r:embed="rId3">
            <a:alphaModFix/>
          </a:blip>
          <a:stretch>
            <a:fillRect/>
          </a:stretch>
        </p:blipFill>
        <p:spPr>
          <a:xfrm>
            <a:off x="152400" y="1316107"/>
            <a:ext cx="6115799" cy="332638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9"/>
          <p:cNvSpPr txBox="1"/>
          <p:nvPr>
            <p:ph type="title"/>
          </p:nvPr>
        </p:nvSpPr>
        <p:spPr>
          <a:xfrm>
            <a:off x="235950" y="461107"/>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750"/>
              <a:t>4. Modelling</a:t>
            </a:r>
            <a:endParaRPr b="1" sz="2750"/>
          </a:p>
        </p:txBody>
      </p:sp>
      <p:sp>
        <p:nvSpPr>
          <p:cNvPr id="520" name="Google Shape;520;p49"/>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21" name="Google Shape;521;p49"/>
          <p:cNvSpPr txBox="1"/>
          <p:nvPr/>
        </p:nvSpPr>
        <p:spPr>
          <a:xfrm>
            <a:off x="8424450" y="171925"/>
            <a:ext cx="4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25</a:t>
            </a:r>
            <a:endParaRPr>
              <a:latin typeface="Source Sans Pro"/>
              <a:ea typeface="Source Sans Pro"/>
              <a:cs typeface="Source Sans Pro"/>
              <a:sym typeface="Source Sans Pro"/>
            </a:endParaRPr>
          </a:p>
        </p:txBody>
      </p:sp>
      <p:sp>
        <p:nvSpPr>
          <p:cNvPr id="522" name="Google Shape;522;p49"/>
          <p:cNvSpPr txBox="1"/>
          <p:nvPr/>
        </p:nvSpPr>
        <p:spPr>
          <a:xfrm>
            <a:off x="2729725" y="4812225"/>
            <a:ext cx="21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SVM</a:t>
            </a:r>
            <a:endParaRPr>
              <a:latin typeface="Source Sans Pro"/>
              <a:ea typeface="Source Sans Pro"/>
              <a:cs typeface="Source Sans Pro"/>
              <a:sym typeface="Source Sans Pro"/>
            </a:endParaRPr>
          </a:p>
        </p:txBody>
      </p:sp>
      <p:sp>
        <p:nvSpPr>
          <p:cNvPr id="523" name="Google Shape;523;p49"/>
          <p:cNvSpPr/>
          <p:nvPr/>
        </p:nvSpPr>
        <p:spPr>
          <a:xfrm>
            <a:off x="6420600" y="1552350"/>
            <a:ext cx="2561100" cy="242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SVM had the highest value of RMSE among all the other models due to underfitting. So adding more data points would help increase the accuracy of SVM and also, the variables are highly correlated.</a:t>
            </a:r>
            <a:endParaRPr sz="1500">
              <a:latin typeface="Source Sans Pro"/>
              <a:ea typeface="Source Sans Pro"/>
              <a:cs typeface="Source Sans Pro"/>
              <a:sym typeface="Source Sans Pro"/>
            </a:endParaRPr>
          </a:p>
        </p:txBody>
      </p:sp>
      <p:pic>
        <p:nvPicPr>
          <p:cNvPr id="524" name="Google Shape;524;p49"/>
          <p:cNvPicPr preferRelativeResize="0"/>
          <p:nvPr/>
        </p:nvPicPr>
        <p:blipFill>
          <a:blip r:embed="rId3">
            <a:alphaModFix/>
          </a:blip>
          <a:stretch>
            <a:fillRect/>
          </a:stretch>
        </p:blipFill>
        <p:spPr>
          <a:xfrm>
            <a:off x="152400" y="1316107"/>
            <a:ext cx="6115799" cy="332638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0"/>
          <p:cNvSpPr txBox="1"/>
          <p:nvPr>
            <p:ph type="title"/>
          </p:nvPr>
        </p:nvSpPr>
        <p:spPr>
          <a:xfrm>
            <a:off x="235950" y="461107"/>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2750"/>
              <a:t>4. Modelling</a:t>
            </a:r>
            <a:endParaRPr b="1" sz="2750"/>
          </a:p>
        </p:txBody>
      </p:sp>
      <p:sp>
        <p:nvSpPr>
          <p:cNvPr id="530" name="Google Shape;530;p50"/>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31" name="Google Shape;531;p50"/>
          <p:cNvSpPr txBox="1"/>
          <p:nvPr/>
        </p:nvSpPr>
        <p:spPr>
          <a:xfrm>
            <a:off x="8424450" y="171925"/>
            <a:ext cx="4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26</a:t>
            </a:r>
            <a:endParaRPr>
              <a:latin typeface="Source Sans Pro"/>
              <a:ea typeface="Source Sans Pro"/>
              <a:cs typeface="Source Sans Pro"/>
              <a:sym typeface="Source Sans Pro"/>
            </a:endParaRPr>
          </a:p>
        </p:txBody>
      </p:sp>
      <p:sp>
        <p:nvSpPr>
          <p:cNvPr id="532" name="Google Shape;532;p50"/>
          <p:cNvSpPr txBox="1"/>
          <p:nvPr/>
        </p:nvSpPr>
        <p:spPr>
          <a:xfrm>
            <a:off x="2654100" y="4743300"/>
            <a:ext cx="25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Neural Network - MLP (35,35)</a:t>
            </a:r>
            <a:endParaRPr>
              <a:latin typeface="Source Sans Pro"/>
              <a:ea typeface="Source Sans Pro"/>
              <a:cs typeface="Source Sans Pro"/>
              <a:sym typeface="Source Sans Pro"/>
            </a:endParaRPr>
          </a:p>
        </p:txBody>
      </p:sp>
      <p:sp>
        <p:nvSpPr>
          <p:cNvPr id="533" name="Google Shape;533;p50"/>
          <p:cNvSpPr/>
          <p:nvPr/>
        </p:nvSpPr>
        <p:spPr>
          <a:xfrm>
            <a:off x="6420600" y="1552350"/>
            <a:ext cx="2561100" cy="242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Source Sans Pro"/>
                <a:ea typeface="Source Sans Pro"/>
                <a:cs typeface="Source Sans Pro"/>
                <a:sym typeface="Source Sans Pro"/>
              </a:rPr>
              <a:t>While the model is able to capture most of the values shown by the low RMSE, it still shows some amount of fluctuation in the right side. However, with some hyperparameter tuning, the RMSE can be improved as Neural networks can capture complex non-linear relationships.</a:t>
            </a:r>
            <a:endParaRPr>
              <a:latin typeface="Source Sans Pro"/>
              <a:ea typeface="Source Sans Pro"/>
              <a:cs typeface="Source Sans Pro"/>
              <a:sym typeface="Source Sans Pro"/>
            </a:endParaRPr>
          </a:p>
        </p:txBody>
      </p:sp>
      <p:pic>
        <p:nvPicPr>
          <p:cNvPr id="534" name="Google Shape;534;p50"/>
          <p:cNvPicPr preferRelativeResize="0"/>
          <p:nvPr/>
        </p:nvPicPr>
        <p:blipFill>
          <a:blip r:embed="rId3">
            <a:alphaModFix/>
          </a:blip>
          <a:stretch>
            <a:fillRect/>
          </a:stretch>
        </p:blipFill>
        <p:spPr>
          <a:xfrm>
            <a:off x="152400" y="1316107"/>
            <a:ext cx="6115799" cy="3326381"/>
          </a:xfrm>
          <a:prstGeom prst="rect">
            <a:avLst/>
          </a:prstGeom>
          <a:noFill/>
          <a:ln>
            <a:noFill/>
          </a:ln>
        </p:spPr>
      </p:pic>
      <p:sp>
        <p:nvSpPr>
          <p:cNvPr id="535" name="Google Shape;535;p50"/>
          <p:cNvSpPr txBox="1"/>
          <p:nvPr/>
        </p:nvSpPr>
        <p:spPr>
          <a:xfrm>
            <a:off x="6991275" y="4181800"/>
            <a:ext cx="622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pic>
        <p:nvPicPr>
          <p:cNvPr id="540" name="Google Shape;540;p51"/>
          <p:cNvPicPr preferRelativeResize="0"/>
          <p:nvPr/>
        </p:nvPicPr>
        <p:blipFill>
          <a:blip r:embed="rId3">
            <a:alphaModFix/>
          </a:blip>
          <a:stretch>
            <a:fillRect/>
          </a:stretch>
        </p:blipFill>
        <p:spPr>
          <a:xfrm>
            <a:off x="6577175" y="921250"/>
            <a:ext cx="2475525" cy="2179626"/>
          </a:xfrm>
          <a:prstGeom prst="rect">
            <a:avLst/>
          </a:prstGeom>
          <a:noFill/>
          <a:ln>
            <a:noFill/>
          </a:ln>
        </p:spPr>
      </p:pic>
      <p:sp>
        <p:nvSpPr>
          <p:cNvPr id="541" name="Google Shape;541;p51"/>
          <p:cNvSpPr/>
          <p:nvPr/>
        </p:nvSpPr>
        <p:spPr>
          <a:xfrm>
            <a:off x="613300" y="1347100"/>
            <a:ext cx="5765100" cy="344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600">
              <a:latin typeface="Source Sans Pro"/>
              <a:ea typeface="Source Sans Pro"/>
              <a:cs typeface="Source Sans Pro"/>
              <a:sym typeface="Source Sans Pro"/>
            </a:endParaRPr>
          </a:p>
          <a:p>
            <a:pPr indent="0" lvl="0" marL="457200" rtl="0" algn="l">
              <a:spcBef>
                <a:spcPts val="700"/>
              </a:spcBef>
              <a:spcAft>
                <a:spcPts val="0"/>
              </a:spcAft>
              <a:buNone/>
            </a:pPr>
            <a:r>
              <a:t/>
            </a:r>
            <a:endParaRPr sz="1500">
              <a:latin typeface="Source Sans Pro"/>
              <a:ea typeface="Source Sans Pro"/>
              <a:cs typeface="Source Sans Pro"/>
              <a:sym typeface="Source Sans Pro"/>
            </a:endParaRPr>
          </a:p>
        </p:txBody>
      </p:sp>
      <p:pic>
        <p:nvPicPr>
          <p:cNvPr id="542" name="Google Shape;542;p51"/>
          <p:cNvPicPr preferRelativeResize="0"/>
          <p:nvPr/>
        </p:nvPicPr>
        <p:blipFill>
          <a:blip r:embed="rId4">
            <a:alphaModFix/>
          </a:blip>
          <a:stretch>
            <a:fillRect/>
          </a:stretch>
        </p:blipFill>
        <p:spPr>
          <a:xfrm>
            <a:off x="6613450" y="3301425"/>
            <a:ext cx="2402974" cy="1450575"/>
          </a:xfrm>
          <a:prstGeom prst="rect">
            <a:avLst/>
          </a:prstGeom>
          <a:noFill/>
          <a:ln>
            <a:noFill/>
          </a:ln>
        </p:spPr>
      </p:pic>
      <p:sp>
        <p:nvSpPr>
          <p:cNvPr id="543" name="Google Shape;543;p51"/>
          <p:cNvSpPr txBox="1"/>
          <p:nvPr>
            <p:ph type="title"/>
          </p:nvPr>
        </p:nvSpPr>
        <p:spPr>
          <a:xfrm>
            <a:off x="891922" y="0"/>
            <a:ext cx="5807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300"/>
              <a:t>CONCLUSION</a:t>
            </a:r>
            <a:endParaRPr b="1" sz="5300"/>
          </a:p>
        </p:txBody>
      </p:sp>
      <p:grpSp>
        <p:nvGrpSpPr>
          <p:cNvPr id="544" name="Google Shape;544;p51"/>
          <p:cNvGrpSpPr/>
          <p:nvPr/>
        </p:nvGrpSpPr>
        <p:grpSpPr>
          <a:xfrm>
            <a:off x="242028" y="311428"/>
            <a:ext cx="598867" cy="684643"/>
            <a:chOff x="590250" y="244200"/>
            <a:chExt cx="407975" cy="532175"/>
          </a:xfrm>
        </p:grpSpPr>
        <p:sp>
          <p:nvSpPr>
            <p:cNvPr id="545" name="Google Shape;545;p5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46" name="Google Shape;546;p5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47" name="Google Shape;547;p5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48" name="Google Shape;548;p5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49" name="Google Shape;549;p5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50" name="Google Shape;550;p5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51" name="Google Shape;551;p5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52" name="Google Shape;552;p5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53" name="Google Shape;553;p5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54" name="Google Shape;554;p5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55" name="Google Shape;555;p51"/>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56" name="Google Shape;556;p51"/>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57" name="Google Shape;557;p51"/>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58" name="Google Shape;558;p51"/>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559" name="Google Shape;559;p51"/>
          <p:cNvSpPr txBox="1"/>
          <p:nvPr/>
        </p:nvSpPr>
        <p:spPr>
          <a:xfrm>
            <a:off x="8610700" y="114625"/>
            <a:ext cx="4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27</a:t>
            </a:r>
            <a:endParaRPr>
              <a:latin typeface="Source Sans Pro"/>
              <a:ea typeface="Source Sans Pro"/>
              <a:cs typeface="Source Sans Pro"/>
              <a:sym typeface="Source Sans Pro"/>
            </a:endParaRPr>
          </a:p>
        </p:txBody>
      </p:sp>
      <p:graphicFrame>
        <p:nvGraphicFramePr>
          <p:cNvPr id="560" name="Google Shape;560;p51"/>
          <p:cNvGraphicFramePr/>
          <p:nvPr/>
        </p:nvGraphicFramePr>
        <p:xfrm>
          <a:off x="1154525" y="1512510"/>
          <a:ext cx="3000000" cy="3000000"/>
        </p:xfrm>
        <a:graphic>
          <a:graphicData uri="http://schemas.openxmlformats.org/drawingml/2006/table">
            <a:tbl>
              <a:tblPr>
                <a:noFill/>
                <a:tableStyleId>{AC3524FF-C514-44BD-ABF1-EFE18A1C0E59}</a:tableStyleId>
              </a:tblPr>
              <a:tblGrid>
                <a:gridCol w="2341325"/>
                <a:gridCol w="2341325"/>
              </a:tblGrid>
              <a:tr h="366225">
                <a:tc>
                  <a:txBody>
                    <a:bodyPr/>
                    <a:lstStyle/>
                    <a:p>
                      <a:pPr indent="0" lvl="0" marL="0" rtl="0" algn="ctr">
                        <a:spcBef>
                          <a:spcPts val="0"/>
                        </a:spcBef>
                        <a:spcAft>
                          <a:spcPts val="0"/>
                        </a:spcAft>
                        <a:buNone/>
                      </a:pPr>
                      <a:r>
                        <a:rPr b="1" lang="en">
                          <a:latin typeface="Source Sans Pro"/>
                          <a:ea typeface="Source Sans Pro"/>
                          <a:cs typeface="Source Sans Pro"/>
                          <a:sym typeface="Source Sans Pro"/>
                        </a:rPr>
                        <a:t>Model</a:t>
                      </a:r>
                      <a:endParaRPr b="1">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b="1" lang="en">
                          <a:latin typeface="Source Sans Pro"/>
                          <a:ea typeface="Source Sans Pro"/>
                          <a:cs typeface="Source Sans Pro"/>
                          <a:sym typeface="Source Sans Pro"/>
                        </a:rPr>
                        <a:t>RMSE Value</a:t>
                      </a:r>
                      <a:endParaRPr b="1">
                        <a:latin typeface="Source Sans Pro"/>
                        <a:ea typeface="Source Sans Pro"/>
                        <a:cs typeface="Source Sans Pro"/>
                        <a:sym typeface="Source Sans Pro"/>
                      </a:endParaRPr>
                    </a:p>
                  </a:txBody>
                  <a:tcPr marT="91425" marB="91425" marR="91425" marL="91425"/>
                </a:tc>
              </a:tr>
              <a:tr h="366225">
                <a:tc>
                  <a:txBody>
                    <a:bodyPr/>
                    <a:lstStyle/>
                    <a:p>
                      <a:pPr indent="0" lvl="0" marL="0" rtl="0" algn="l">
                        <a:spcBef>
                          <a:spcPts val="0"/>
                        </a:spcBef>
                        <a:spcAft>
                          <a:spcPts val="0"/>
                        </a:spcAft>
                        <a:buNone/>
                      </a:pPr>
                      <a:r>
                        <a:rPr lang="en">
                          <a:latin typeface="Source Sans Pro"/>
                          <a:ea typeface="Source Sans Pro"/>
                          <a:cs typeface="Source Sans Pro"/>
                          <a:sym typeface="Source Sans Pro"/>
                        </a:rPr>
                        <a:t>Linear Regression</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35.69</a:t>
                      </a:r>
                      <a:endParaRPr>
                        <a:latin typeface="Source Sans Pro"/>
                        <a:ea typeface="Source Sans Pro"/>
                        <a:cs typeface="Source Sans Pro"/>
                        <a:sym typeface="Source Sans Pro"/>
                      </a:endParaRPr>
                    </a:p>
                  </a:txBody>
                  <a:tcPr marT="91425" marB="91425" marR="91425" marL="91425"/>
                </a:tc>
              </a:tr>
              <a:tr h="366225">
                <a:tc>
                  <a:txBody>
                    <a:bodyPr/>
                    <a:lstStyle/>
                    <a:p>
                      <a:pPr indent="0" lvl="0" marL="0" rtl="0" algn="l">
                        <a:spcBef>
                          <a:spcPts val="0"/>
                        </a:spcBef>
                        <a:spcAft>
                          <a:spcPts val="0"/>
                        </a:spcAft>
                        <a:buNone/>
                      </a:pPr>
                      <a:r>
                        <a:rPr lang="en">
                          <a:latin typeface="Source Sans Pro"/>
                          <a:ea typeface="Source Sans Pro"/>
                          <a:cs typeface="Source Sans Pro"/>
                          <a:sym typeface="Source Sans Pro"/>
                        </a:rPr>
                        <a:t>Decision Tree Regression</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37.89</a:t>
                      </a:r>
                      <a:endParaRPr>
                        <a:latin typeface="Source Sans Pro"/>
                        <a:ea typeface="Source Sans Pro"/>
                        <a:cs typeface="Source Sans Pro"/>
                        <a:sym typeface="Source Sans Pro"/>
                      </a:endParaRPr>
                    </a:p>
                  </a:txBody>
                  <a:tcPr marT="91425" marB="91425" marR="91425" marL="91425"/>
                </a:tc>
              </a:tr>
              <a:tr h="366225">
                <a:tc>
                  <a:txBody>
                    <a:bodyPr/>
                    <a:lstStyle/>
                    <a:p>
                      <a:pPr indent="0" lvl="0" marL="0" rtl="0" algn="l">
                        <a:spcBef>
                          <a:spcPts val="0"/>
                        </a:spcBef>
                        <a:spcAft>
                          <a:spcPts val="0"/>
                        </a:spcAft>
                        <a:buNone/>
                      </a:pPr>
                      <a:r>
                        <a:rPr lang="en">
                          <a:latin typeface="Source Sans Pro"/>
                          <a:ea typeface="Source Sans Pro"/>
                          <a:cs typeface="Source Sans Pro"/>
                          <a:sym typeface="Source Sans Pro"/>
                        </a:rPr>
                        <a:t>Random Forest Regression</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 27.14</a:t>
                      </a:r>
                      <a:endParaRPr>
                        <a:latin typeface="Source Sans Pro"/>
                        <a:ea typeface="Source Sans Pro"/>
                        <a:cs typeface="Source Sans Pro"/>
                        <a:sym typeface="Source Sans Pro"/>
                      </a:endParaRPr>
                    </a:p>
                  </a:txBody>
                  <a:tcPr marT="91425" marB="91425" marR="91425" marL="91425"/>
                </a:tc>
              </a:tr>
              <a:tr h="366225">
                <a:tc>
                  <a:txBody>
                    <a:bodyPr/>
                    <a:lstStyle/>
                    <a:p>
                      <a:pPr indent="0" lvl="0" marL="0" rtl="0" algn="l">
                        <a:spcBef>
                          <a:spcPts val="0"/>
                        </a:spcBef>
                        <a:spcAft>
                          <a:spcPts val="0"/>
                        </a:spcAft>
                        <a:buNone/>
                      </a:pPr>
                      <a:r>
                        <a:rPr lang="en">
                          <a:latin typeface="Source Sans Pro"/>
                          <a:ea typeface="Source Sans Pro"/>
                          <a:cs typeface="Source Sans Pro"/>
                          <a:sym typeface="Source Sans Pro"/>
                        </a:rPr>
                        <a:t>K Nearest Neighbors</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52.29</a:t>
                      </a:r>
                      <a:endParaRPr>
                        <a:latin typeface="Source Sans Pro"/>
                        <a:ea typeface="Source Sans Pro"/>
                        <a:cs typeface="Source Sans Pro"/>
                        <a:sym typeface="Source Sans Pro"/>
                      </a:endParaRPr>
                    </a:p>
                  </a:txBody>
                  <a:tcPr marT="91425" marB="91425" marR="91425" marL="91425"/>
                </a:tc>
              </a:tr>
              <a:tr h="366225">
                <a:tc>
                  <a:txBody>
                    <a:bodyPr/>
                    <a:lstStyle/>
                    <a:p>
                      <a:pPr indent="0" lvl="0" marL="0" rtl="0" algn="l">
                        <a:spcBef>
                          <a:spcPts val="0"/>
                        </a:spcBef>
                        <a:spcAft>
                          <a:spcPts val="0"/>
                        </a:spcAft>
                        <a:buNone/>
                      </a:pPr>
                      <a:r>
                        <a:rPr lang="en">
                          <a:latin typeface="Source Sans Pro"/>
                          <a:ea typeface="Source Sans Pro"/>
                          <a:cs typeface="Source Sans Pro"/>
                          <a:sym typeface="Source Sans Pro"/>
                        </a:rPr>
                        <a:t>LightGBM</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25.93</a:t>
                      </a:r>
                      <a:endParaRPr>
                        <a:latin typeface="Source Sans Pro"/>
                        <a:ea typeface="Source Sans Pro"/>
                        <a:cs typeface="Source Sans Pro"/>
                        <a:sym typeface="Source Sans Pro"/>
                      </a:endParaRPr>
                    </a:p>
                  </a:txBody>
                  <a:tcPr marT="91425" marB="91425" marR="91425" marL="91425"/>
                </a:tc>
              </a:tr>
              <a:tr h="366225">
                <a:tc>
                  <a:txBody>
                    <a:bodyPr/>
                    <a:lstStyle/>
                    <a:p>
                      <a:pPr indent="0" lvl="0" marL="0" rtl="0" algn="l">
                        <a:spcBef>
                          <a:spcPts val="0"/>
                        </a:spcBef>
                        <a:spcAft>
                          <a:spcPts val="0"/>
                        </a:spcAft>
                        <a:buNone/>
                      </a:pPr>
                      <a:r>
                        <a:rPr lang="en">
                          <a:latin typeface="Source Sans Pro"/>
                          <a:ea typeface="Source Sans Pro"/>
                          <a:cs typeface="Source Sans Pro"/>
                          <a:sym typeface="Source Sans Pro"/>
                        </a:rPr>
                        <a:t>SVM</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64.31</a:t>
                      </a:r>
                      <a:endParaRPr>
                        <a:latin typeface="Source Sans Pro"/>
                        <a:ea typeface="Source Sans Pro"/>
                        <a:cs typeface="Source Sans Pro"/>
                        <a:sym typeface="Source Sans Pro"/>
                      </a:endParaRPr>
                    </a:p>
                  </a:txBody>
                  <a:tcPr marT="91425" marB="91425" marR="91425" marL="91425"/>
                </a:tc>
              </a:tr>
              <a:tr h="366225">
                <a:tc>
                  <a:txBody>
                    <a:bodyPr/>
                    <a:lstStyle/>
                    <a:p>
                      <a:pPr indent="0" lvl="0" marL="0" rtl="0" algn="l">
                        <a:spcBef>
                          <a:spcPts val="0"/>
                        </a:spcBef>
                        <a:spcAft>
                          <a:spcPts val="0"/>
                        </a:spcAft>
                        <a:buNone/>
                      </a:pPr>
                      <a:r>
                        <a:rPr lang="en">
                          <a:latin typeface="Source Sans Pro"/>
                          <a:ea typeface="Source Sans Pro"/>
                          <a:cs typeface="Source Sans Pro"/>
                          <a:sym typeface="Source Sans Pro"/>
                        </a:rPr>
                        <a:t>MLP</a:t>
                      </a:r>
                      <a:endParaRPr>
                        <a:latin typeface="Source Sans Pro"/>
                        <a:ea typeface="Source Sans Pro"/>
                        <a:cs typeface="Source Sans Pro"/>
                        <a:sym typeface="Source Sans Pro"/>
                      </a:endParaRPr>
                    </a:p>
                  </a:txBody>
                  <a:tcPr marT="91425" marB="91425" marR="91425" marL="91425"/>
                </a:tc>
                <a:tc>
                  <a:txBody>
                    <a:bodyPr/>
                    <a:lstStyle/>
                    <a:p>
                      <a:pPr indent="0" lvl="0" marL="0" rtl="0" algn="ctr">
                        <a:spcBef>
                          <a:spcPts val="0"/>
                        </a:spcBef>
                        <a:spcAft>
                          <a:spcPts val="0"/>
                        </a:spcAft>
                        <a:buNone/>
                      </a:pPr>
                      <a:r>
                        <a:rPr lang="en">
                          <a:latin typeface="Source Sans Pro"/>
                          <a:ea typeface="Source Sans Pro"/>
                          <a:cs typeface="Source Sans Pro"/>
                          <a:sym typeface="Source Sans Pro"/>
                        </a:rPr>
                        <a:t>29.04</a:t>
                      </a:r>
                      <a:endParaRPr>
                        <a:latin typeface="Source Sans Pro"/>
                        <a:ea typeface="Source Sans Pro"/>
                        <a:cs typeface="Source Sans Pro"/>
                        <a:sym typeface="Source Sans Pro"/>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idx="4294967295" type="ctrTitle"/>
          </p:nvPr>
        </p:nvSpPr>
        <p:spPr>
          <a:xfrm>
            <a:off x="2451447" y="856050"/>
            <a:ext cx="5807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300"/>
              <a:t>Background</a:t>
            </a:r>
            <a:endParaRPr b="1" sz="5300"/>
          </a:p>
        </p:txBody>
      </p:sp>
      <p:sp>
        <p:nvSpPr>
          <p:cNvPr id="149" name="Google Shape;149;p25"/>
          <p:cNvSpPr/>
          <p:nvPr/>
        </p:nvSpPr>
        <p:spPr>
          <a:xfrm>
            <a:off x="885175" y="2015850"/>
            <a:ext cx="5557800" cy="215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txBox="1"/>
          <p:nvPr/>
        </p:nvSpPr>
        <p:spPr>
          <a:xfrm>
            <a:off x="987297" y="2046450"/>
            <a:ext cx="5455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800">
                <a:latin typeface="Source Sans Pro"/>
                <a:ea typeface="Source Sans Pro"/>
                <a:cs typeface="Source Sans Pro"/>
                <a:sym typeface="Source Sans Pro"/>
              </a:rPr>
              <a:t>Where did we find it?</a:t>
            </a:r>
            <a:endParaRPr b="1" i="1" sz="1800">
              <a:latin typeface="Source Sans Pro"/>
              <a:ea typeface="Source Sans Pro"/>
              <a:cs typeface="Source Sans Pro"/>
              <a:sym typeface="Source Sans Pro"/>
            </a:endParaRPr>
          </a:p>
          <a:p>
            <a:pPr indent="0" lvl="0" marL="0" rtl="0" algn="l">
              <a:spcBef>
                <a:spcPts val="0"/>
              </a:spcBef>
              <a:spcAft>
                <a:spcPts val="0"/>
              </a:spcAft>
              <a:buNone/>
            </a:pPr>
            <a:r>
              <a:rPr lang="en" sz="1800">
                <a:latin typeface="Source Sans Pro"/>
                <a:ea typeface="Source Sans Pro"/>
                <a:cs typeface="Source Sans Pro"/>
                <a:sym typeface="Source Sans Pro"/>
              </a:rPr>
              <a:t>We wanted to apply Data-driven and Machine Learning </a:t>
            </a:r>
            <a:r>
              <a:rPr lang="en" sz="1800">
                <a:latin typeface="Source Sans Pro"/>
                <a:ea typeface="Source Sans Pro"/>
                <a:cs typeface="Source Sans Pro"/>
                <a:sym typeface="Source Sans Pro"/>
              </a:rPr>
              <a:t>techniques</a:t>
            </a:r>
            <a:r>
              <a:rPr lang="en" sz="1800">
                <a:latin typeface="Source Sans Pro"/>
                <a:ea typeface="Source Sans Pro"/>
                <a:cs typeface="Source Sans Pro"/>
                <a:sym typeface="Source Sans Pro"/>
              </a:rPr>
              <a:t> to </a:t>
            </a:r>
            <a:r>
              <a:rPr lang="en" sz="1800">
                <a:latin typeface="Source Sans Pro"/>
                <a:ea typeface="Source Sans Pro"/>
                <a:cs typeface="Source Sans Pro"/>
                <a:sym typeface="Source Sans Pro"/>
              </a:rPr>
              <a:t>predict </a:t>
            </a:r>
            <a:r>
              <a:rPr lang="en" sz="1800">
                <a:latin typeface="Source Sans Pro"/>
                <a:ea typeface="Source Sans Pro"/>
                <a:cs typeface="Source Sans Pro"/>
                <a:sym typeface="Source Sans Pro"/>
              </a:rPr>
              <a:t>material property.  One with great </a:t>
            </a:r>
            <a:r>
              <a:rPr lang="en" sz="1800">
                <a:latin typeface="Source Sans Pro"/>
                <a:ea typeface="Source Sans Pro"/>
                <a:cs typeface="Source Sans Pro"/>
                <a:sym typeface="Source Sans Pro"/>
              </a:rPr>
              <a:t>significance and challenge in materials science was a</a:t>
            </a:r>
            <a:r>
              <a:rPr lang="en" sz="1800">
                <a:latin typeface="Source Sans Pro"/>
                <a:ea typeface="Source Sans Pro"/>
                <a:cs typeface="Source Sans Pro"/>
                <a:sym typeface="Source Sans Pro"/>
              </a:rPr>
              <a:t>ccurate prediction of fatigue strength of steels. We found only a few papers in this domain which predicted fatigue strength of steel.</a:t>
            </a:r>
            <a:endParaRPr/>
          </a:p>
        </p:txBody>
      </p:sp>
      <p:grpSp>
        <p:nvGrpSpPr>
          <p:cNvPr id="151" name="Google Shape;151;p25"/>
          <p:cNvGrpSpPr/>
          <p:nvPr/>
        </p:nvGrpSpPr>
        <p:grpSpPr>
          <a:xfrm>
            <a:off x="1721803" y="1093628"/>
            <a:ext cx="598867" cy="684643"/>
            <a:chOff x="590250" y="244200"/>
            <a:chExt cx="407975" cy="532175"/>
          </a:xfrm>
        </p:grpSpPr>
        <p:sp>
          <p:nvSpPr>
            <p:cNvPr id="152" name="Google Shape;152;p2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3" name="Google Shape;153;p2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4" name="Google Shape;154;p2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5" name="Google Shape;155;p2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6" name="Google Shape;156;p2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7" name="Google Shape;157;p2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8" name="Google Shape;158;p2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9" name="Google Shape;159;p2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0" name="Google Shape;160;p2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1" name="Google Shape;161;p2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2" name="Google Shape;162;p25"/>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3" name="Google Shape;163;p25"/>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4" name="Google Shape;164;p25"/>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5" name="Google Shape;165;p25"/>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166" name="Google Shape;166;p25"/>
          <p:cNvSpPr txBox="1"/>
          <p:nvPr/>
        </p:nvSpPr>
        <p:spPr>
          <a:xfrm>
            <a:off x="8531000" y="224850"/>
            <a:ext cx="490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900">
              <a:solidFill>
                <a:schemeClr val="accent1"/>
              </a:solidFill>
              <a:latin typeface="Roboto Slab"/>
              <a:ea typeface="Roboto Slab"/>
              <a:cs typeface="Roboto Slab"/>
              <a:sym typeface="Roboto Slab"/>
            </a:endParaRPr>
          </a:p>
        </p:txBody>
      </p:sp>
      <p:pic>
        <p:nvPicPr>
          <p:cNvPr id="167" name="Google Shape;167;p25"/>
          <p:cNvPicPr preferRelativeResize="0"/>
          <p:nvPr/>
        </p:nvPicPr>
        <p:blipFill rotWithShape="1">
          <a:blip r:embed="rId3">
            <a:alphaModFix/>
          </a:blip>
          <a:srcRect b="15576" l="0" r="0" t="0"/>
          <a:stretch/>
        </p:blipFill>
        <p:spPr>
          <a:xfrm>
            <a:off x="6589213" y="2419988"/>
            <a:ext cx="2432300" cy="1376925"/>
          </a:xfrm>
          <a:prstGeom prst="rect">
            <a:avLst/>
          </a:prstGeom>
          <a:noFill/>
          <a:ln>
            <a:noFill/>
          </a:ln>
        </p:spPr>
      </p:pic>
      <p:sp>
        <p:nvSpPr>
          <p:cNvPr id="168" name="Google Shape;168;p25"/>
          <p:cNvSpPr txBox="1"/>
          <p:nvPr/>
        </p:nvSpPr>
        <p:spPr>
          <a:xfrm>
            <a:off x="200575" y="128950"/>
            <a:ext cx="4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a:t>
            </a:r>
            <a:endParaRPr>
              <a:latin typeface="Source Sans Pro"/>
              <a:ea typeface="Source Sans Pro"/>
              <a:cs typeface="Source Sans Pro"/>
              <a:sym typeface="Source Sans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00"/>
              <a:t>References</a:t>
            </a:r>
            <a:endParaRPr b="1" sz="2200"/>
          </a:p>
        </p:txBody>
      </p:sp>
      <p:sp>
        <p:nvSpPr>
          <p:cNvPr id="566" name="Google Shape;566;p52"/>
          <p:cNvSpPr txBox="1"/>
          <p:nvPr/>
        </p:nvSpPr>
        <p:spPr>
          <a:xfrm>
            <a:off x="904500" y="1210225"/>
            <a:ext cx="73350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Sans Pro"/>
              <a:buAutoNum type="arabicPeriod"/>
            </a:pPr>
            <a:r>
              <a:rPr lang="en">
                <a:latin typeface="Source Sans Pro"/>
                <a:ea typeface="Source Sans Pro"/>
                <a:cs typeface="Source Sans Pro"/>
                <a:sym typeface="Source Sans Pro"/>
              </a:rPr>
              <a:t>Lei He, ZhiLei Wang, Hiroyuki Akebono, Atsushi Sugeta, Machine learning-based predictions of fatigue life and fatigue limit for steels, Journal of Materials Science &amp; Technology, Volume 90, 2021, Pages 9-19, ISSN 1005-0302, </a:t>
            </a:r>
            <a:r>
              <a:rPr lang="en" u="sng">
                <a:solidFill>
                  <a:schemeClr val="accent1"/>
                </a:solidFill>
                <a:latin typeface="Source Sans Pro"/>
                <a:ea typeface="Source Sans Pro"/>
                <a:cs typeface="Source Sans Pro"/>
                <a:sym typeface="Source Sans Pro"/>
                <a:hlinkClick r:id="rId3">
                  <a:extLst>
                    <a:ext uri="{A12FA001-AC4F-418D-AE19-62706E023703}">
                      <ahyp:hlinkClr val="tx"/>
                    </a:ext>
                  </a:extLst>
                </a:hlinkClick>
              </a:rPr>
              <a:t>https://doi.org/10.1016/j.jmst.2021.02.021</a:t>
            </a:r>
            <a:r>
              <a:rPr lang="en">
                <a:latin typeface="Source Sans Pro"/>
                <a:ea typeface="Source Sans Pro"/>
                <a:cs typeface="Source Sans Pro"/>
                <a:sym typeface="Source Sans Pro"/>
              </a:rPr>
              <a:t>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eriod"/>
            </a:pPr>
            <a:r>
              <a:rPr lang="en">
                <a:latin typeface="Source Sans Pro"/>
                <a:ea typeface="Source Sans Pro"/>
                <a:cs typeface="Source Sans Pro"/>
                <a:sym typeface="Source Sans Pro"/>
              </a:rPr>
              <a:t>Agrawal, A., Deshpande, P.D., Cecen, A. et al. Exploration of data science techniques to predict fatigue strength of steel from composition and processing parameters. Integr Mater Manuf Innov 3, 90–108 (2014). </a:t>
            </a:r>
            <a:r>
              <a:rPr lang="en" u="sng">
                <a:solidFill>
                  <a:schemeClr val="accent1"/>
                </a:solidFill>
                <a:latin typeface="Source Sans Pro"/>
                <a:ea typeface="Source Sans Pro"/>
                <a:cs typeface="Source Sans Pro"/>
                <a:sym typeface="Source Sans Pro"/>
                <a:hlinkClick r:id="rId4">
                  <a:extLst>
                    <a:ext uri="{A12FA001-AC4F-418D-AE19-62706E023703}">
                      <ahyp:hlinkClr val="tx"/>
                    </a:ext>
                  </a:extLst>
                </a:hlinkClick>
              </a:rPr>
              <a:t>https://doi.org/10.1186/2193-9772-3-8</a:t>
            </a:r>
            <a:r>
              <a:rPr lang="en">
                <a:latin typeface="Source Sans Pro"/>
                <a:ea typeface="Source Sans Pro"/>
                <a:cs typeface="Source Sans Pro"/>
                <a:sym typeface="Source Sans Pro"/>
              </a:rPr>
              <a:t> </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eriod"/>
            </a:pPr>
            <a:r>
              <a:rPr lang="en">
                <a:solidFill>
                  <a:srgbClr val="222222"/>
                </a:solidFill>
                <a:highlight>
                  <a:srgbClr val="FFFFFF"/>
                </a:highlight>
                <a:latin typeface="Source Sans Pro"/>
                <a:ea typeface="Source Sans Pro"/>
                <a:cs typeface="Source Sans Pro"/>
                <a:sym typeface="Source Sans Pro"/>
              </a:rPr>
              <a:t>Shibanuma, K., Ueda, K., Ito, H., Nemoto, Y., Kinefuchi, M., Suzuki, K., &amp; Enoki, M. (2018). Model for predicting fatigue life and limit of steels based on micromechanics of small crack growth. </a:t>
            </a:r>
            <a:r>
              <a:rPr i="1" lang="en">
                <a:solidFill>
                  <a:srgbClr val="222222"/>
                </a:solidFill>
                <a:highlight>
                  <a:srgbClr val="FFFFFF"/>
                </a:highlight>
                <a:latin typeface="Source Sans Pro"/>
                <a:ea typeface="Source Sans Pro"/>
                <a:cs typeface="Source Sans Pro"/>
                <a:sym typeface="Source Sans Pro"/>
              </a:rPr>
              <a:t>Materials &amp; Design</a:t>
            </a:r>
            <a:r>
              <a:rPr lang="en">
                <a:solidFill>
                  <a:srgbClr val="222222"/>
                </a:solidFill>
                <a:highlight>
                  <a:srgbClr val="FFFFFF"/>
                </a:highlight>
                <a:latin typeface="Source Sans Pro"/>
                <a:ea typeface="Source Sans Pro"/>
                <a:cs typeface="Source Sans Pro"/>
                <a:sym typeface="Source Sans Pro"/>
              </a:rPr>
              <a:t>, </a:t>
            </a:r>
            <a:r>
              <a:rPr i="1" lang="en">
                <a:solidFill>
                  <a:srgbClr val="222222"/>
                </a:solidFill>
                <a:highlight>
                  <a:srgbClr val="FFFFFF"/>
                </a:highlight>
                <a:latin typeface="Source Sans Pro"/>
                <a:ea typeface="Source Sans Pro"/>
                <a:cs typeface="Source Sans Pro"/>
                <a:sym typeface="Source Sans Pro"/>
              </a:rPr>
              <a:t>139</a:t>
            </a:r>
            <a:r>
              <a:rPr lang="en">
                <a:solidFill>
                  <a:srgbClr val="222222"/>
                </a:solidFill>
                <a:highlight>
                  <a:srgbClr val="FFFFFF"/>
                </a:highlight>
                <a:latin typeface="Source Sans Pro"/>
                <a:ea typeface="Source Sans Pro"/>
                <a:cs typeface="Source Sans Pro"/>
                <a:sym typeface="Source Sans Pro"/>
              </a:rPr>
              <a:t>, 269-282. </a:t>
            </a:r>
            <a:r>
              <a:rPr lang="en" u="sng">
                <a:solidFill>
                  <a:schemeClr val="hlink"/>
                </a:solidFill>
                <a:highlight>
                  <a:srgbClr val="FFFFFF"/>
                </a:highlight>
                <a:latin typeface="Source Sans Pro"/>
                <a:ea typeface="Source Sans Pro"/>
                <a:cs typeface="Source Sans Pro"/>
                <a:sym typeface="Source Sans Pro"/>
                <a:hlinkClick r:id="rId5"/>
              </a:rPr>
              <a:t>https://www.sciencedirect.com/science/article/pii/S0264127517310122</a:t>
            </a:r>
            <a:endParaRPr>
              <a:solidFill>
                <a:srgbClr val="222222"/>
              </a:solidFill>
              <a:highlight>
                <a:srgbClr val="FFFFFF"/>
              </a:highlight>
              <a:latin typeface="Source Sans Pro"/>
              <a:ea typeface="Source Sans Pro"/>
              <a:cs typeface="Source Sans Pro"/>
              <a:sym typeface="Source Sans Pro"/>
            </a:endParaRPr>
          </a:p>
          <a:p>
            <a:pPr indent="-317500" lvl="0" marL="457200" rtl="0" algn="l">
              <a:spcBef>
                <a:spcPts val="0"/>
              </a:spcBef>
              <a:spcAft>
                <a:spcPts val="0"/>
              </a:spcAft>
              <a:buClr>
                <a:srgbClr val="222222"/>
              </a:buClr>
              <a:buSzPts val="1400"/>
              <a:buFont typeface="Source Sans Pro"/>
              <a:buAutoNum type="arabicPeriod"/>
            </a:pPr>
            <a:r>
              <a:rPr lang="en">
                <a:solidFill>
                  <a:srgbClr val="222222"/>
                </a:solidFill>
                <a:highlight>
                  <a:srgbClr val="FFFFFF"/>
                </a:highlight>
                <a:latin typeface="Source Sans Pro"/>
                <a:ea typeface="Source Sans Pro"/>
                <a:cs typeface="Source Sans Pro"/>
                <a:sym typeface="Source Sans Pro"/>
              </a:rPr>
              <a:t>Furuya, Y., Nishikawa, H., Hirukawa, H., Nagashima, N., &amp; Takeuchi, E. (2019). Catalogue of NIMS fatigue data sheets. </a:t>
            </a:r>
            <a:r>
              <a:rPr i="1" lang="en">
                <a:solidFill>
                  <a:srgbClr val="222222"/>
                </a:solidFill>
                <a:highlight>
                  <a:srgbClr val="FFFFFF"/>
                </a:highlight>
                <a:latin typeface="Source Sans Pro"/>
                <a:ea typeface="Source Sans Pro"/>
                <a:cs typeface="Source Sans Pro"/>
                <a:sym typeface="Source Sans Pro"/>
              </a:rPr>
              <a:t>Science and Technology of Advanced Materials</a:t>
            </a:r>
            <a:r>
              <a:rPr lang="en">
                <a:solidFill>
                  <a:srgbClr val="222222"/>
                </a:solidFill>
                <a:highlight>
                  <a:srgbClr val="FFFFFF"/>
                </a:highlight>
                <a:latin typeface="Source Sans Pro"/>
                <a:ea typeface="Source Sans Pro"/>
                <a:cs typeface="Source Sans Pro"/>
                <a:sym typeface="Source Sans Pro"/>
              </a:rPr>
              <a:t>, </a:t>
            </a:r>
            <a:r>
              <a:rPr i="1" lang="en">
                <a:solidFill>
                  <a:srgbClr val="222222"/>
                </a:solidFill>
                <a:highlight>
                  <a:srgbClr val="FFFFFF"/>
                </a:highlight>
                <a:latin typeface="Source Sans Pro"/>
                <a:ea typeface="Source Sans Pro"/>
                <a:cs typeface="Source Sans Pro"/>
                <a:sym typeface="Source Sans Pro"/>
              </a:rPr>
              <a:t>20</a:t>
            </a:r>
            <a:r>
              <a:rPr lang="en">
                <a:solidFill>
                  <a:srgbClr val="222222"/>
                </a:solidFill>
                <a:highlight>
                  <a:srgbClr val="FFFFFF"/>
                </a:highlight>
                <a:latin typeface="Source Sans Pro"/>
                <a:ea typeface="Source Sans Pro"/>
                <a:cs typeface="Source Sans Pro"/>
                <a:sym typeface="Source Sans Pro"/>
              </a:rPr>
              <a:t>(1), 1055-1072.</a:t>
            </a:r>
            <a:r>
              <a:rPr lang="en" u="sng">
                <a:solidFill>
                  <a:schemeClr val="hlink"/>
                </a:solidFill>
                <a:highlight>
                  <a:srgbClr val="FFFFFF"/>
                </a:highlight>
                <a:latin typeface="Source Sans Pro"/>
                <a:ea typeface="Source Sans Pro"/>
                <a:cs typeface="Source Sans Pro"/>
                <a:sym typeface="Source Sans Pro"/>
                <a:hlinkClick r:id="rId6"/>
              </a:rPr>
              <a:t>https://www.tandfonline.com/doi/full/10.1080/14686996.2019.1680574</a:t>
            </a:r>
            <a:endParaRPr>
              <a:solidFill>
                <a:srgbClr val="222222"/>
              </a:solidFill>
              <a:highlight>
                <a:srgbClr val="FFFFFF"/>
              </a:highlight>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3"/>
          <p:cNvSpPr txBox="1"/>
          <p:nvPr>
            <p:ph idx="1" type="body"/>
          </p:nvPr>
        </p:nvSpPr>
        <p:spPr>
          <a:xfrm>
            <a:off x="1215300" y="1723650"/>
            <a:ext cx="6713400" cy="26850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p:nvPr/>
        </p:nvSpPr>
        <p:spPr>
          <a:xfrm>
            <a:off x="818838" y="1678813"/>
            <a:ext cx="7088100" cy="323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txBox="1"/>
          <p:nvPr/>
        </p:nvSpPr>
        <p:spPr>
          <a:xfrm>
            <a:off x="1058738" y="1678813"/>
            <a:ext cx="67428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800">
                <a:latin typeface="Source Sans Pro"/>
                <a:ea typeface="Source Sans Pro"/>
                <a:cs typeface="Source Sans Pro"/>
                <a:sym typeface="Source Sans Pro"/>
              </a:rPr>
              <a:t>Why it’s important?</a:t>
            </a:r>
            <a:endParaRPr b="1" i="1"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i="1" lang="en" sz="1800">
                <a:latin typeface="Source Sans Pro"/>
                <a:ea typeface="Source Sans Pro"/>
                <a:cs typeface="Source Sans Pro"/>
                <a:sym typeface="Source Sans Pro"/>
              </a:rPr>
              <a:t>Fatigue</a:t>
            </a:r>
            <a:r>
              <a:rPr lang="en" sz="1800">
                <a:latin typeface="Source Sans Pro"/>
                <a:ea typeface="Source Sans Pro"/>
                <a:cs typeface="Source Sans Pro"/>
                <a:sym typeface="Source Sans Pro"/>
              </a:rPr>
              <a:t> strength is the most important and basic data required for design and failure analysis of a material. It is reported that fatigue accounts for over 90% of all mechanical failures of structural components.</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Here, we have selected </a:t>
            </a:r>
            <a:r>
              <a:rPr i="1" lang="en" sz="1800">
                <a:latin typeface="Source Sans Pro"/>
                <a:ea typeface="Source Sans Pro"/>
                <a:cs typeface="Source Sans Pro"/>
                <a:sym typeface="Source Sans Pro"/>
              </a:rPr>
              <a:t>Steel</a:t>
            </a:r>
            <a:r>
              <a:rPr lang="en" sz="1800">
                <a:latin typeface="Source Sans Pro"/>
                <a:ea typeface="Source Sans Pro"/>
                <a:cs typeface="Source Sans Pro"/>
                <a:sym typeface="Source Sans Pro"/>
              </a:rPr>
              <a:t> as the subject as it is a crucial metal from construction and transportation point of view.</a:t>
            </a:r>
            <a:endParaRPr sz="1800">
              <a:latin typeface="Source Sans Pro"/>
              <a:ea typeface="Source Sans Pro"/>
              <a:cs typeface="Source Sans Pro"/>
              <a:sym typeface="Source Sans Pro"/>
            </a:endParaRPr>
          </a:p>
          <a:p>
            <a:pPr indent="-342900" lvl="0" marL="457200" rtl="0" algn="l">
              <a:spcBef>
                <a:spcPts val="0"/>
              </a:spcBef>
              <a:spcAft>
                <a:spcPts val="0"/>
              </a:spcAft>
              <a:buSzPts val="1800"/>
              <a:buFont typeface="Source Sans Pro"/>
              <a:buChar char="-"/>
            </a:pPr>
            <a:r>
              <a:rPr lang="en" sz="1800">
                <a:latin typeface="Source Sans Pro"/>
                <a:ea typeface="Source Sans Pro"/>
                <a:cs typeface="Source Sans Pro"/>
                <a:sym typeface="Source Sans Pro"/>
              </a:rPr>
              <a:t>Accurate </a:t>
            </a:r>
            <a:r>
              <a:rPr i="1" lang="en" sz="1800">
                <a:latin typeface="Source Sans Pro"/>
                <a:ea typeface="Source Sans Pro"/>
                <a:cs typeface="Source Sans Pro"/>
                <a:sym typeface="Source Sans Pro"/>
              </a:rPr>
              <a:t>prediction</a:t>
            </a:r>
            <a:r>
              <a:rPr lang="en" sz="1800">
                <a:latin typeface="Source Sans Pro"/>
                <a:ea typeface="Source Sans Pro"/>
                <a:cs typeface="Source Sans Pro"/>
                <a:sym typeface="Source Sans Pro"/>
              </a:rPr>
              <a:t> of fatigue strength of steels is of particular significance in materials science because of the extremely high cost and time of fatigue testing and often debilitating consequences of fatigue failures.</a:t>
            </a:r>
            <a:endParaRPr sz="1800">
              <a:latin typeface="Source Sans Pro"/>
              <a:ea typeface="Source Sans Pro"/>
              <a:cs typeface="Source Sans Pro"/>
              <a:sym typeface="Source Sans Pro"/>
            </a:endParaRPr>
          </a:p>
        </p:txBody>
      </p:sp>
      <p:sp>
        <p:nvSpPr>
          <p:cNvPr id="175" name="Google Shape;175;p26"/>
          <p:cNvSpPr txBox="1"/>
          <p:nvPr>
            <p:ph idx="4294967295" type="ctrTitle"/>
          </p:nvPr>
        </p:nvSpPr>
        <p:spPr>
          <a:xfrm>
            <a:off x="1994147" y="621113"/>
            <a:ext cx="5807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300"/>
              <a:t>Background</a:t>
            </a:r>
            <a:endParaRPr b="1" sz="5300"/>
          </a:p>
        </p:txBody>
      </p:sp>
      <p:grpSp>
        <p:nvGrpSpPr>
          <p:cNvPr id="176" name="Google Shape;176;p26"/>
          <p:cNvGrpSpPr/>
          <p:nvPr/>
        </p:nvGrpSpPr>
        <p:grpSpPr>
          <a:xfrm>
            <a:off x="1195378" y="858691"/>
            <a:ext cx="598867" cy="684643"/>
            <a:chOff x="590250" y="244200"/>
            <a:chExt cx="407975" cy="532175"/>
          </a:xfrm>
        </p:grpSpPr>
        <p:sp>
          <p:nvSpPr>
            <p:cNvPr id="177" name="Google Shape;177;p26"/>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6"/>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9" name="Google Shape;179;p26"/>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0" name="Google Shape;180;p26"/>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1" name="Google Shape;181;p26"/>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2" name="Google Shape;182;p26"/>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3" name="Google Shape;183;p26"/>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4" name="Google Shape;184;p26"/>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5" name="Google Shape;185;p26"/>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6" name="Google Shape;186;p26"/>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7" name="Google Shape;187;p26"/>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8" name="Google Shape;188;p26"/>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9" name="Google Shape;189;p26"/>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0" name="Google Shape;190;p26"/>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191" name="Google Shape;191;p26"/>
          <p:cNvSpPr txBox="1"/>
          <p:nvPr/>
        </p:nvSpPr>
        <p:spPr>
          <a:xfrm>
            <a:off x="100300" y="716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ctrTitle"/>
          </p:nvPr>
        </p:nvSpPr>
        <p:spPr>
          <a:xfrm>
            <a:off x="2232785" y="789225"/>
            <a:ext cx="5807400" cy="1159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800"/>
              <a:buNone/>
            </a:pPr>
            <a:r>
              <a:rPr lang="en"/>
              <a:t>OBJECTIVES</a:t>
            </a:r>
            <a:endParaRPr/>
          </a:p>
        </p:txBody>
      </p:sp>
      <p:sp>
        <p:nvSpPr>
          <p:cNvPr id="197" name="Google Shape;197;p27"/>
          <p:cNvSpPr txBox="1"/>
          <p:nvPr/>
        </p:nvSpPr>
        <p:spPr>
          <a:xfrm>
            <a:off x="1775550" y="2371650"/>
            <a:ext cx="608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198" name="Google Shape;198;p27"/>
          <p:cNvSpPr/>
          <p:nvPr/>
        </p:nvSpPr>
        <p:spPr>
          <a:xfrm>
            <a:off x="2369025" y="1822850"/>
            <a:ext cx="5046900" cy="67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7"/>
          <p:cNvSpPr txBox="1"/>
          <p:nvPr/>
        </p:nvSpPr>
        <p:spPr>
          <a:xfrm>
            <a:off x="2369025" y="1851050"/>
            <a:ext cx="5400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Sans Pro"/>
                <a:ea typeface="Source Sans Pro"/>
                <a:cs typeface="Source Sans Pro"/>
                <a:sym typeface="Source Sans Pro"/>
              </a:rPr>
              <a:t>1) Predicting the fatigue endurance limit from auxiliary data</a:t>
            </a:r>
            <a:endParaRPr b="0" i="0" sz="14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Source Sans Pro"/>
                <a:ea typeface="Source Sans Pro"/>
                <a:cs typeface="Source Sans Pro"/>
                <a:sym typeface="Source Sans Pro"/>
              </a:rPr>
              <a:t>2) Estimating the S-N graph from the endurance limit</a:t>
            </a:r>
            <a:endParaRPr b="0" i="0" sz="1400" u="none" cap="none" strike="noStrike">
              <a:solidFill>
                <a:srgbClr val="000000"/>
              </a:solidFill>
              <a:latin typeface="Source Sans Pro"/>
              <a:ea typeface="Source Sans Pro"/>
              <a:cs typeface="Source Sans Pro"/>
              <a:sym typeface="Source Sans Pro"/>
            </a:endParaRPr>
          </a:p>
        </p:txBody>
      </p:sp>
      <p:pic>
        <p:nvPicPr>
          <p:cNvPr id="200" name="Google Shape;200;p27"/>
          <p:cNvPicPr preferRelativeResize="0"/>
          <p:nvPr/>
        </p:nvPicPr>
        <p:blipFill rotWithShape="1">
          <a:blip r:embed="rId3">
            <a:alphaModFix/>
          </a:blip>
          <a:srcRect b="0" l="0" r="0" t="0"/>
          <a:stretch/>
        </p:blipFill>
        <p:spPr>
          <a:xfrm>
            <a:off x="4053800" y="2718000"/>
            <a:ext cx="3249697" cy="2351950"/>
          </a:xfrm>
          <a:prstGeom prst="rect">
            <a:avLst/>
          </a:prstGeom>
          <a:noFill/>
          <a:ln>
            <a:noFill/>
          </a:ln>
        </p:spPr>
      </p:pic>
      <p:pic>
        <p:nvPicPr>
          <p:cNvPr id="201" name="Google Shape;201;p27"/>
          <p:cNvPicPr preferRelativeResize="0"/>
          <p:nvPr/>
        </p:nvPicPr>
        <p:blipFill rotWithShape="1">
          <a:blip r:embed="rId4">
            <a:alphaModFix/>
          </a:blip>
          <a:srcRect b="0" l="0" r="0" t="0"/>
          <a:stretch/>
        </p:blipFill>
        <p:spPr>
          <a:xfrm>
            <a:off x="1047275" y="2842263"/>
            <a:ext cx="3067475" cy="2103411"/>
          </a:xfrm>
          <a:prstGeom prst="rect">
            <a:avLst/>
          </a:prstGeom>
          <a:noFill/>
          <a:ln>
            <a:noFill/>
          </a:ln>
        </p:spPr>
      </p:pic>
      <p:grpSp>
        <p:nvGrpSpPr>
          <p:cNvPr id="202" name="Google Shape;202;p27"/>
          <p:cNvGrpSpPr/>
          <p:nvPr/>
        </p:nvGrpSpPr>
        <p:grpSpPr>
          <a:xfrm>
            <a:off x="1510189" y="1026803"/>
            <a:ext cx="598867" cy="684643"/>
            <a:chOff x="590250" y="244200"/>
            <a:chExt cx="407975" cy="532175"/>
          </a:xfrm>
        </p:grpSpPr>
        <p:sp>
          <p:nvSpPr>
            <p:cNvPr id="203" name="Google Shape;203;p2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4" name="Google Shape;204;p2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5" name="Google Shape;205;p2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6" name="Google Shape;206;p2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7" name="Google Shape;207;p2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8" name="Google Shape;208;p2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09" name="Google Shape;209;p2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0" name="Google Shape;210;p2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1" name="Google Shape;211;p2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2" name="Google Shape;212;p2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3" name="Google Shape;213;p27"/>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4" name="Google Shape;214;p27"/>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5" name="Google Shape;215;p27"/>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6" name="Google Shape;216;p27"/>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217" name="Google Shape;217;p27"/>
          <p:cNvSpPr txBox="1"/>
          <p:nvPr/>
        </p:nvSpPr>
        <p:spPr>
          <a:xfrm>
            <a:off x="8707575" y="71650"/>
            <a:ext cx="34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541250" y="410175"/>
            <a:ext cx="8061900" cy="783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2000"/>
              <a:buNone/>
            </a:pPr>
            <a:r>
              <a:rPr b="1" lang="en" sz="2450">
                <a:latin typeface="Source Sans Pro"/>
                <a:ea typeface="Source Sans Pro"/>
                <a:cs typeface="Source Sans Pro"/>
                <a:sym typeface="Source Sans Pro"/>
              </a:rPr>
              <a:t>Predicting the Fatigue Endurance limit from auxiliary data</a:t>
            </a:r>
            <a:endParaRPr b="1" sz="2450"/>
          </a:p>
        </p:txBody>
      </p:sp>
      <p:sp>
        <p:nvSpPr>
          <p:cNvPr id="223" name="Google Shape;223;p28"/>
          <p:cNvSpPr/>
          <p:nvPr/>
        </p:nvSpPr>
        <p:spPr>
          <a:xfrm>
            <a:off x="786150" y="1275175"/>
            <a:ext cx="4045800" cy="285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23850" lvl="0" marL="457200" rtl="0" algn="l">
              <a:spcBef>
                <a:spcPts val="0"/>
              </a:spcBef>
              <a:spcAft>
                <a:spcPts val="0"/>
              </a:spcAft>
              <a:buSzPts val="1500"/>
              <a:buFont typeface="Source Sans Pro"/>
              <a:buAutoNum type="arabicParenR"/>
            </a:pPr>
            <a:r>
              <a:rPr lang="en" sz="1500">
                <a:latin typeface="Source Sans Pro"/>
                <a:ea typeface="Source Sans Pro"/>
                <a:cs typeface="Source Sans Pro"/>
                <a:sym typeface="Source Sans Pro"/>
              </a:rPr>
              <a:t>The data includes chemical composition of steel, processing, heat treatment conditions &amp; some mechanical properties like hardness, charpy impact value etc.</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AutoNum type="arabicParenR"/>
            </a:pPr>
            <a:r>
              <a:rPr lang="en" sz="1500">
                <a:latin typeface="Source Sans Pro"/>
                <a:ea typeface="Source Sans Pro"/>
                <a:cs typeface="Source Sans Pro"/>
                <a:sym typeface="Source Sans Pro"/>
              </a:rPr>
              <a:t>We will train a regression to predict the endurance limit i.e. the threshold stress below which the material will have infinite life.</a:t>
            </a:r>
            <a:endParaRPr sz="1500">
              <a:latin typeface="Source Sans Pro"/>
              <a:ea typeface="Source Sans Pro"/>
              <a:cs typeface="Source Sans Pro"/>
              <a:sym typeface="Source Sans Pro"/>
            </a:endParaRPr>
          </a:p>
        </p:txBody>
      </p:sp>
      <p:pic>
        <p:nvPicPr>
          <p:cNvPr id="224" name="Google Shape;224;p28"/>
          <p:cNvPicPr preferRelativeResize="0"/>
          <p:nvPr/>
        </p:nvPicPr>
        <p:blipFill>
          <a:blip r:embed="rId3">
            <a:alphaModFix/>
          </a:blip>
          <a:stretch>
            <a:fillRect/>
          </a:stretch>
        </p:blipFill>
        <p:spPr>
          <a:xfrm>
            <a:off x="4996550" y="1370325"/>
            <a:ext cx="3806625" cy="2603100"/>
          </a:xfrm>
          <a:prstGeom prst="rect">
            <a:avLst/>
          </a:prstGeom>
          <a:noFill/>
          <a:ln>
            <a:noFill/>
          </a:ln>
        </p:spPr>
      </p:pic>
      <p:sp>
        <p:nvSpPr>
          <p:cNvPr id="225" name="Google Shape;225;p28"/>
          <p:cNvSpPr txBox="1"/>
          <p:nvPr/>
        </p:nvSpPr>
        <p:spPr>
          <a:xfrm>
            <a:off x="8711000" y="229225"/>
            <a:ext cx="3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4</a:t>
            </a:r>
            <a:endParaRPr>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684100" y="359145"/>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b="1" lang="en" sz="2450">
                <a:latin typeface="Source Sans Pro"/>
                <a:ea typeface="Source Sans Pro"/>
                <a:cs typeface="Source Sans Pro"/>
                <a:sym typeface="Source Sans Pro"/>
              </a:rPr>
              <a:t>Estimating the S-N curve from the Endurance limit</a:t>
            </a:r>
            <a:endParaRPr b="1" sz="2450"/>
          </a:p>
        </p:txBody>
      </p:sp>
      <p:pic>
        <p:nvPicPr>
          <p:cNvPr id="231" name="Google Shape;231;p29"/>
          <p:cNvPicPr preferRelativeResize="0"/>
          <p:nvPr/>
        </p:nvPicPr>
        <p:blipFill rotWithShape="1">
          <a:blip r:embed="rId3">
            <a:alphaModFix/>
          </a:blip>
          <a:srcRect b="0" l="0" r="0" t="0"/>
          <a:stretch/>
        </p:blipFill>
        <p:spPr>
          <a:xfrm>
            <a:off x="4831951" y="1313513"/>
            <a:ext cx="4045900" cy="2928200"/>
          </a:xfrm>
          <a:prstGeom prst="rect">
            <a:avLst/>
          </a:prstGeom>
          <a:noFill/>
          <a:ln>
            <a:noFill/>
          </a:ln>
        </p:spPr>
      </p:pic>
      <p:sp>
        <p:nvSpPr>
          <p:cNvPr id="232" name="Google Shape;232;p29"/>
          <p:cNvSpPr/>
          <p:nvPr/>
        </p:nvSpPr>
        <p:spPr>
          <a:xfrm>
            <a:off x="786150" y="1210875"/>
            <a:ext cx="4045800" cy="313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Source Sans Pro"/>
              <a:buAutoNum type="arabicParenR"/>
            </a:pPr>
            <a:r>
              <a:rPr lang="en">
                <a:latin typeface="Source Sans Pro"/>
                <a:ea typeface="Source Sans Pro"/>
                <a:cs typeface="Source Sans Pro"/>
                <a:sym typeface="Source Sans Pro"/>
              </a:rPr>
              <a:t>The S-N curve of steel can be modelled using 2 straight lines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arenR"/>
            </a:pPr>
            <a:r>
              <a:rPr lang="en">
                <a:latin typeface="Source Sans Pro"/>
                <a:ea typeface="Source Sans Pro"/>
                <a:cs typeface="Source Sans Pro"/>
                <a:sym typeface="Source Sans Pro"/>
              </a:rPr>
              <a:t>We directly get the second line from the endurance limit.</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arenR"/>
            </a:pPr>
            <a:r>
              <a:rPr lang="en">
                <a:latin typeface="Source Sans Pro"/>
                <a:ea typeface="Source Sans Pro"/>
                <a:cs typeface="Source Sans Pro"/>
                <a:sym typeface="Source Sans Pro"/>
              </a:rPr>
              <a:t>For the first line, we can get  its y-intercept i.e. yield strength by performing a uniaxial tensile test &amp; intersect it with the endurance limit at 10</a:t>
            </a:r>
            <a:r>
              <a:rPr baseline="30000" lang="en">
                <a:latin typeface="Source Sans Pro"/>
                <a:ea typeface="Source Sans Pro"/>
                <a:cs typeface="Source Sans Pro"/>
                <a:sym typeface="Source Sans Pro"/>
              </a:rPr>
              <a:t>6</a:t>
            </a:r>
            <a:r>
              <a:rPr lang="en">
                <a:latin typeface="Source Sans Pro"/>
                <a:ea typeface="Source Sans Pro"/>
                <a:cs typeface="Source Sans Pro"/>
                <a:sym typeface="Source Sans Pro"/>
              </a:rPr>
              <a:t> cycles.</a:t>
            </a:r>
            <a:endParaRPr>
              <a:latin typeface="Source Sans Pro"/>
              <a:ea typeface="Source Sans Pro"/>
              <a:cs typeface="Source Sans Pro"/>
              <a:sym typeface="Source Sans Pro"/>
            </a:endParaRPr>
          </a:p>
          <a:p>
            <a:pPr indent="-317500" lvl="0" marL="457200" rtl="0" algn="l">
              <a:spcBef>
                <a:spcPts val="0"/>
              </a:spcBef>
              <a:spcAft>
                <a:spcPts val="0"/>
              </a:spcAft>
              <a:buSzPts val="1400"/>
              <a:buFont typeface="Source Sans Pro"/>
              <a:buAutoNum type="arabicParenR"/>
            </a:pPr>
            <a:r>
              <a:rPr lang="en">
                <a:latin typeface="Source Sans Pro"/>
                <a:ea typeface="Source Sans Pro"/>
                <a:cs typeface="Source Sans Pro"/>
                <a:sym typeface="Source Sans Pro"/>
              </a:rPr>
              <a:t>This is much easier than performing the much more complex fatigue tests for different values of N</a:t>
            </a:r>
            <a:endParaRPr>
              <a:latin typeface="Source Sans Pro"/>
              <a:ea typeface="Source Sans Pro"/>
              <a:cs typeface="Source Sans Pro"/>
              <a:sym typeface="Source Sans Pro"/>
            </a:endParaRPr>
          </a:p>
        </p:txBody>
      </p:sp>
      <p:sp>
        <p:nvSpPr>
          <p:cNvPr id="233" name="Google Shape;233;p29"/>
          <p:cNvSpPr txBox="1"/>
          <p:nvPr/>
        </p:nvSpPr>
        <p:spPr>
          <a:xfrm>
            <a:off x="8567725" y="128950"/>
            <a:ext cx="4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5</a:t>
            </a:r>
            <a:endParaRPr>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ctrTitle"/>
          </p:nvPr>
        </p:nvSpPr>
        <p:spPr>
          <a:xfrm>
            <a:off x="2276900" y="1026800"/>
            <a:ext cx="62580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800"/>
              <a:buNone/>
            </a:pPr>
            <a:r>
              <a:rPr lang="en"/>
              <a:t>METHODOLOGY</a:t>
            </a:r>
            <a:endParaRPr/>
          </a:p>
        </p:txBody>
      </p:sp>
      <p:sp>
        <p:nvSpPr>
          <p:cNvPr id="239" name="Google Shape;239;p30"/>
          <p:cNvSpPr/>
          <p:nvPr/>
        </p:nvSpPr>
        <p:spPr>
          <a:xfrm>
            <a:off x="2587500" y="2029425"/>
            <a:ext cx="4822200" cy="83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0"/>
          <p:cNvSpPr txBox="1"/>
          <p:nvPr/>
        </p:nvSpPr>
        <p:spPr>
          <a:xfrm>
            <a:off x="2587500" y="2030625"/>
            <a:ext cx="60972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Source Sans Pro"/>
              <a:buAutoNum type="arabicParenR"/>
            </a:pPr>
            <a:r>
              <a:rPr b="0" i="0" lang="en" sz="1400" u="none" cap="none" strike="noStrike">
                <a:solidFill>
                  <a:srgbClr val="000000"/>
                </a:solidFill>
                <a:latin typeface="Source Sans Pro"/>
                <a:ea typeface="Source Sans Pro"/>
                <a:cs typeface="Source Sans Pro"/>
                <a:sym typeface="Source Sans Pro"/>
              </a:rPr>
              <a:t>Understanding the data </a:t>
            </a:r>
            <a:endParaRPr b="0" i="0" sz="1400" u="none" cap="none" strike="noStrike">
              <a:solidFill>
                <a:srgbClr val="000000"/>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rgbClr val="000000"/>
              </a:buClr>
              <a:buSzPts val="1400"/>
              <a:buFont typeface="Source Sans Pro"/>
              <a:buAutoNum type="arabicParenR"/>
            </a:pPr>
            <a:r>
              <a:rPr b="0" i="0" lang="en" sz="1400" u="none" cap="none" strike="noStrike">
                <a:solidFill>
                  <a:srgbClr val="000000"/>
                </a:solidFill>
                <a:latin typeface="Source Sans Pro"/>
                <a:ea typeface="Source Sans Pro"/>
                <a:cs typeface="Source Sans Pro"/>
                <a:sym typeface="Source Sans Pro"/>
              </a:rPr>
              <a:t>Feature ranking &amp; selection</a:t>
            </a:r>
            <a:endParaRPr b="0" i="0" sz="1400" u="none" cap="none" strike="noStrike">
              <a:solidFill>
                <a:srgbClr val="000000"/>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rgbClr val="000000"/>
              </a:buClr>
              <a:buSzPts val="1400"/>
              <a:buFont typeface="Source Sans Pro"/>
              <a:buAutoNum type="arabicParenR"/>
            </a:pPr>
            <a:r>
              <a:rPr b="0" i="0" lang="en" sz="1400" u="none" cap="none" strike="noStrike">
                <a:solidFill>
                  <a:srgbClr val="000000"/>
                </a:solidFill>
                <a:latin typeface="Source Sans Pro"/>
                <a:ea typeface="Source Sans Pro"/>
                <a:cs typeface="Source Sans Pro"/>
                <a:sym typeface="Source Sans Pro"/>
              </a:rPr>
              <a:t>Training regression models &amp; evaluation</a:t>
            </a:r>
            <a:endParaRPr b="0" i="0" sz="1400" u="none" cap="none" strike="noStrike">
              <a:solidFill>
                <a:srgbClr val="000000"/>
              </a:solidFill>
              <a:latin typeface="Source Sans Pro"/>
              <a:ea typeface="Source Sans Pro"/>
              <a:cs typeface="Source Sans Pro"/>
              <a:sym typeface="Source Sans Pro"/>
            </a:endParaRPr>
          </a:p>
        </p:txBody>
      </p:sp>
      <p:grpSp>
        <p:nvGrpSpPr>
          <p:cNvPr id="241" name="Google Shape;241;p30"/>
          <p:cNvGrpSpPr/>
          <p:nvPr/>
        </p:nvGrpSpPr>
        <p:grpSpPr>
          <a:xfrm>
            <a:off x="1775539" y="1264378"/>
            <a:ext cx="598867" cy="684643"/>
            <a:chOff x="590250" y="244200"/>
            <a:chExt cx="407975" cy="532175"/>
          </a:xfrm>
        </p:grpSpPr>
        <p:sp>
          <p:nvSpPr>
            <p:cNvPr id="242" name="Google Shape;242;p30"/>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43" name="Google Shape;243;p30"/>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44" name="Google Shape;244;p30"/>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45" name="Google Shape;245;p30"/>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46" name="Google Shape;246;p30"/>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47" name="Google Shape;247;p30"/>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48" name="Google Shape;248;p30"/>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49" name="Google Shape;249;p30"/>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50" name="Google Shape;250;p30"/>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51" name="Google Shape;251;p30"/>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52" name="Google Shape;252;p30"/>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53" name="Google Shape;253;p30"/>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54" name="Google Shape;254;p30"/>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55" name="Google Shape;255;p30"/>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256" name="Google Shape;256;p30"/>
          <p:cNvSpPr/>
          <p:nvPr/>
        </p:nvSpPr>
        <p:spPr>
          <a:xfrm>
            <a:off x="1136425" y="4022150"/>
            <a:ext cx="1877100" cy="106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Preprocessed data</a:t>
            </a:r>
            <a:endParaRPr/>
          </a:p>
        </p:txBody>
      </p:sp>
      <p:sp>
        <p:nvSpPr>
          <p:cNvPr id="257" name="Google Shape;257;p30"/>
          <p:cNvSpPr/>
          <p:nvPr/>
        </p:nvSpPr>
        <p:spPr>
          <a:xfrm>
            <a:off x="3181150" y="4022150"/>
            <a:ext cx="1669800" cy="106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Final data</a:t>
            </a:r>
            <a:endParaRPr/>
          </a:p>
        </p:txBody>
      </p:sp>
      <p:sp>
        <p:nvSpPr>
          <p:cNvPr id="258" name="Google Shape;258;p30"/>
          <p:cNvSpPr/>
          <p:nvPr/>
        </p:nvSpPr>
        <p:spPr>
          <a:xfrm>
            <a:off x="651725" y="3095850"/>
            <a:ext cx="1408200" cy="5730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259" name="Google Shape;259;p30"/>
          <p:cNvSpPr/>
          <p:nvPr/>
        </p:nvSpPr>
        <p:spPr>
          <a:xfrm>
            <a:off x="2313750" y="3095850"/>
            <a:ext cx="1353000" cy="5730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Feature selection</a:t>
            </a:r>
            <a:endParaRPr/>
          </a:p>
        </p:txBody>
      </p:sp>
      <p:sp>
        <p:nvSpPr>
          <p:cNvPr id="260" name="Google Shape;260;p30"/>
          <p:cNvSpPr/>
          <p:nvPr/>
        </p:nvSpPr>
        <p:spPr>
          <a:xfrm>
            <a:off x="3975775" y="3095850"/>
            <a:ext cx="1353000" cy="5730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Predictive modelling</a:t>
            </a:r>
            <a:endParaRPr/>
          </a:p>
        </p:txBody>
      </p:sp>
      <p:sp>
        <p:nvSpPr>
          <p:cNvPr id="261" name="Google Shape;261;p30"/>
          <p:cNvSpPr/>
          <p:nvPr/>
        </p:nvSpPr>
        <p:spPr>
          <a:xfrm>
            <a:off x="6056700" y="3095850"/>
            <a:ext cx="1353000" cy="5730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Evaluation</a:t>
            </a:r>
            <a:endParaRPr/>
          </a:p>
        </p:txBody>
      </p:sp>
      <p:sp>
        <p:nvSpPr>
          <p:cNvPr id="262" name="Google Shape;262;p30"/>
          <p:cNvSpPr/>
          <p:nvPr/>
        </p:nvSpPr>
        <p:spPr>
          <a:xfrm>
            <a:off x="83000" y="1627175"/>
            <a:ext cx="1489200" cy="106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NIMS data</a:t>
            </a:r>
            <a:endParaRPr/>
          </a:p>
        </p:txBody>
      </p:sp>
      <p:cxnSp>
        <p:nvCxnSpPr>
          <p:cNvPr id="263" name="Google Shape;263;p30"/>
          <p:cNvCxnSpPr>
            <a:stCxn id="262" idx="4"/>
            <a:endCxn id="258" idx="0"/>
          </p:cNvCxnSpPr>
          <p:nvPr/>
        </p:nvCxnSpPr>
        <p:spPr>
          <a:xfrm>
            <a:off x="827600" y="2687675"/>
            <a:ext cx="528300" cy="408300"/>
          </a:xfrm>
          <a:prstGeom prst="straightConnector1">
            <a:avLst/>
          </a:prstGeom>
          <a:noFill/>
          <a:ln cap="flat" cmpd="sng" w="38100">
            <a:solidFill>
              <a:schemeClr val="dk2"/>
            </a:solidFill>
            <a:prstDash val="solid"/>
            <a:round/>
            <a:headEnd len="med" w="med" type="none"/>
            <a:tailEnd len="med" w="med" type="triangle"/>
          </a:ln>
        </p:spPr>
      </p:cxnSp>
      <p:cxnSp>
        <p:nvCxnSpPr>
          <p:cNvPr id="264" name="Google Shape;264;p30"/>
          <p:cNvCxnSpPr>
            <a:endCxn id="256" idx="1"/>
          </p:cNvCxnSpPr>
          <p:nvPr/>
        </p:nvCxnSpPr>
        <p:spPr>
          <a:xfrm>
            <a:off x="999420" y="3705257"/>
            <a:ext cx="411900" cy="472200"/>
          </a:xfrm>
          <a:prstGeom prst="straightConnector1">
            <a:avLst/>
          </a:prstGeom>
          <a:noFill/>
          <a:ln cap="flat" cmpd="sng" w="38100">
            <a:solidFill>
              <a:schemeClr val="dk2"/>
            </a:solidFill>
            <a:prstDash val="solid"/>
            <a:round/>
            <a:headEnd len="med" w="med" type="none"/>
            <a:tailEnd len="med" w="med" type="triangle"/>
          </a:ln>
        </p:spPr>
      </p:cxnSp>
      <p:cxnSp>
        <p:nvCxnSpPr>
          <p:cNvPr id="265" name="Google Shape;265;p30"/>
          <p:cNvCxnSpPr>
            <a:stCxn id="256" idx="7"/>
            <a:endCxn id="259" idx="2"/>
          </p:cNvCxnSpPr>
          <p:nvPr/>
        </p:nvCxnSpPr>
        <p:spPr>
          <a:xfrm flipH="1" rot="10800000">
            <a:off x="2738630" y="3668957"/>
            <a:ext cx="251700" cy="508500"/>
          </a:xfrm>
          <a:prstGeom prst="straightConnector1">
            <a:avLst/>
          </a:prstGeom>
          <a:noFill/>
          <a:ln cap="flat" cmpd="sng" w="38100">
            <a:solidFill>
              <a:schemeClr val="dk2"/>
            </a:solidFill>
            <a:prstDash val="solid"/>
            <a:round/>
            <a:headEnd len="med" w="med" type="none"/>
            <a:tailEnd len="med" w="med" type="triangle"/>
          </a:ln>
        </p:spPr>
      </p:cxnSp>
      <p:cxnSp>
        <p:nvCxnSpPr>
          <p:cNvPr id="266" name="Google Shape;266;p30"/>
          <p:cNvCxnSpPr/>
          <p:nvPr/>
        </p:nvCxnSpPr>
        <p:spPr>
          <a:xfrm>
            <a:off x="3101975" y="3687100"/>
            <a:ext cx="411900" cy="472200"/>
          </a:xfrm>
          <a:prstGeom prst="straightConnector1">
            <a:avLst/>
          </a:prstGeom>
          <a:noFill/>
          <a:ln cap="flat" cmpd="sng" w="38100">
            <a:solidFill>
              <a:schemeClr val="dk2"/>
            </a:solidFill>
            <a:prstDash val="solid"/>
            <a:round/>
            <a:headEnd len="med" w="med" type="none"/>
            <a:tailEnd len="med" w="med" type="triangle"/>
          </a:ln>
        </p:spPr>
      </p:cxnSp>
      <p:cxnSp>
        <p:nvCxnSpPr>
          <p:cNvPr id="267" name="Google Shape;267;p30"/>
          <p:cNvCxnSpPr/>
          <p:nvPr/>
        </p:nvCxnSpPr>
        <p:spPr>
          <a:xfrm rot="-5400000">
            <a:off x="4556150" y="3739425"/>
            <a:ext cx="553200" cy="402300"/>
          </a:xfrm>
          <a:prstGeom prst="curvedConnector3">
            <a:avLst>
              <a:gd fmla="val 16301" name="adj1"/>
            </a:avLst>
          </a:prstGeom>
          <a:noFill/>
          <a:ln cap="flat" cmpd="sng" w="38100">
            <a:solidFill>
              <a:schemeClr val="dk2"/>
            </a:solidFill>
            <a:prstDash val="solid"/>
            <a:round/>
            <a:headEnd len="med" w="med" type="none"/>
            <a:tailEnd len="med" w="med" type="triangle"/>
          </a:ln>
        </p:spPr>
      </p:cxnSp>
      <p:cxnSp>
        <p:nvCxnSpPr>
          <p:cNvPr id="268" name="Google Shape;268;p30"/>
          <p:cNvCxnSpPr>
            <a:stCxn id="257" idx="6"/>
            <a:endCxn id="261" idx="2"/>
          </p:cNvCxnSpPr>
          <p:nvPr/>
        </p:nvCxnSpPr>
        <p:spPr>
          <a:xfrm flipH="1" rot="10800000">
            <a:off x="4850950" y="3668900"/>
            <a:ext cx="1882200" cy="883500"/>
          </a:xfrm>
          <a:prstGeom prst="curvedConnector2">
            <a:avLst/>
          </a:prstGeom>
          <a:noFill/>
          <a:ln cap="flat" cmpd="sng" w="38100">
            <a:solidFill>
              <a:schemeClr val="dk2"/>
            </a:solidFill>
            <a:prstDash val="solid"/>
            <a:round/>
            <a:headEnd len="med" w="med" type="none"/>
            <a:tailEnd len="med" w="med" type="triangle"/>
          </a:ln>
        </p:spPr>
      </p:cxnSp>
      <p:cxnSp>
        <p:nvCxnSpPr>
          <p:cNvPr id="269" name="Google Shape;269;p30"/>
          <p:cNvCxnSpPr>
            <a:stCxn id="260" idx="3"/>
            <a:endCxn id="261" idx="1"/>
          </p:cNvCxnSpPr>
          <p:nvPr/>
        </p:nvCxnSpPr>
        <p:spPr>
          <a:xfrm>
            <a:off x="5328775" y="3382350"/>
            <a:ext cx="727800" cy="0"/>
          </a:xfrm>
          <a:prstGeom prst="straightConnector1">
            <a:avLst/>
          </a:prstGeom>
          <a:noFill/>
          <a:ln cap="flat" cmpd="sng" w="38100">
            <a:solidFill>
              <a:schemeClr val="dk2"/>
            </a:solidFill>
            <a:prstDash val="solid"/>
            <a:round/>
            <a:headEnd len="med" w="med" type="none"/>
            <a:tailEnd len="med" w="med" type="triangle"/>
          </a:ln>
        </p:spPr>
      </p:cxnSp>
      <p:sp>
        <p:nvSpPr>
          <p:cNvPr id="270" name="Google Shape;270;p30"/>
          <p:cNvSpPr txBox="1"/>
          <p:nvPr/>
        </p:nvSpPr>
        <p:spPr>
          <a:xfrm>
            <a:off x="6151625" y="4159300"/>
            <a:ext cx="121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Test data</a:t>
            </a:r>
            <a:endParaRPr>
              <a:latin typeface="Source Sans Pro"/>
              <a:ea typeface="Source Sans Pro"/>
              <a:cs typeface="Source Sans Pro"/>
              <a:sym typeface="Source Sans Pro"/>
            </a:endParaRPr>
          </a:p>
        </p:txBody>
      </p:sp>
      <p:sp>
        <p:nvSpPr>
          <p:cNvPr id="271" name="Google Shape;271;p30"/>
          <p:cNvSpPr txBox="1"/>
          <p:nvPr/>
        </p:nvSpPr>
        <p:spPr>
          <a:xfrm>
            <a:off x="4891838" y="3902775"/>
            <a:ext cx="121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Train  data</a:t>
            </a:r>
            <a:endParaRPr>
              <a:latin typeface="Source Sans Pro"/>
              <a:ea typeface="Source Sans Pro"/>
              <a:cs typeface="Source Sans Pro"/>
              <a:sym typeface="Source Sans Pro"/>
            </a:endParaRPr>
          </a:p>
        </p:txBody>
      </p:sp>
      <p:sp>
        <p:nvSpPr>
          <p:cNvPr id="272" name="Google Shape;272;p30"/>
          <p:cNvSpPr txBox="1"/>
          <p:nvPr/>
        </p:nvSpPr>
        <p:spPr>
          <a:xfrm>
            <a:off x="5328775" y="2922038"/>
            <a:ext cx="72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Model</a:t>
            </a:r>
            <a:endParaRPr>
              <a:latin typeface="Source Sans Pro"/>
              <a:ea typeface="Source Sans Pro"/>
              <a:cs typeface="Source Sans Pro"/>
              <a:sym typeface="Source Sans Pro"/>
            </a:endParaRPr>
          </a:p>
        </p:txBody>
      </p:sp>
      <p:sp>
        <p:nvSpPr>
          <p:cNvPr id="273" name="Google Shape;273;p30"/>
          <p:cNvSpPr txBox="1"/>
          <p:nvPr/>
        </p:nvSpPr>
        <p:spPr>
          <a:xfrm>
            <a:off x="8696675" y="143275"/>
            <a:ext cx="3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6</a:t>
            </a:r>
            <a:endParaRPr>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1"/>
          <p:cNvSpPr txBox="1"/>
          <p:nvPr>
            <p:ph type="title"/>
          </p:nvPr>
        </p:nvSpPr>
        <p:spPr>
          <a:xfrm>
            <a:off x="220175" y="922220"/>
            <a:ext cx="7571700" cy="702600"/>
          </a:xfrm>
          <a:prstGeom prst="rect">
            <a:avLst/>
          </a:prstGeom>
          <a:noFill/>
          <a:ln>
            <a:noFill/>
          </a:ln>
        </p:spPr>
        <p:txBody>
          <a:bodyPr anchorCtr="0" anchor="b" bIns="91425" lIns="91425" spcFirstLastPara="1" rIns="91425" wrap="square" tIns="91425">
            <a:noAutofit/>
          </a:bodyPr>
          <a:lstStyle/>
          <a:p>
            <a:pPr indent="-403225" lvl="0" marL="457200" rtl="0" algn="l">
              <a:lnSpc>
                <a:spcPct val="100000"/>
              </a:lnSpc>
              <a:spcBef>
                <a:spcPts val="0"/>
              </a:spcBef>
              <a:spcAft>
                <a:spcPts val="0"/>
              </a:spcAft>
              <a:buSzPts val="2750"/>
              <a:buAutoNum type="arabicPeriod"/>
            </a:pPr>
            <a:r>
              <a:rPr b="1" lang="en" sz="2750"/>
              <a:t>Load and Check Data</a:t>
            </a:r>
            <a:endParaRPr b="1" sz="2750"/>
          </a:p>
        </p:txBody>
      </p:sp>
      <p:sp>
        <p:nvSpPr>
          <p:cNvPr id="279" name="Google Shape;279;p31"/>
          <p:cNvSpPr/>
          <p:nvPr/>
        </p:nvSpPr>
        <p:spPr>
          <a:xfrm>
            <a:off x="1813350" y="1796150"/>
            <a:ext cx="5350800" cy="311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Source Sans Pro"/>
                <a:ea typeface="Source Sans Pro"/>
                <a:cs typeface="Source Sans Pro"/>
                <a:sym typeface="Source Sans Pro"/>
              </a:rPr>
              <a:t>The data used in this work has </a:t>
            </a:r>
            <a:endParaRPr sz="1500">
              <a:latin typeface="Source Sans Pro"/>
              <a:ea typeface="Source Sans Pro"/>
              <a:cs typeface="Source Sans Pro"/>
              <a:sym typeface="Source Sans Pro"/>
            </a:endParaRPr>
          </a:p>
          <a:p>
            <a:pPr indent="-323850" lvl="0" marL="457200" rtl="0" algn="l">
              <a:spcBef>
                <a:spcPts val="1000"/>
              </a:spcBef>
              <a:spcAft>
                <a:spcPts val="0"/>
              </a:spcAft>
              <a:buSzPts val="1500"/>
              <a:buFont typeface="Source Sans Pro"/>
              <a:buChar char="➢"/>
            </a:pPr>
            <a:r>
              <a:rPr lang="en" sz="1500">
                <a:latin typeface="Source Sans Pro"/>
                <a:ea typeface="Source Sans Pro"/>
                <a:cs typeface="Source Sans Pro"/>
                <a:sym typeface="Source Sans Pro"/>
              </a:rPr>
              <a:t>437 instances/rows</a:t>
            </a:r>
            <a:endParaRPr sz="1500">
              <a:latin typeface="Source Sans Pro"/>
              <a:ea typeface="Source Sans Pro"/>
              <a:cs typeface="Source Sans Pro"/>
              <a:sym typeface="Source Sans Pro"/>
            </a:endParaRPr>
          </a:p>
          <a:p>
            <a:pPr indent="-323850" lvl="0" marL="457200" rtl="0" algn="l">
              <a:spcBef>
                <a:spcPts val="1000"/>
              </a:spcBef>
              <a:spcAft>
                <a:spcPts val="0"/>
              </a:spcAft>
              <a:buSzPts val="1500"/>
              <a:buFont typeface="Source Sans Pro"/>
              <a:buChar char="➢"/>
            </a:pPr>
            <a:r>
              <a:rPr lang="en" sz="1500">
                <a:latin typeface="Source Sans Pro"/>
                <a:ea typeface="Source Sans Pro"/>
                <a:cs typeface="Source Sans Pro"/>
                <a:sym typeface="Source Sans Pro"/>
              </a:rPr>
              <a:t>25 features/columns (composition and processing parameters)</a:t>
            </a:r>
            <a:endParaRPr sz="1500">
              <a:latin typeface="Source Sans Pro"/>
              <a:ea typeface="Source Sans Pro"/>
              <a:cs typeface="Source Sans Pro"/>
              <a:sym typeface="Source Sans Pro"/>
            </a:endParaRPr>
          </a:p>
          <a:p>
            <a:pPr indent="-323850" lvl="0" marL="457200" rtl="0" algn="l">
              <a:spcBef>
                <a:spcPts val="1000"/>
              </a:spcBef>
              <a:spcAft>
                <a:spcPts val="0"/>
              </a:spcAft>
              <a:buSzPts val="1500"/>
              <a:buFont typeface="Source Sans Pro"/>
              <a:buChar char="➢"/>
            </a:pPr>
            <a:r>
              <a:rPr lang="en" sz="1500">
                <a:latin typeface="Source Sans Pro"/>
                <a:ea typeface="Source Sans Pro"/>
                <a:cs typeface="Source Sans Pro"/>
                <a:sym typeface="Source Sans Pro"/>
              </a:rPr>
              <a:t>1 target property (fatigue strength)</a:t>
            </a:r>
            <a:endParaRPr sz="1500">
              <a:latin typeface="Source Sans Pro"/>
              <a:ea typeface="Source Sans Pro"/>
              <a:cs typeface="Source Sans Pro"/>
              <a:sym typeface="Source Sans Pro"/>
            </a:endParaRPr>
          </a:p>
          <a:p>
            <a:pPr indent="-323850" lvl="0" marL="457200" rtl="0" algn="l">
              <a:spcBef>
                <a:spcPts val="1000"/>
              </a:spcBef>
              <a:spcAft>
                <a:spcPts val="0"/>
              </a:spcAft>
              <a:buSzPts val="1500"/>
              <a:buFont typeface="Source Sans Pro"/>
              <a:buChar char="➢"/>
            </a:pPr>
            <a:r>
              <a:rPr lang="en" sz="1500">
                <a:latin typeface="Source Sans Pro"/>
                <a:ea typeface="Source Sans Pro"/>
                <a:cs typeface="Source Sans Pro"/>
                <a:sym typeface="Source Sans Pro"/>
              </a:rPr>
              <a:t>The 437 data instances include 371 carbon and low alloy steels, 48 carburizing steels, and 18 spring steels. This data pertains to various heats of each grade of steel and different processing conditions</a:t>
            </a:r>
            <a:endParaRPr sz="1500">
              <a:latin typeface="Source Sans Pro"/>
              <a:ea typeface="Source Sans Pro"/>
              <a:cs typeface="Source Sans Pro"/>
              <a:sym typeface="Source Sans Pro"/>
            </a:endParaRPr>
          </a:p>
          <a:p>
            <a:pPr indent="-323850" lvl="0" marL="457200" rtl="0" algn="l">
              <a:spcBef>
                <a:spcPts val="1000"/>
              </a:spcBef>
              <a:spcAft>
                <a:spcPts val="1000"/>
              </a:spcAft>
              <a:buSzPts val="1500"/>
              <a:buFont typeface="Source Sans Pro"/>
              <a:buChar char="➢"/>
            </a:pPr>
            <a:r>
              <a:rPr lang="en" sz="1500">
                <a:latin typeface="Source Sans Pro"/>
                <a:ea typeface="Source Sans Pro"/>
                <a:cs typeface="Source Sans Pro"/>
                <a:sym typeface="Source Sans Pro"/>
              </a:rPr>
              <a:t>3 grade Steels</a:t>
            </a:r>
            <a:endParaRPr sz="1500">
              <a:latin typeface="Source Sans Pro"/>
              <a:ea typeface="Source Sans Pro"/>
              <a:cs typeface="Source Sans Pro"/>
              <a:sym typeface="Source Sans Pro"/>
            </a:endParaRPr>
          </a:p>
        </p:txBody>
      </p:sp>
      <p:sp>
        <p:nvSpPr>
          <p:cNvPr id="280" name="Google Shape;280;p31"/>
          <p:cNvSpPr txBox="1"/>
          <p:nvPr/>
        </p:nvSpPr>
        <p:spPr>
          <a:xfrm>
            <a:off x="8480650" y="81650"/>
            <a:ext cx="5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1" name="Google Shape;281;p31"/>
          <p:cNvSpPr txBox="1"/>
          <p:nvPr>
            <p:ph idx="4294967295" type="ctrTitle"/>
          </p:nvPr>
        </p:nvSpPr>
        <p:spPr>
          <a:xfrm>
            <a:off x="546000" y="298825"/>
            <a:ext cx="5807400" cy="83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300"/>
              <a:t>WORK DONE</a:t>
            </a:r>
            <a:endParaRPr b="1" sz="5300"/>
          </a:p>
        </p:txBody>
      </p:sp>
      <p:grpSp>
        <p:nvGrpSpPr>
          <p:cNvPr id="282" name="Google Shape;282;p31"/>
          <p:cNvGrpSpPr/>
          <p:nvPr/>
        </p:nvGrpSpPr>
        <p:grpSpPr>
          <a:xfrm>
            <a:off x="546003" y="298828"/>
            <a:ext cx="598867" cy="684643"/>
            <a:chOff x="590250" y="244200"/>
            <a:chExt cx="407975" cy="532175"/>
          </a:xfrm>
        </p:grpSpPr>
        <p:sp>
          <p:nvSpPr>
            <p:cNvPr id="283" name="Google Shape;283;p31"/>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84" name="Google Shape;284;p31"/>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85" name="Google Shape;285;p31"/>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86" name="Google Shape;286;p31"/>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87" name="Google Shape;287;p31"/>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88" name="Google Shape;288;p31"/>
            <p:cNvSpPr/>
            <p:nvPr/>
          </p:nvSpPr>
          <p:spPr>
            <a:xfrm>
              <a:off x="649925" y="590050"/>
              <a:ext cx="133975" cy="25"/>
            </a:xfrm>
            <a:custGeom>
              <a:rect b="b" l="l" r="r" t="t"/>
              <a:pathLst>
                <a:path extrusionOk="0" fill="none" h="1" w="5359">
                  <a:moveTo>
                    <a:pt x="5358" y="0"/>
                  </a:move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89" name="Google Shape;289;p31"/>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0" name="Google Shape;290;p31"/>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1" name="Google Shape;291;p31"/>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2" name="Google Shape;292;p31"/>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3" name="Google Shape;293;p31"/>
            <p:cNvSpPr/>
            <p:nvPr/>
          </p:nvSpPr>
          <p:spPr>
            <a:xfrm>
              <a:off x="654800"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4" name="Google Shape;294;p31"/>
            <p:cNvSpPr/>
            <p:nvPr/>
          </p:nvSpPr>
          <p:spPr>
            <a:xfrm>
              <a:off x="7376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5" name="Google Shape;295;p31"/>
            <p:cNvSpPr/>
            <p:nvPr/>
          </p:nvSpPr>
          <p:spPr>
            <a:xfrm>
              <a:off x="820400" y="244200"/>
              <a:ext cx="25" cy="51175"/>
            </a:xfrm>
            <a:custGeom>
              <a:rect b="b" l="l" r="r" t="t"/>
              <a:pathLst>
                <a:path extrusionOk="0" fill="none" h="2047" w="1">
                  <a:moveTo>
                    <a:pt x="1" y="1"/>
                  </a:moveTo>
                  <a:lnTo>
                    <a:pt x="1"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6" name="Google Shape;296;p31"/>
            <p:cNvSpPr/>
            <p:nvPr/>
          </p:nvSpPr>
          <p:spPr>
            <a:xfrm>
              <a:off x="903225" y="244200"/>
              <a:ext cx="25" cy="51175"/>
            </a:xfrm>
            <a:custGeom>
              <a:rect b="b" l="l" r="r" t="t"/>
              <a:pathLst>
                <a:path extrusionOk="0" fill="none" h="2047" w="1">
                  <a:moveTo>
                    <a:pt x="0" y="1"/>
                  </a:moveTo>
                  <a:lnTo>
                    <a:pt x="0" y="2046"/>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297" name="Google Shape;297;p31"/>
          <p:cNvSpPr txBox="1"/>
          <p:nvPr/>
        </p:nvSpPr>
        <p:spPr>
          <a:xfrm>
            <a:off x="8553400" y="143275"/>
            <a:ext cx="38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7</a:t>
            </a:r>
            <a:endParaRPr>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