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1" r:id="rId2"/>
    <p:sldId id="299" r:id="rId3"/>
    <p:sldId id="300" r:id="rId4"/>
    <p:sldId id="291" r:id="rId5"/>
    <p:sldId id="292" r:id="rId6"/>
    <p:sldId id="301" r:id="rId7"/>
    <p:sldId id="293" r:id="rId8"/>
    <p:sldId id="29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CF8E30-1FC2-4447-B2B5-66ACC9ED31F6}">
          <p14:sldIdLst>
            <p14:sldId id="281"/>
            <p14:sldId id="299"/>
            <p14:sldId id="300"/>
            <p14:sldId id="291"/>
            <p14:sldId id="292"/>
            <p14:sldId id="301"/>
            <p14:sldId id="293"/>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7EB0E-F20C-4246-8BCC-EE3AE52D312F}" type="datetimeFigureOut">
              <a:rPr lang="en-US" smtClean="0"/>
              <a:t>8/22/2018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B1516-ABC6-4E24-8786-D5CCD9710242}" type="slidenum">
              <a:rPr lang="en-US" smtClean="0"/>
              <a:t>‹#›</a:t>
            </a:fld>
            <a:endParaRPr lang="en-US"/>
          </a:p>
        </p:txBody>
      </p:sp>
    </p:spTree>
    <p:extLst>
      <p:ext uri="{BB962C8B-B14F-4D97-AF65-F5344CB8AC3E}">
        <p14:creationId xmlns:p14="http://schemas.microsoft.com/office/powerpoint/2010/main" val="153700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65261C-3A85-4AB8-ADC8-CB695DC4D818}" type="slidenum">
              <a:rPr lang="en-US" smtClean="0"/>
              <a:pPr/>
              <a:t>1</a:t>
            </a:fld>
            <a:endParaRPr lang="en-US"/>
          </a:p>
        </p:txBody>
      </p:sp>
    </p:spTree>
    <p:extLst>
      <p:ext uri="{BB962C8B-B14F-4D97-AF65-F5344CB8AC3E}">
        <p14:creationId xmlns:p14="http://schemas.microsoft.com/office/powerpoint/2010/main" val="237716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CD82D2-4CD0-4455-BF0C-871F7198D4A6}"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249888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CD82D2-4CD0-4455-BF0C-871F7198D4A6}"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71366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CD82D2-4CD0-4455-BF0C-871F7198D4A6}"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3571189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perator slide">
    <p:spTree>
      <p:nvGrpSpPr>
        <p:cNvPr id="1" name=""/>
        <p:cNvGrpSpPr/>
        <p:nvPr/>
      </p:nvGrpSpPr>
      <p:grpSpPr>
        <a:xfrm>
          <a:off x="0" y="0"/>
          <a:ext cx="0" cy="0"/>
          <a:chOff x="0" y="0"/>
          <a:chExt cx="0" cy="0"/>
        </a:xfrm>
      </p:grpSpPr>
      <p:cxnSp>
        <p:nvCxnSpPr>
          <p:cNvPr id="19" name="Straight Connector 18"/>
          <p:cNvCxnSpPr/>
          <p:nvPr userDrawn="1"/>
        </p:nvCxnSpPr>
        <p:spPr>
          <a:xfrm rot="5400000">
            <a:off x="519642" y="6628342"/>
            <a:ext cx="228600" cy="21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293283" y="6628342"/>
            <a:ext cx="228600" cy="21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3770" y="6400800"/>
            <a:ext cx="998231" cy="457200"/>
          </a:xfrm>
          <a:prstGeom prst="rect">
            <a:avLst/>
          </a:prstGeom>
        </p:spPr>
      </p:pic>
      <p:cxnSp>
        <p:nvCxnSpPr>
          <p:cNvPr id="22" name="Straight Connector 21"/>
          <p:cNvCxnSpPr/>
          <p:nvPr userDrawn="1"/>
        </p:nvCxnSpPr>
        <p:spPr>
          <a:xfrm rot="5400000">
            <a:off x="2865967" y="6628342"/>
            <a:ext cx="228600" cy="21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513417" y="6515100"/>
            <a:ext cx="1381125" cy="228600"/>
          </a:xfrm>
          <a:prstGeom prst="rect">
            <a:avLst/>
          </a:prstGeom>
        </p:spPr>
        <p:txBody>
          <a:bodyPr vert="horz" lIns="0" tIns="0" rIns="0" bIns="0" rtlCol="0" anchor="ctr"/>
          <a:lstStyle>
            <a:lvl1pPr>
              <a:defRPr sz="800"/>
            </a:lvl1pPr>
          </a:lstStyle>
          <a:p>
            <a:pPr marL="0" marR="0" lvl="0" indent="0" algn="l" defTabSz="761970" rtl="0" eaLnBrk="1" fontAlgn="auto" latinLnBrk="0" hangingPunct="1">
              <a:lnSpc>
                <a:spcPct val="100000"/>
              </a:lnSpc>
              <a:spcBef>
                <a:spcPts val="0"/>
              </a:spcBef>
              <a:spcAft>
                <a:spcPts val="0"/>
              </a:spcAft>
              <a:buClrTx/>
              <a:buSzTx/>
              <a:buFontTx/>
              <a:buNone/>
              <a:tabLst/>
              <a:defRPr/>
            </a:pPr>
            <a:r>
              <a:rPr kumimoji="0" lang="en-US" sz="833" b="0" i="0" u="none" strike="noStrike" kern="1200" cap="none" spc="0" normalizeH="0" baseline="0" noProof="0" dirty="0" smtClean="0">
                <a:ln>
                  <a:noFill/>
                </a:ln>
                <a:solidFill>
                  <a:schemeClr val="tx1"/>
                </a:solidFill>
                <a:effectLst/>
                <a:uLnTx/>
                <a:uFillTx/>
                <a:latin typeface="Segoe UI" pitchFamily="34" charset="0"/>
                <a:ea typeface="+mn-ea"/>
                <a:cs typeface="Segoe UI" pitchFamily="34" charset="0"/>
              </a:rPr>
              <a:t>© KPIT Technologies Limited</a:t>
            </a:r>
          </a:p>
        </p:txBody>
      </p:sp>
      <p:sp>
        <p:nvSpPr>
          <p:cNvPr id="4" name="Date Placeholder 3"/>
          <p:cNvSpPr>
            <a:spLocks noGrp="1"/>
          </p:cNvSpPr>
          <p:nvPr>
            <p:ph type="dt" sz="half" idx="10"/>
          </p:nvPr>
        </p:nvSpPr>
        <p:spPr>
          <a:xfrm>
            <a:off x="658283" y="6515100"/>
            <a:ext cx="770467" cy="228600"/>
          </a:xfrm>
        </p:spPr>
        <p:txBody>
          <a:bodyPr/>
          <a:lstStyle>
            <a:lvl1pPr>
              <a:defRPr sz="833"/>
            </a:lvl1pPr>
          </a:lstStyle>
          <a:p>
            <a:r>
              <a:rPr lang="en-US" dirty="0" smtClean="0"/>
              <a:t>Release 2016</a:t>
            </a:r>
            <a:endParaRPr lang="en-US" dirty="0"/>
          </a:p>
        </p:txBody>
      </p:sp>
      <p:sp>
        <p:nvSpPr>
          <p:cNvPr id="5" name="Footer Placeholder 4"/>
          <p:cNvSpPr>
            <a:spLocks noGrp="1"/>
          </p:cNvSpPr>
          <p:nvPr>
            <p:ph type="ftr" sz="quarter" idx="11"/>
          </p:nvPr>
        </p:nvSpPr>
        <p:spPr>
          <a:xfrm>
            <a:off x="3124200" y="6515100"/>
            <a:ext cx="7924800" cy="228600"/>
          </a:xfrm>
        </p:spPr>
        <p:txBody>
          <a:bodyPr/>
          <a:lstStyle>
            <a:lvl1pPr>
              <a:defRPr sz="833"/>
            </a:lvl1pPr>
          </a:lstStyle>
          <a:p>
            <a:r>
              <a:rPr lang="en-US" dirty="0" smtClean="0"/>
              <a:t>Sample footer</a:t>
            </a:r>
            <a:endParaRPr lang="en-US" dirty="0"/>
          </a:p>
        </p:txBody>
      </p:sp>
      <p:sp>
        <p:nvSpPr>
          <p:cNvPr id="6" name="Slide Number Placeholder 5"/>
          <p:cNvSpPr>
            <a:spLocks noGrp="1"/>
          </p:cNvSpPr>
          <p:nvPr>
            <p:ph type="sldNum" sz="quarter" idx="12"/>
          </p:nvPr>
        </p:nvSpPr>
        <p:spPr>
          <a:xfrm>
            <a:off x="233082" y="6515100"/>
            <a:ext cx="376518" cy="228600"/>
          </a:xfrm>
        </p:spPr>
        <p:txBody>
          <a:bodyPr/>
          <a:lstStyle>
            <a:lvl1pPr>
              <a:defRPr sz="833"/>
            </a:lvl1pPr>
          </a:lstStyle>
          <a:p>
            <a:fld id="{19A725F3-83D0-4529-A15C-9D644B8C51E0}" type="slidenum">
              <a:rPr lang="en-US" smtClean="0"/>
              <a:pPr/>
              <a:t>‹#›</a:t>
            </a:fld>
            <a:endParaRPr lang="en-US" dirty="0"/>
          </a:p>
        </p:txBody>
      </p:sp>
      <p:sp>
        <p:nvSpPr>
          <p:cNvPr id="15" name="Rectangle 14"/>
          <p:cNvSpPr/>
          <p:nvPr userDrawn="1"/>
        </p:nvSpPr>
        <p:spPr>
          <a:xfrm>
            <a:off x="0" y="2133601"/>
            <a:ext cx="12192000" cy="1958859"/>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6" name="Rectangle 15"/>
          <p:cNvSpPr/>
          <p:nvPr userDrawn="1"/>
        </p:nvSpPr>
        <p:spPr>
          <a:xfrm>
            <a:off x="0" y="4121875"/>
            <a:ext cx="12192000" cy="45720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0" name="Text Placeholder 9"/>
          <p:cNvSpPr>
            <a:spLocks noGrp="1"/>
          </p:cNvSpPr>
          <p:nvPr userDrawn="1">
            <p:ph type="body" sz="quarter" idx="13" hasCustomPrompt="1"/>
          </p:nvPr>
        </p:nvSpPr>
        <p:spPr>
          <a:xfrm>
            <a:off x="2609258" y="2368062"/>
            <a:ext cx="6858000" cy="1524000"/>
          </a:xfrm>
        </p:spPr>
        <p:txBody>
          <a:bodyPr lIns="0" tIns="0" rIns="0" bIns="0" anchor="b" anchorCtr="0">
            <a:normAutofit/>
          </a:bodyPr>
          <a:lstStyle>
            <a:lvl1pPr marL="0" indent="0" algn="ctr">
              <a:buNone/>
              <a:defRPr sz="2833">
                <a:solidFill>
                  <a:schemeClr val="bg1"/>
                </a:solidFill>
              </a:defRPr>
            </a:lvl1pPr>
          </a:lstStyle>
          <a:p>
            <a:pPr lvl="0"/>
            <a:r>
              <a:rPr lang="en-US" dirty="0" smtClean="0"/>
              <a:t>Click to enter section title</a:t>
            </a:r>
            <a:endParaRPr lang="en-US" dirty="0"/>
          </a:p>
        </p:txBody>
      </p:sp>
      <p:sp>
        <p:nvSpPr>
          <p:cNvPr id="25" name="Text Placeholder 24"/>
          <p:cNvSpPr>
            <a:spLocks noGrp="1"/>
          </p:cNvSpPr>
          <p:nvPr userDrawn="1">
            <p:ph type="body" sz="quarter" idx="14" hasCustomPrompt="1"/>
          </p:nvPr>
        </p:nvSpPr>
        <p:spPr>
          <a:xfrm>
            <a:off x="3804047" y="4196862"/>
            <a:ext cx="4583906" cy="328246"/>
          </a:xfrm>
        </p:spPr>
        <p:txBody>
          <a:bodyPr lIns="91440" tIns="0" rIns="91440" bIns="0">
            <a:normAutofit/>
          </a:bodyPr>
          <a:lstStyle>
            <a:lvl1pPr marL="0" indent="0" algn="ctr">
              <a:spcBef>
                <a:spcPts val="0"/>
              </a:spcBef>
              <a:buNone/>
              <a:defRPr sz="1667"/>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smtClean="0"/>
              <a:t>Subtitle</a:t>
            </a:r>
          </a:p>
        </p:txBody>
      </p:sp>
    </p:spTree>
    <p:extLst>
      <p:ext uri="{BB962C8B-B14F-4D97-AF65-F5344CB8AC3E}">
        <p14:creationId xmlns:p14="http://schemas.microsoft.com/office/powerpoint/2010/main" val="42738811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8" name="Rectangle 17"/>
          <p:cNvSpPr/>
          <p:nvPr userDrawn="1"/>
        </p:nvSpPr>
        <p:spPr>
          <a:xfrm>
            <a:off x="11338560" y="182880"/>
            <a:ext cx="853440" cy="3657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hasCustomPrompt="1"/>
          </p:nvPr>
        </p:nvSpPr>
        <p:spPr>
          <a:xfrm>
            <a:off x="365760" y="182880"/>
            <a:ext cx="10509504" cy="457200"/>
          </a:xfr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3200" baseline="0">
                <a:solidFill>
                  <a:srgbClr val="0089C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Title appears here Title appears here. Title appears here </a:t>
            </a:r>
          </a:p>
        </p:txBody>
      </p:sp>
      <p:sp>
        <p:nvSpPr>
          <p:cNvPr id="12" name="Text Placeholder 11"/>
          <p:cNvSpPr>
            <a:spLocks noGrp="1"/>
          </p:cNvSpPr>
          <p:nvPr>
            <p:ph type="body" sz="quarter" idx="13" hasCustomPrompt="1"/>
          </p:nvPr>
        </p:nvSpPr>
        <p:spPr>
          <a:xfrm>
            <a:off x="365760" y="768096"/>
            <a:ext cx="10510944" cy="438912"/>
          </a:xfrm>
        </p:spPr>
        <p:txBody>
          <a:bodyPr lIns="0" tIns="0" rIns="0" bIns="0">
            <a:normAutofit/>
          </a:bodyPr>
          <a:lstStyle>
            <a:lvl1pPr marL="0" indent="0">
              <a:spcBef>
                <a:spcPts val="600"/>
              </a:spcBef>
              <a:buNone/>
              <a:defRPr sz="2000">
                <a:solidFill>
                  <a:schemeClr val="bg2">
                    <a:lumMod val="50000"/>
                  </a:schemeClr>
                </a:solidFill>
              </a:defRPr>
            </a:lvl1pPr>
            <a:lvl2pPr marL="0" indent="0">
              <a:spcBef>
                <a:spcPts val="600"/>
              </a:spcBef>
              <a:buNone/>
              <a:defRPr sz="1800"/>
            </a:lvl2pPr>
            <a:lvl3pPr marL="0" indent="0">
              <a:spcBef>
                <a:spcPts val="600"/>
              </a:spcBef>
              <a:buNone/>
              <a:defRPr sz="1800"/>
            </a:lvl3pPr>
            <a:lvl4pPr marL="0" indent="0">
              <a:spcBef>
                <a:spcPts val="600"/>
              </a:spcBef>
              <a:buNone/>
              <a:defRPr sz="1800"/>
            </a:lvl4pPr>
            <a:lvl5pPr marL="0" indent="0">
              <a:spcBef>
                <a:spcPts val="600"/>
              </a:spcBef>
              <a:buNone/>
              <a:defRPr sz="1800"/>
            </a:lvl5pPr>
          </a:lstStyle>
          <a:p>
            <a:pPr lvl="0"/>
            <a:r>
              <a:rPr lang="en-US" dirty="0" smtClean="0"/>
              <a:t>Subtitle</a:t>
            </a:r>
          </a:p>
        </p:txBody>
      </p:sp>
      <p:sp>
        <p:nvSpPr>
          <p:cNvPr id="17" name="Text Placeholder 16"/>
          <p:cNvSpPr>
            <a:spLocks noGrp="1"/>
          </p:cNvSpPr>
          <p:nvPr>
            <p:ph type="body" sz="quarter" idx="14" hasCustomPrompt="1"/>
          </p:nvPr>
        </p:nvSpPr>
        <p:spPr>
          <a:xfrm>
            <a:off x="365760" y="1408177"/>
            <a:ext cx="11460480" cy="4800599"/>
          </a:xfrm>
        </p:spPr>
        <p:txBody>
          <a:bodyPr lIns="0" tIns="0" rIns="0" bIns="0">
            <a:normAutofit/>
          </a:bodyPr>
          <a:lstStyle>
            <a:lvl4pPr marL="0" indent="0">
              <a:spcBef>
                <a:spcPts val="200"/>
              </a:spcBef>
              <a:buFontTx/>
              <a:buNone/>
              <a:defRPr sz="1600"/>
            </a:lvl4pPr>
            <a:lvl5pPr marL="0" indent="0">
              <a:buFontTx/>
              <a:buNone/>
              <a:defRPr sz="1200"/>
            </a:lvl5pPr>
          </a:lstStyle>
          <a:p>
            <a:pPr lvl="3"/>
            <a:r>
              <a:rPr lang="en-US" dirty="0" smtClean="0"/>
              <a:t>Body text</a:t>
            </a:r>
            <a:endParaRPr lang="en-US" dirty="0"/>
          </a:p>
        </p:txBody>
      </p:sp>
      <p:sp>
        <p:nvSpPr>
          <p:cNvPr id="31" name="Rectangle 30"/>
          <p:cNvSpPr/>
          <p:nvPr userDrawn="1"/>
        </p:nvSpPr>
        <p:spPr>
          <a:xfrm>
            <a:off x="0" y="6400800"/>
            <a:ext cx="12192000" cy="45720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ectangle 37"/>
          <p:cNvSpPr/>
          <p:nvPr userDrawn="1"/>
        </p:nvSpPr>
        <p:spPr>
          <a:xfrm>
            <a:off x="0" y="6337300"/>
            <a:ext cx="12192000" cy="766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9" name="Picture 38"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6543" y="6420800"/>
            <a:ext cx="1272757" cy="437201"/>
          </a:xfrm>
          <a:prstGeom prst="rect">
            <a:avLst/>
          </a:prstGeom>
        </p:spPr>
      </p:pic>
      <p:sp>
        <p:nvSpPr>
          <p:cNvPr id="43" name="Footer Placeholder 4"/>
          <p:cNvSpPr>
            <a:spLocks noGrp="1"/>
          </p:cNvSpPr>
          <p:nvPr>
            <p:ph type="ftr" sz="quarter" idx="11"/>
          </p:nvPr>
        </p:nvSpPr>
        <p:spPr>
          <a:xfrm>
            <a:off x="3592668" y="6481741"/>
            <a:ext cx="6827520" cy="244475"/>
          </a:xfrm>
        </p:spPr>
        <p:txBody>
          <a:bodyPr/>
          <a:lstStyle>
            <a:lvl1pPr>
              <a:defRPr sz="1000" baseline="0">
                <a:solidFill>
                  <a:schemeClr val="bg1"/>
                </a:solidFill>
              </a:defRPr>
            </a:lvl1pPr>
          </a:lstStyle>
          <a:p>
            <a:r>
              <a:rPr lang="en-US" dirty="0" smtClean="0"/>
              <a:t>compose for K-SAR: Tool Overview</a:t>
            </a:r>
          </a:p>
        </p:txBody>
      </p:sp>
      <p:sp>
        <p:nvSpPr>
          <p:cNvPr id="44" name="Footer Placeholder 4"/>
          <p:cNvSpPr txBox="1">
            <a:spLocks/>
          </p:cNvSpPr>
          <p:nvPr userDrawn="1"/>
        </p:nvSpPr>
        <p:spPr>
          <a:xfrm>
            <a:off x="1645940" y="6481741"/>
            <a:ext cx="1828800" cy="244475"/>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cxnSp>
        <p:nvCxnSpPr>
          <p:cNvPr id="45" name="Straight Connector 44"/>
          <p:cNvCxnSpPr/>
          <p:nvPr userDrawn="1"/>
        </p:nvCxnSpPr>
        <p:spPr>
          <a:xfrm rot="5400000">
            <a:off x="1456892" y="6602919"/>
            <a:ext cx="182880" cy="21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3389460" y="6602919"/>
            <a:ext cx="182880" cy="21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502817" y="6602919"/>
            <a:ext cx="182880" cy="21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Slide Number Placeholder 5"/>
          <p:cNvSpPr>
            <a:spLocks noGrp="1"/>
          </p:cNvSpPr>
          <p:nvPr>
            <p:ph type="sldNum" sz="quarter" idx="12"/>
          </p:nvPr>
        </p:nvSpPr>
        <p:spPr>
          <a:xfrm>
            <a:off x="198573" y="6491755"/>
            <a:ext cx="320332" cy="224444"/>
          </a:xfrm>
        </p:spPr>
        <p:txBody>
          <a:bodyPr/>
          <a:lstStyle>
            <a:lvl1pPr>
              <a:defRPr sz="800">
                <a:solidFill>
                  <a:schemeClr val="bg1"/>
                </a:solidFill>
              </a:defRPr>
            </a:lvl1pPr>
          </a:lstStyle>
          <a:p>
            <a:fld id="{19A725F3-83D0-4529-A15C-9D644B8C51E0}" type="slidenum">
              <a:rPr lang="en-US" smtClean="0"/>
              <a:pPr/>
              <a:t>‹#›</a:t>
            </a:fld>
            <a:endParaRPr lang="en-US" dirty="0"/>
          </a:p>
        </p:txBody>
      </p:sp>
      <p:sp>
        <p:nvSpPr>
          <p:cNvPr id="42" name="Date Placeholder 3"/>
          <p:cNvSpPr>
            <a:spLocks noGrp="1"/>
          </p:cNvSpPr>
          <p:nvPr>
            <p:ph type="dt" sz="half" idx="10"/>
          </p:nvPr>
        </p:nvSpPr>
        <p:spPr>
          <a:xfrm>
            <a:off x="705285" y="6481741"/>
            <a:ext cx="792480" cy="244475"/>
          </a:xfrm>
        </p:spPr>
        <p:txBody>
          <a:bodyPr/>
          <a:lstStyle>
            <a:lvl1pPr>
              <a:defRPr sz="800">
                <a:solidFill>
                  <a:schemeClr val="bg1"/>
                </a:solidFill>
              </a:defRPr>
            </a:lvl1pPr>
          </a:lstStyle>
          <a:p>
            <a:r>
              <a:rPr lang="de-DE" dirty="0" smtClean="0"/>
              <a:t>Release 2016</a:t>
            </a:r>
            <a:endParaRPr lang="en-US" dirty="0"/>
          </a:p>
        </p:txBody>
      </p:sp>
    </p:spTree>
    <p:extLst>
      <p:ext uri="{BB962C8B-B14F-4D97-AF65-F5344CB8AC3E}">
        <p14:creationId xmlns:p14="http://schemas.microsoft.com/office/powerpoint/2010/main" val="25456619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CD82D2-4CD0-4455-BF0C-871F7198D4A6}"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198510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CD82D2-4CD0-4455-BF0C-871F7198D4A6}"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94013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CD82D2-4CD0-4455-BF0C-871F7198D4A6}"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2430625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CD82D2-4CD0-4455-BF0C-871F7198D4A6}" type="datetimeFigureOut">
              <a:rPr lang="en-US" smtClean="0"/>
              <a:t>8/22/2018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329977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CD82D2-4CD0-4455-BF0C-871F7198D4A6}" type="datetimeFigureOut">
              <a:rPr lang="en-US" smtClean="0"/>
              <a:t>8/22/2018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285652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D82D2-4CD0-4455-BF0C-871F7198D4A6}" type="datetimeFigureOut">
              <a:rPr lang="en-US" smtClean="0"/>
              <a:t>8/22/2018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422659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CD82D2-4CD0-4455-BF0C-871F7198D4A6}"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40272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CD82D2-4CD0-4455-BF0C-871F7198D4A6}"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E9E62-2A24-4A15-83C4-ABD24B8DF3C0}" type="slidenum">
              <a:rPr lang="en-US" smtClean="0"/>
              <a:t>‹#›</a:t>
            </a:fld>
            <a:endParaRPr lang="en-US"/>
          </a:p>
        </p:txBody>
      </p:sp>
    </p:spTree>
    <p:extLst>
      <p:ext uri="{BB962C8B-B14F-4D97-AF65-F5344CB8AC3E}">
        <p14:creationId xmlns:p14="http://schemas.microsoft.com/office/powerpoint/2010/main" val="174795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D82D2-4CD0-4455-BF0C-871F7198D4A6}" type="datetimeFigureOut">
              <a:rPr lang="en-US" smtClean="0"/>
              <a:t>8/22/2018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E9E62-2A24-4A15-83C4-ABD24B8DF3C0}" type="slidenum">
              <a:rPr lang="en-US" smtClean="0"/>
              <a:t>‹#›</a:t>
            </a:fld>
            <a:endParaRPr lang="en-US"/>
          </a:p>
        </p:txBody>
      </p:sp>
    </p:spTree>
    <p:extLst>
      <p:ext uri="{BB962C8B-B14F-4D97-AF65-F5344CB8AC3E}">
        <p14:creationId xmlns:p14="http://schemas.microsoft.com/office/powerpoint/2010/main" val="273556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2191998" cy="6459379"/>
          </a:xfrm>
          <a:prstGeom prst="rect">
            <a:avLst/>
          </a:prstGeom>
          <a:blipFill>
            <a:blip r:embed="rId4" cstate="print"/>
            <a:stretch>
              <a:fillRect/>
            </a:stretch>
          </a:blipFill>
          <a:ln>
            <a:noFill/>
          </a:ln>
        </p:spPr>
        <p:txBody>
          <a:bodyPr wrap="square" lIns="0" tIns="0" rIns="0" bIns="0" rtlCol="0">
            <a:noAutofit/>
          </a:bodyPr>
          <a:lstStyle/>
          <a:p>
            <a:endParaRPr sz="1500" dirty="0"/>
          </a:p>
        </p:txBody>
      </p:sp>
      <p:grpSp>
        <p:nvGrpSpPr>
          <p:cNvPr id="102" name="Group 101"/>
          <p:cNvGrpSpPr/>
          <p:nvPr/>
        </p:nvGrpSpPr>
        <p:grpSpPr>
          <a:xfrm>
            <a:off x="1" y="6459379"/>
            <a:ext cx="12191999" cy="398623"/>
            <a:chOff x="0" y="7778669"/>
            <a:chExt cx="14630399" cy="450930"/>
          </a:xfrm>
        </p:grpSpPr>
        <p:sp>
          <p:nvSpPr>
            <p:cNvPr id="86" name="object 86"/>
            <p:cNvSpPr/>
            <p:nvPr/>
          </p:nvSpPr>
          <p:spPr>
            <a:xfrm>
              <a:off x="6134724" y="7778669"/>
              <a:ext cx="1978056" cy="450930"/>
            </a:xfrm>
            <a:custGeom>
              <a:avLst/>
              <a:gdLst/>
              <a:ahLst/>
              <a:cxnLst/>
              <a:rect l="l" t="t" r="r" b="b"/>
              <a:pathLst>
                <a:path w="1236285" h="400827">
                  <a:moveTo>
                    <a:pt x="1124692" y="0"/>
                  </a:moveTo>
                  <a:lnTo>
                    <a:pt x="0" y="0"/>
                  </a:lnTo>
                  <a:lnTo>
                    <a:pt x="177297" y="400827"/>
                  </a:lnTo>
                  <a:lnTo>
                    <a:pt x="1236285" y="400827"/>
                  </a:lnTo>
                  <a:lnTo>
                    <a:pt x="1124692" y="0"/>
                  </a:lnTo>
                  <a:close/>
                </a:path>
              </a:pathLst>
            </a:custGeom>
            <a:solidFill>
              <a:srgbClr val="56AED9"/>
            </a:solidFill>
          </p:spPr>
          <p:txBody>
            <a:bodyPr wrap="square" lIns="0" tIns="0" rIns="0" bIns="0" rtlCol="0">
              <a:noAutofit/>
            </a:bodyPr>
            <a:lstStyle/>
            <a:p>
              <a:endParaRPr sz="1500"/>
            </a:p>
          </p:txBody>
        </p:sp>
        <p:sp>
          <p:nvSpPr>
            <p:cNvPr id="87" name="object 87"/>
            <p:cNvSpPr/>
            <p:nvPr/>
          </p:nvSpPr>
          <p:spPr>
            <a:xfrm>
              <a:off x="6174709" y="7778669"/>
              <a:ext cx="515728" cy="450930"/>
            </a:xfrm>
            <a:custGeom>
              <a:avLst/>
              <a:gdLst/>
              <a:ahLst/>
              <a:cxnLst/>
              <a:rect l="l" t="t" r="r" b="b"/>
              <a:pathLst>
                <a:path w="322330" h="400827">
                  <a:moveTo>
                    <a:pt x="144576" y="0"/>
                  </a:moveTo>
                  <a:lnTo>
                    <a:pt x="0" y="0"/>
                  </a:lnTo>
                  <a:lnTo>
                    <a:pt x="212014" y="400827"/>
                  </a:lnTo>
                  <a:lnTo>
                    <a:pt x="322330" y="400827"/>
                  </a:lnTo>
                  <a:lnTo>
                    <a:pt x="185226" y="90096"/>
                  </a:lnTo>
                  <a:lnTo>
                    <a:pt x="182133" y="83169"/>
                  </a:lnTo>
                  <a:lnTo>
                    <a:pt x="144576" y="0"/>
                  </a:lnTo>
                  <a:close/>
                </a:path>
              </a:pathLst>
            </a:custGeom>
            <a:solidFill>
              <a:srgbClr val="999999"/>
            </a:solidFill>
          </p:spPr>
          <p:txBody>
            <a:bodyPr wrap="square" lIns="0" tIns="0" rIns="0" bIns="0" rtlCol="0">
              <a:noAutofit/>
            </a:bodyPr>
            <a:lstStyle/>
            <a:p>
              <a:endParaRPr sz="1500"/>
            </a:p>
          </p:txBody>
        </p:sp>
        <p:sp>
          <p:nvSpPr>
            <p:cNvPr id="88" name="object 88"/>
            <p:cNvSpPr/>
            <p:nvPr/>
          </p:nvSpPr>
          <p:spPr>
            <a:xfrm>
              <a:off x="45069" y="7778669"/>
              <a:ext cx="3444246" cy="450930"/>
            </a:xfrm>
            <a:custGeom>
              <a:avLst/>
              <a:gdLst/>
              <a:ahLst/>
              <a:cxnLst/>
              <a:rect l="l" t="t" r="r" b="b"/>
              <a:pathLst>
                <a:path w="2152654" h="400827">
                  <a:moveTo>
                    <a:pt x="2152654" y="0"/>
                  </a:moveTo>
                  <a:lnTo>
                    <a:pt x="147951" y="0"/>
                  </a:lnTo>
                  <a:lnTo>
                    <a:pt x="147707" y="611"/>
                  </a:lnTo>
                  <a:lnTo>
                    <a:pt x="0" y="400827"/>
                  </a:lnTo>
                  <a:lnTo>
                    <a:pt x="1368957" y="400827"/>
                  </a:lnTo>
                  <a:lnTo>
                    <a:pt x="2152654" y="0"/>
                  </a:lnTo>
                  <a:close/>
                </a:path>
              </a:pathLst>
            </a:custGeom>
            <a:solidFill>
              <a:srgbClr val="D7DF23"/>
            </a:solidFill>
          </p:spPr>
          <p:txBody>
            <a:bodyPr wrap="square" lIns="0" tIns="0" rIns="0" bIns="0" rtlCol="0">
              <a:noAutofit/>
            </a:bodyPr>
            <a:lstStyle/>
            <a:p>
              <a:endParaRPr sz="1500"/>
            </a:p>
          </p:txBody>
        </p:sp>
        <p:sp>
          <p:nvSpPr>
            <p:cNvPr id="89" name="object 89"/>
            <p:cNvSpPr/>
            <p:nvPr/>
          </p:nvSpPr>
          <p:spPr>
            <a:xfrm>
              <a:off x="0" y="7778669"/>
              <a:ext cx="281818" cy="450930"/>
            </a:xfrm>
            <a:custGeom>
              <a:avLst/>
              <a:gdLst/>
              <a:ahLst/>
              <a:cxnLst/>
              <a:rect l="l" t="t" r="r" b="b"/>
              <a:pathLst>
                <a:path w="176136" h="400827">
                  <a:moveTo>
                    <a:pt x="176136" y="0"/>
                  </a:moveTo>
                  <a:lnTo>
                    <a:pt x="0" y="0"/>
                  </a:lnTo>
                  <a:lnTo>
                    <a:pt x="0" y="400827"/>
                  </a:lnTo>
                  <a:lnTo>
                    <a:pt x="28110" y="400827"/>
                  </a:lnTo>
                  <a:lnTo>
                    <a:pt x="173908" y="5507"/>
                  </a:lnTo>
                  <a:lnTo>
                    <a:pt x="176136" y="0"/>
                  </a:lnTo>
                  <a:close/>
                </a:path>
              </a:pathLst>
            </a:custGeom>
            <a:solidFill>
              <a:srgbClr val="BAC21F"/>
            </a:solidFill>
          </p:spPr>
          <p:txBody>
            <a:bodyPr wrap="square" lIns="0" tIns="0" rIns="0" bIns="0" rtlCol="0">
              <a:noAutofit/>
            </a:bodyPr>
            <a:lstStyle/>
            <a:p>
              <a:endParaRPr sz="1500"/>
            </a:p>
          </p:txBody>
        </p:sp>
        <p:sp>
          <p:nvSpPr>
            <p:cNvPr id="90" name="object 90"/>
            <p:cNvSpPr/>
            <p:nvPr/>
          </p:nvSpPr>
          <p:spPr>
            <a:xfrm>
              <a:off x="2233465" y="7778669"/>
              <a:ext cx="3344222" cy="450930"/>
            </a:xfrm>
            <a:custGeom>
              <a:avLst/>
              <a:gdLst/>
              <a:ahLst/>
              <a:cxnLst/>
              <a:rect l="l" t="t" r="r" b="b"/>
              <a:pathLst>
                <a:path w="2090139" h="400827">
                  <a:moveTo>
                    <a:pt x="1957604" y="0"/>
                  </a:moveTo>
                  <a:lnTo>
                    <a:pt x="786455" y="0"/>
                  </a:lnTo>
                  <a:lnTo>
                    <a:pt x="0" y="400827"/>
                  </a:lnTo>
                  <a:lnTo>
                    <a:pt x="2090139" y="400827"/>
                  </a:lnTo>
                  <a:lnTo>
                    <a:pt x="1957604" y="0"/>
                  </a:lnTo>
                </a:path>
              </a:pathLst>
            </a:custGeom>
            <a:solidFill>
              <a:srgbClr val="C1C922"/>
            </a:solidFill>
          </p:spPr>
          <p:txBody>
            <a:bodyPr wrap="square" lIns="0" tIns="0" rIns="0" bIns="0" rtlCol="0">
              <a:noAutofit/>
            </a:bodyPr>
            <a:lstStyle/>
            <a:p>
              <a:endParaRPr sz="1500"/>
            </a:p>
          </p:txBody>
        </p:sp>
        <p:sp>
          <p:nvSpPr>
            <p:cNvPr id="91" name="object 91"/>
            <p:cNvSpPr/>
            <p:nvPr/>
          </p:nvSpPr>
          <p:spPr>
            <a:xfrm>
              <a:off x="7450150" y="7778669"/>
              <a:ext cx="2941262" cy="450930"/>
            </a:xfrm>
            <a:custGeom>
              <a:avLst/>
              <a:gdLst/>
              <a:ahLst/>
              <a:cxnLst/>
              <a:rect l="l" t="t" r="r" b="b"/>
              <a:pathLst>
                <a:path w="1838289" h="400827">
                  <a:moveTo>
                    <a:pt x="1838289" y="0"/>
                  </a:moveTo>
                  <a:lnTo>
                    <a:pt x="0" y="0"/>
                  </a:lnTo>
                  <a:lnTo>
                    <a:pt x="104442" y="400827"/>
                  </a:lnTo>
                  <a:lnTo>
                    <a:pt x="1568621" y="400827"/>
                  </a:lnTo>
                  <a:lnTo>
                    <a:pt x="1838289" y="0"/>
                  </a:lnTo>
                  <a:close/>
                </a:path>
              </a:pathLst>
            </a:custGeom>
            <a:solidFill>
              <a:srgbClr val="0093CB"/>
            </a:solidFill>
          </p:spPr>
          <p:txBody>
            <a:bodyPr wrap="square" lIns="0" tIns="0" rIns="0" bIns="0" rtlCol="0">
              <a:noAutofit/>
            </a:bodyPr>
            <a:lstStyle/>
            <a:p>
              <a:endParaRPr sz="1500"/>
            </a:p>
          </p:txBody>
        </p:sp>
        <p:sp>
          <p:nvSpPr>
            <p:cNvPr id="92" name="object 92"/>
            <p:cNvSpPr/>
            <p:nvPr/>
          </p:nvSpPr>
          <p:spPr>
            <a:xfrm>
              <a:off x="9926596" y="7778669"/>
              <a:ext cx="3780030" cy="450930"/>
            </a:xfrm>
            <a:custGeom>
              <a:avLst/>
              <a:gdLst/>
              <a:ahLst/>
              <a:cxnLst/>
              <a:rect l="l" t="t" r="r" b="b"/>
              <a:pathLst>
                <a:path w="2362519" h="400827">
                  <a:moveTo>
                    <a:pt x="2336482" y="0"/>
                  </a:moveTo>
                  <a:lnTo>
                    <a:pt x="272203" y="0"/>
                  </a:lnTo>
                  <a:lnTo>
                    <a:pt x="0" y="400827"/>
                  </a:lnTo>
                  <a:lnTo>
                    <a:pt x="2362519" y="400827"/>
                  </a:lnTo>
                  <a:lnTo>
                    <a:pt x="2336482" y="0"/>
                  </a:lnTo>
                </a:path>
              </a:pathLst>
            </a:custGeom>
            <a:solidFill>
              <a:srgbClr val="56AED9"/>
            </a:solidFill>
          </p:spPr>
          <p:txBody>
            <a:bodyPr wrap="square" lIns="0" tIns="0" rIns="0" bIns="0" rtlCol="0">
              <a:noAutofit/>
            </a:bodyPr>
            <a:lstStyle/>
            <a:p>
              <a:endParaRPr sz="1500"/>
            </a:p>
          </p:txBody>
        </p:sp>
        <p:sp>
          <p:nvSpPr>
            <p:cNvPr id="93" name="object 93"/>
            <p:cNvSpPr/>
            <p:nvPr/>
          </p:nvSpPr>
          <p:spPr>
            <a:xfrm>
              <a:off x="13654375" y="7778669"/>
              <a:ext cx="976024" cy="450930"/>
            </a:xfrm>
            <a:custGeom>
              <a:avLst/>
              <a:gdLst/>
              <a:ahLst/>
              <a:cxnLst/>
              <a:rect l="l" t="t" r="r" b="b"/>
              <a:pathLst>
                <a:path w="610015" h="400827">
                  <a:moveTo>
                    <a:pt x="610015" y="0"/>
                  </a:moveTo>
                  <a:lnTo>
                    <a:pt x="0" y="0"/>
                  </a:lnTo>
                  <a:lnTo>
                    <a:pt x="27999" y="400827"/>
                  </a:lnTo>
                  <a:lnTo>
                    <a:pt x="610015" y="400827"/>
                  </a:lnTo>
                  <a:lnTo>
                    <a:pt x="610015" y="0"/>
                  </a:lnTo>
                  <a:close/>
                </a:path>
              </a:pathLst>
            </a:custGeom>
            <a:solidFill>
              <a:srgbClr val="0093CB"/>
            </a:solidFill>
          </p:spPr>
          <p:txBody>
            <a:bodyPr wrap="square" lIns="0" tIns="0" rIns="0" bIns="0" rtlCol="0">
              <a:noAutofit/>
            </a:bodyPr>
            <a:lstStyle/>
            <a:p>
              <a:endParaRPr sz="1500"/>
            </a:p>
          </p:txBody>
        </p:sp>
        <p:sp>
          <p:nvSpPr>
            <p:cNvPr id="94" name="object 94"/>
            <p:cNvSpPr/>
            <p:nvPr/>
          </p:nvSpPr>
          <p:spPr>
            <a:xfrm>
              <a:off x="5148101" y="7778669"/>
              <a:ext cx="1379331" cy="450930"/>
            </a:xfrm>
            <a:custGeom>
              <a:avLst/>
              <a:gdLst/>
              <a:ahLst/>
              <a:cxnLst/>
              <a:rect l="l" t="t" r="r" b="b"/>
              <a:pathLst>
                <a:path w="862082" h="400827">
                  <a:moveTo>
                    <a:pt x="655674" y="0"/>
                  </a:moveTo>
                  <a:lnTo>
                    <a:pt x="0" y="0"/>
                  </a:lnTo>
                  <a:lnTo>
                    <a:pt x="11414" y="35195"/>
                  </a:lnTo>
                  <a:lnTo>
                    <a:pt x="22084" y="68487"/>
                  </a:lnTo>
                  <a:lnTo>
                    <a:pt x="30898" y="96506"/>
                  </a:lnTo>
                  <a:lnTo>
                    <a:pt x="37563" y="118398"/>
                  </a:lnTo>
                  <a:lnTo>
                    <a:pt x="41784" y="133311"/>
                  </a:lnTo>
                  <a:lnTo>
                    <a:pt x="43269" y="140392"/>
                  </a:lnTo>
                  <a:lnTo>
                    <a:pt x="47377" y="146147"/>
                  </a:lnTo>
                  <a:lnTo>
                    <a:pt x="61950" y="183295"/>
                  </a:lnTo>
                  <a:lnTo>
                    <a:pt x="75588" y="227435"/>
                  </a:lnTo>
                  <a:lnTo>
                    <a:pt x="78969" y="238629"/>
                  </a:lnTo>
                  <a:lnTo>
                    <a:pt x="132573" y="400827"/>
                  </a:lnTo>
                  <a:lnTo>
                    <a:pt x="862082" y="400827"/>
                  </a:lnTo>
                  <a:lnTo>
                    <a:pt x="655674" y="0"/>
                  </a:lnTo>
                </a:path>
              </a:pathLst>
            </a:custGeom>
            <a:solidFill>
              <a:srgbClr val="000000"/>
            </a:solidFill>
          </p:spPr>
          <p:txBody>
            <a:bodyPr wrap="square" lIns="0" tIns="0" rIns="0" bIns="0" rtlCol="0">
              <a:noAutofit/>
            </a:bodyPr>
            <a:lstStyle/>
            <a:p>
              <a:endParaRPr sz="1500"/>
            </a:p>
          </p:txBody>
        </p:sp>
        <p:sp>
          <p:nvSpPr>
            <p:cNvPr id="95" name="object 95"/>
            <p:cNvSpPr/>
            <p:nvPr/>
          </p:nvSpPr>
          <p:spPr>
            <a:xfrm>
              <a:off x="4978023" y="7778669"/>
              <a:ext cx="1190054" cy="450930"/>
            </a:xfrm>
            <a:custGeom>
              <a:avLst/>
              <a:gdLst/>
              <a:ahLst/>
              <a:cxnLst/>
              <a:rect l="l" t="t" r="r" b="b"/>
              <a:pathLst>
                <a:path w="743784" h="400827">
                  <a:moveTo>
                    <a:pt x="559156" y="0"/>
                  </a:moveTo>
                  <a:lnTo>
                    <a:pt x="0" y="0"/>
                  </a:lnTo>
                  <a:lnTo>
                    <a:pt x="9941" y="35196"/>
                  </a:lnTo>
                  <a:lnTo>
                    <a:pt x="19233" y="68488"/>
                  </a:lnTo>
                  <a:lnTo>
                    <a:pt x="26910" y="96506"/>
                  </a:lnTo>
                  <a:lnTo>
                    <a:pt x="32715" y="118399"/>
                  </a:lnTo>
                  <a:lnTo>
                    <a:pt x="36393" y="133311"/>
                  </a:lnTo>
                  <a:lnTo>
                    <a:pt x="37687" y="140392"/>
                  </a:lnTo>
                  <a:lnTo>
                    <a:pt x="41315" y="146263"/>
                  </a:lnTo>
                  <a:lnTo>
                    <a:pt x="54196" y="184165"/>
                  </a:lnTo>
                  <a:lnTo>
                    <a:pt x="66147" y="228683"/>
                  </a:lnTo>
                  <a:lnTo>
                    <a:pt x="69050" y="239699"/>
                  </a:lnTo>
                  <a:lnTo>
                    <a:pt x="115429" y="400827"/>
                  </a:lnTo>
                  <a:lnTo>
                    <a:pt x="743784" y="400827"/>
                  </a:lnTo>
                  <a:lnTo>
                    <a:pt x="559156" y="0"/>
                  </a:lnTo>
                </a:path>
              </a:pathLst>
            </a:custGeom>
            <a:solidFill>
              <a:srgbClr val="2C2B2D"/>
            </a:solidFill>
          </p:spPr>
          <p:txBody>
            <a:bodyPr wrap="square" lIns="0" tIns="0" rIns="0" bIns="0" rtlCol="0">
              <a:noAutofit/>
            </a:bodyPr>
            <a:lstStyle/>
            <a:p>
              <a:endParaRPr sz="1500"/>
            </a:p>
          </p:txBody>
        </p:sp>
      </p:grpSp>
      <p:grpSp>
        <p:nvGrpSpPr>
          <p:cNvPr id="106" name="Group 105"/>
          <p:cNvGrpSpPr/>
          <p:nvPr/>
        </p:nvGrpSpPr>
        <p:grpSpPr>
          <a:xfrm>
            <a:off x="784138" y="0"/>
            <a:ext cx="1311362" cy="1460500"/>
            <a:chOff x="1000707" y="0"/>
            <a:chExt cx="1573634" cy="1752600"/>
          </a:xfrm>
          <a:effectLst>
            <a:outerShdw blurRad="254000" dist="88900" dir="5400000" algn="t" rotWithShape="0">
              <a:prstClr val="black">
                <a:alpha val="40000"/>
              </a:prstClr>
            </a:outerShdw>
          </a:effectLst>
        </p:grpSpPr>
        <p:sp>
          <p:nvSpPr>
            <p:cNvPr id="99" name="object 99"/>
            <p:cNvSpPr/>
            <p:nvPr/>
          </p:nvSpPr>
          <p:spPr>
            <a:xfrm>
              <a:off x="1000707" y="0"/>
              <a:ext cx="1573634" cy="1752600"/>
            </a:xfrm>
            <a:custGeom>
              <a:avLst/>
              <a:gdLst>
                <a:gd name="connsiteX0" fmla="*/ 1150632 w 1150632"/>
                <a:gd name="connsiteY0" fmla="*/ 0 h 1263178"/>
                <a:gd name="connsiteX1" fmla="*/ 0 w 1150632"/>
                <a:gd name="connsiteY1" fmla="*/ 0 h 1263178"/>
                <a:gd name="connsiteX2" fmla="*/ 0 w 1150632"/>
                <a:gd name="connsiteY2" fmla="*/ 1263178 h 1263178"/>
                <a:gd name="connsiteX3" fmla="*/ 539362 w 1150632"/>
                <a:gd name="connsiteY3" fmla="*/ 1159343 h 1263178"/>
                <a:gd name="connsiteX4" fmla="*/ 1150632 w 1150632"/>
                <a:gd name="connsiteY4" fmla="*/ 1159343 h 1263178"/>
                <a:gd name="connsiteX5" fmla="*/ 1150632 w 1150632"/>
                <a:gd name="connsiteY5" fmla="*/ 0 h 1263178"/>
                <a:gd name="connsiteX0" fmla="*/ 1150632 w 1150632"/>
                <a:gd name="connsiteY0" fmla="*/ 1159343 h 1263178"/>
                <a:gd name="connsiteX1" fmla="*/ 539362 w 1150632"/>
                <a:gd name="connsiteY1" fmla="*/ 1159343 h 1263178"/>
                <a:gd name="connsiteX2" fmla="*/ 1150632 w 1150632"/>
                <a:gd name="connsiteY2" fmla="*/ 1263178 h 1263178"/>
                <a:gd name="connsiteX3" fmla="*/ 1150632 w 1150632"/>
                <a:gd name="connsiteY3" fmla="*/ 1159343 h 1263178"/>
                <a:gd name="connsiteX0" fmla="*/ 1150632 w 1150632"/>
                <a:gd name="connsiteY0" fmla="*/ 0 h 1263178"/>
                <a:gd name="connsiteX1" fmla="*/ 0 w 1150632"/>
                <a:gd name="connsiteY1" fmla="*/ 0 h 1263178"/>
                <a:gd name="connsiteX2" fmla="*/ 0 w 1150632"/>
                <a:gd name="connsiteY2" fmla="*/ 1263178 h 1263178"/>
                <a:gd name="connsiteX3" fmla="*/ 539362 w 1150632"/>
                <a:gd name="connsiteY3" fmla="*/ 1159343 h 1263178"/>
                <a:gd name="connsiteX4" fmla="*/ 1150632 w 1150632"/>
                <a:gd name="connsiteY4" fmla="*/ 1159343 h 1263178"/>
                <a:gd name="connsiteX5" fmla="*/ 1150632 w 1150632"/>
                <a:gd name="connsiteY5" fmla="*/ 0 h 1263178"/>
                <a:gd name="connsiteX0" fmla="*/ 1150632 w 1150632"/>
                <a:gd name="connsiteY0" fmla="*/ 1159343 h 1263178"/>
                <a:gd name="connsiteX1" fmla="*/ 559206 w 1150632"/>
                <a:gd name="connsiteY1" fmla="*/ 1159343 h 1263178"/>
                <a:gd name="connsiteX2" fmla="*/ 1150632 w 1150632"/>
                <a:gd name="connsiteY2" fmla="*/ 1263178 h 1263178"/>
                <a:gd name="connsiteX3" fmla="*/ 1150632 w 1150632"/>
                <a:gd name="connsiteY3" fmla="*/ 1159343 h 1263178"/>
              </a:gdLst>
              <a:ahLst/>
              <a:cxnLst>
                <a:cxn ang="0">
                  <a:pos x="connsiteX0" y="connsiteY0"/>
                </a:cxn>
                <a:cxn ang="0">
                  <a:pos x="connsiteX1" y="connsiteY1"/>
                </a:cxn>
                <a:cxn ang="0">
                  <a:pos x="connsiteX2" y="connsiteY2"/>
                </a:cxn>
                <a:cxn ang="0">
                  <a:pos x="connsiteX3" y="connsiteY3"/>
                </a:cxn>
              </a:cxnLst>
              <a:rect l="l" t="t" r="r" b="b"/>
              <a:pathLst>
                <a:path w="1150632" h="1263178">
                  <a:moveTo>
                    <a:pt x="1150632" y="0"/>
                  </a:moveTo>
                  <a:lnTo>
                    <a:pt x="0" y="0"/>
                  </a:lnTo>
                  <a:lnTo>
                    <a:pt x="0" y="1263178"/>
                  </a:lnTo>
                  <a:lnTo>
                    <a:pt x="539362" y="1159343"/>
                  </a:lnTo>
                  <a:cubicBezTo>
                    <a:pt x="743119" y="1159343"/>
                    <a:pt x="986563" y="1185659"/>
                    <a:pt x="1150632" y="1159343"/>
                  </a:cubicBezTo>
                  <a:lnTo>
                    <a:pt x="1150632" y="0"/>
                  </a:lnTo>
                  <a:close/>
                </a:path>
                <a:path w="1150632" h="1263178">
                  <a:moveTo>
                    <a:pt x="1150632" y="1159343"/>
                  </a:moveTo>
                  <a:lnTo>
                    <a:pt x="559206" y="1159343"/>
                  </a:lnTo>
                  <a:lnTo>
                    <a:pt x="1150632" y="1263178"/>
                  </a:lnTo>
                  <a:lnTo>
                    <a:pt x="1150632" y="1159343"/>
                  </a:lnTo>
                  <a:close/>
                </a:path>
              </a:pathLst>
            </a:custGeom>
            <a:solidFill>
              <a:srgbClr val="E3E000"/>
            </a:solidFill>
          </p:spPr>
          <p:txBody>
            <a:bodyPr wrap="square" lIns="0" tIns="0" rIns="0" bIns="0" rtlCol="0">
              <a:noAutofit/>
            </a:bodyPr>
            <a:lstStyle/>
            <a:p>
              <a:endParaRPr sz="1500"/>
            </a:p>
          </p:txBody>
        </p:sp>
        <p:sp>
          <p:nvSpPr>
            <p:cNvPr id="100" name="object 100"/>
            <p:cNvSpPr txBox="1"/>
            <p:nvPr/>
          </p:nvSpPr>
          <p:spPr>
            <a:xfrm>
              <a:off x="1165822" y="899696"/>
              <a:ext cx="1202740" cy="210123"/>
            </a:xfrm>
            <a:prstGeom prst="rect">
              <a:avLst/>
            </a:prstGeom>
          </p:spPr>
          <p:txBody>
            <a:bodyPr vert="horz" wrap="square" lIns="0" tIns="0" rIns="0" bIns="0" rtlCol="0">
              <a:noAutofit/>
            </a:bodyPr>
            <a:lstStyle/>
            <a:p>
              <a:pPr marL="14698"/>
              <a:r>
                <a:rPr lang="en-US" sz="1250" dirty="0">
                  <a:latin typeface="Segoe UI"/>
                  <a:cs typeface="Segoe UI"/>
                </a:rPr>
                <a:t>www.kpit.com</a:t>
              </a:r>
              <a:endParaRPr sz="1250" dirty="0">
                <a:latin typeface="Segoe UI"/>
                <a:cs typeface="Segoe UI"/>
              </a:endParaRPr>
            </a:p>
          </p:txBody>
        </p:sp>
      </p:grpSp>
      <p:grpSp>
        <p:nvGrpSpPr>
          <p:cNvPr id="105" name="Group 104"/>
          <p:cNvGrpSpPr/>
          <p:nvPr/>
        </p:nvGrpSpPr>
        <p:grpSpPr>
          <a:xfrm>
            <a:off x="813222" y="2163590"/>
            <a:ext cx="10565424" cy="2757481"/>
            <a:chOff x="975866" y="2596307"/>
            <a:chExt cx="12678509" cy="3308977"/>
          </a:xfrm>
        </p:grpSpPr>
        <p:sp>
          <p:nvSpPr>
            <p:cNvPr id="85" name="object 85"/>
            <p:cNvSpPr/>
            <p:nvPr/>
          </p:nvSpPr>
          <p:spPr>
            <a:xfrm>
              <a:off x="975866" y="4767781"/>
              <a:ext cx="12678509" cy="45719"/>
            </a:xfrm>
            <a:custGeom>
              <a:avLst/>
              <a:gdLst/>
              <a:ahLst/>
              <a:cxnLst/>
              <a:rect l="l" t="t" r="r" b="b"/>
              <a:pathLst>
                <a:path w="8109380">
                  <a:moveTo>
                    <a:pt x="0" y="0"/>
                  </a:moveTo>
                  <a:lnTo>
                    <a:pt x="8109380" y="0"/>
                  </a:lnTo>
                </a:path>
              </a:pathLst>
            </a:custGeom>
            <a:ln w="27867">
              <a:solidFill>
                <a:srgbClr val="E3E000"/>
              </a:solidFill>
            </a:ln>
          </p:spPr>
          <p:txBody>
            <a:bodyPr wrap="square" lIns="0" tIns="0" rIns="0" bIns="0" rtlCol="0">
              <a:noAutofit/>
            </a:bodyPr>
            <a:lstStyle/>
            <a:p>
              <a:endParaRPr sz="1500"/>
            </a:p>
          </p:txBody>
        </p:sp>
        <p:sp>
          <p:nvSpPr>
            <p:cNvPr id="96" name="object 96"/>
            <p:cNvSpPr txBox="1"/>
            <p:nvPr/>
          </p:nvSpPr>
          <p:spPr>
            <a:xfrm>
              <a:off x="975866" y="2596307"/>
              <a:ext cx="6953504" cy="1837045"/>
            </a:xfrm>
            <a:prstGeom prst="rect">
              <a:avLst/>
            </a:prstGeom>
          </p:spPr>
          <p:txBody>
            <a:bodyPr vert="horz" wrap="square" lIns="0" tIns="0" rIns="0" bIns="0" rtlCol="0">
              <a:noAutofit/>
            </a:bodyPr>
            <a:lstStyle/>
            <a:p>
              <a:pPr marL="14698"/>
              <a:r>
                <a:rPr lang="en-US" sz="7200" b="1" dirty="0" smtClean="0">
                  <a:solidFill>
                    <a:srgbClr val="FFFFFF"/>
                  </a:solidFill>
                  <a:latin typeface="Segoe UI Light"/>
                  <a:cs typeface="Segoe UI Light"/>
                </a:rPr>
                <a:t>C4K Overview</a:t>
              </a:r>
              <a:r>
                <a:rPr lang="en-US" sz="2667" b="1" dirty="0" smtClean="0">
                  <a:solidFill>
                    <a:srgbClr val="FFFFFF"/>
                  </a:solidFill>
                  <a:latin typeface="Segoe UI Light"/>
                  <a:cs typeface="Segoe UI Light"/>
                </a:rPr>
                <a:t/>
              </a:r>
              <a:br>
                <a:rPr lang="en-US" sz="2667" b="1" dirty="0" smtClean="0">
                  <a:solidFill>
                    <a:srgbClr val="FFFFFF"/>
                  </a:solidFill>
                  <a:latin typeface="Segoe UI Light"/>
                  <a:cs typeface="Segoe UI Light"/>
                </a:rPr>
              </a:br>
              <a:r>
                <a:rPr lang="en-US" sz="2667" dirty="0" smtClean="0">
                  <a:solidFill>
                    <a:srgbClr val="FFFFFF"/>
                  </a:solidFill>
                  <a:latin typeface="Segoe UI Light"/>
                  <a:cs typeface="Segoe UI Light"/>
                </a:rPr>
                <a:t>compose for K-SAR</a:t>
              </a:r>
              <a:endParaRPr sz="2667" b="1" dirty="0">
                <a:solidFill>
                  <a:srgbClr val="FF0000"/>
                </a:solidFill>
                <a:latin typeface="Segoe UI Light"/>
                <a:cs typeface="Segoe UI Light"/>
              </a:endParaRPr>
            </a:p>
          </p:txBody>
        </p:sp>
        <p:sp>
          <p:nvSpPr>
            <p:cNvPr id="97" name="object 97"/>
            <p:cNvSpPr txBox="1"/>
            <p:nvPr/>
          </p:nvSpPr>
          <p:spPr>
            <a:xfrm>
              <a:off x="990600" y="4800717"/>
              <a:ext cx="4204208" cy="687229"/>
            </a:xfrm>
            <a:prstGeom prst="rect">
              <a:avLst/>
            </a:prstGeom>
          </p:spPr>
          <p:txBody>
            <a:bodyPr vert="horz" wrap="square" lIns="0" tIns="0" rIns="0" bIns="0" rtlCol="0">
              <a:noAutofit/>
            </a:bodyPr>
            <a:lstStyle/>
            <a:p>
              <a:pPr marL="14698"/>
              <a:endParaRPr sz="4416" dirty="0">
                <a:latin typeface="Segoe UI Light"/>
                <a:cs typeface="Segoe UI Light"/>
              </a:endParaRPr>
            </a:p>
          </p:txBody>
        </p:sp>
        <p:graphicFrame>
          <p:nvGraphicFramePr>
            <p:cNvPr id="103" name="Object 102"/>
            <p:cNvGraphicFramePr>
              <a:graphicFrameLocks noChangeAspect="1"/>
            </p:cNvGraphicFramePr>
            <p:nvPr>
              <p:extLst/>
            </p:nvPr>
          </p:nvGraphicFramePr>
          <p:xfrm>
            <a:off x="8484355" y="3005551"/>
            <a:ext cx="4978206" cy="2899733"/>
          </p:xfrm>
          <a:graphic>
            <a:graphicData uri="http://schemas.openxmlformats.org/presentationml/2006/ole">
              <mc:AlternateContent xmlns:mc="http://schemas.openxmlformats.org/markup-compatibility/2006">
                <mc:Choice xmlns:v="urn:schemas-microsoft-com:vml" Requires="v">
                  <p:oleObj spid="_x0000_s1204" name="CorelDRAW" r:id="rId5" imgW="3589818" imgH="2090426" progId="CorelDraw.Graphic.16">
                    <p:embed/>
                  </p:oleObj>
                </mc:Choice>
                <mc:Fallback>
                  <p:oleObj name="CorelDRAW" r:id="rId5" imgW="3589818" imgH="2090426" progId="CorelDraw.Graphic.16">
                    <p:embed/>
                    <p:pic>
                      <p:nvPicPr>
                        <p:cNvPr id="0" name=""/>
                        <p:cNvPicPr/>
                        <p:nvPr/>
                      </p:nvPicPr>
                      <p:blipFill>
                        <a:blip r:embed="rId6"/>
                        <a:stretch>
                          <a:fillRect/>
                        </a:stretch>
                      </p:blipFill>
                      <p:spPr>
                        <a:xfrm>
                          <a:off x="8484355" y="3005551"/>
                          <a:ext cx="4978206" cy="2899733"/>
                        </a:xfrm>
                        <a:prstGeom prst="rect">
                          <a:avLst/>
                        </a:prstGeom>
                      </p:spPr>
                    </p:pic>
                  </p:oleObj>
                </mc:Fallback>
              </mc:AlternateContent>
            </a:graphicData>
          </a:graphic>
        </p:graphicFrame>
      </p:grpSp>
      <p:graphicFrame>
        <p:nvGraphicFramePr>
          <p:cNvPr id="104" name="Object 103"/>
          <p:cNvGraphicFramePr>
            <a:graphicFrameLocks noChangeAspect="1"/>
          </p:cNvGraphicFramePr>
          <p:nvPr>
            <p:extLst/>
          </p:nvPr>
        </p:nvGraphicFramePr>
        <p:xfrm>
          <a:off x="8650900" y="521229"/>
          <a:ext cx="2588350" cy="614514"/>
        </p:xfrm>
        <a:graphic>
          <a:graphicData uri="http://schemas.openxmlformats.org/presentationml/2006/ole">
            <mc:AlternateContent xmlns:mc="http://schemas.openxmlformats.org/markup-compatibility/2006">
              <mc:Choice xmlns:v="urn:schemas-microsoft-com:vml" Requires="v">
                <p:oleObj spid="_x0000_s1205" name="CorelDRAW" r:id="rId7" imgW="2112423" imgH="500876" progId="CorelDraw.Graphic.16">
                  <p:embed/>
                </p:oleObj>
              </mc:Choice>
              <mc:Fallback>
                <p:oleObj name="CorelDRAW" r:id="rId7" imgW="2112423" imgH="500876" progId="CorelDraw.Graphic.16">
                  <p:embed/>
                  <p:pic>
                    <p:nvPicPr>
                      <p:cNvPr id="0" name=""/>
                      <p:cNvPicPr/>
                      <p:nvPr/>
                    </p:nvPicPr>
                    <p:blipFill>
                      <a:blip r:embed="rId8"/>
                      <a:stretch>
                        <a:fillRect/>
                      </a:stretch>
                    </p:blipFill>
                    <p:spPr>
                      <a:xfrm>
                        <a:off x="8650900" y="521229"/>
                        <a:ext cx="2588350" cy="614514"/>
                      </a:xfrm>
                      <a:prstGeom prst="rect">
                        <a:avLst/>
                      </a:prstGeom>
                    </p:spPr>
                  </p:pic>
                </p:oleObj>
              </mc:Fallback>
            </mc:AlternateContent>
          </a:graphicData>
        </a:graphic>
      </p:graphicFrame>
      <p:sp>
        <p:nvSpPr>
          <p:cNvPr id="4" name="Rectangle 3"/>
          <p:cNvSpPr/>
          <p:nvPr/>
        </p:nvSpPr>
        <p:spPr>
          <a:xfrm>
            <a:off x="742950" y="4497680"/>
            <a:ext cx="6096000" cy="323165"/>
          </a:xfrm>
          <a:prstGeom prst="rect">
            <a:avLst/>
          </a:prstGeom>
        </p:spPr>
        <p:txBody>
          <a:bodyPr>
            <a:spAutoFit/>
          </a:bodyPr>
          <a:lstStyle/>
          <a:p>
            <a:endParaRPr lang="en-US" sz="1500" dirty="0"/>
          </a:p>
        </p:txBody>
      </p:sp>
      <p:sp>
        <p:nvSpPr>
          <p:cNvPr id="3" name="Date Placeholder 2"/>
          <p:cNvSpPr>
            <a:spLocks noGrp="1"/>
          </p:cNvSpPr>
          <p:nvPr>
            <p:ph type="dt" sz="half" idx="4294967295"/>
          </p:nvPr>
        </p:nvSpPr>
        <p:spPr>
          <a:xfrm>
            <a:off x="1016000" y="6477001"/>
            <a:ext cx="1016000" cy="244475"/>
          </a:xfrm>
          <a:prstGeom prst="rect">
            <a:avLst/>
          </a:prstGeom>
        </p:spPr>
        <p:txBody>
          <a:bodyPr/>
          <a:lstStyle/>
          <a:p>
            <a:fld id="{7384C76D-E040-4BB4-8A64-A95FCC6F1649}" type="datetime1">
              <a:rPr lang="en-US" smtClean="0"/>
              <a:t>8/22/2018</a:t>
            </a:fld>
            <a:endParaRPr lang="en-US" smtClean="0"/>
          </a:p>
        </p:txBody>
      </p:sp>
      <p:sp>
        <p:nvSpPr>
          <p:cNvPr id="5" name="Slide Number Placeholder 4"/>
          <p:cNvSpPr>
            <a:spLocks noGrp="1"/>
          </p:cNvSpPr>
          <p:nvPr>
            <p:ph type="sldNum" sz="quarter" idx="4294967295"/>
          </p:nvPr>
        </p:nvSpPr>
        <p:spPr>
          <a:xfrm>
            <a:off x="203200" y="6477001"/>
            <a:ext cx="508000" cy="244475"/>
          </a:xfrm>
          <a:prstGeom prst="rect">
            <a:avLst/>
          </a:prstGeom>
        </p:spPr>
        <p:txBody>
          <a:bodyPr/>
          <a:lstStyle/>
          <a:p>
            <a:fld id="{B6F15528-21DE-4FAA-801E-634DDDAF4B2B}" type="slidenum">
              <a:rPr lang="en-IN" smtClean="0"/>
              <a:t>1</a:t>
            </a:fld>
            <a:endParaRPr lang="en-IN"/>
          </a:p>
        </p:txBody>
      </p:sp>
    </p:spTree>
    <p:extLst>
      <p:ext uri="{BB962C8B-B14F-4D97-AF65-F5344CB8AC3E}">
        <p14:creationId xmlns:p14="http://schemas.microsoft.com/office/powerpoint/2010/main" val="2296650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5760" y="324549"/>
            <a:ext cx="10509504" cy="457200"/>
          </a:xfrm>
        </p:spPr>
        <p:txBody>
          <a:bodyPr/>
          <a:lstStyle/>
          <a:p>
            <a:r>
              <a:rPr lang="en-US" sz="3600" dirty="0"/>
              <a:t>What is C4K?</a:t>
            </a:r>
            <a:endParaRPr lang="de-DE" sz="3600" dirty="0"/>
          </a:p>
        </p:txBody>
      </p:sp>
      <p:sp>
        <p:nvSpPr>
          <p:cNvPr id="4" name="Text Placeholder 3"/>
          <p:cNvSpPr>
            <a:spLocks noGrp="1"/>
          </p:cNvSpPr>
          <p:nvPr>
            <p:ph type="body" sz="quarter" idx="14"/>
          </p:nvPr>
        </p:nvSpPr>
        <p:spPr/>
        <p:txBody>
          <a:bodyPr>
            <a:normAutofit/>
          </a:bodyPr>
          <a:lstStyle/>
          <a:p>
            <a:pPr marL="0" indent="0">
              <a:buNone/>
            </a:pPr>
            <a:r>
              <a:rPr lang="en-US" sz="2400" dirty="0"/>
              <a:t>C4K is compose for K-SAR tool chain is ECU configuration tool which will generate ECU description(arxml) and Code Generation(.c and .h) for AUTOSAR modules, AUTOSAR 4.2.2 compliant.</a:t>
            </a:r>
          </a:p>
          <a:p>
            <a:pPr marL="0" indent="0">
              <a:buNone/>
            </a:pPr>
            <a:endParaRPr lang="en-US" sz="2400" dirty="0"/>
          </a:p>
          <a:p>
            <a:pPr marL="0" indent="0">
              <a:buNone/>
            </a:pPr>
            <a:r>
              <a:rPr lang="en-US" sz="2400" dirty="0"/>
              <a:t>KPIT’s C4K toolchain supports plug-in development(BSW bundles) and integration to C4K platform for the automatic ECU configuration, validation and code generation for AUTOSAR stack/modules.</a:t>
            </a:r>
          </a:p>
          <a:p>
            <a:pPr marL="0" indent="0">
              <a:buNone/>
            </a:pPr>
            <a:endParaRPr lang="en-US" sz="2400" dirty="0" smtClean="0"/>
          </a:p>
          <a:p>
            <a:pPr marL="0" indent="0">
              <a:buNone/>
            </a:pPr>
            <a:r>
              <a:rPr lang="en-US" sz="2400" dirty="0" smtClean="0"/>
              <a:t>BSW </a:t>
            </a:r>
            <a:r>
              <a:rPr lang="en-US" sz="2400" dirty="0"/>
              <a:t>bundle plug-in will keep the domain part separated from C4K core platform which will help in easy development and maintenance for BSW modules.</a:t>
            </a:r>
          </a:p>
        </p:txBody>
      </p:sp>
      <p:sp>
        <p:nvSpPr>
          <p:cNvPr id="5" name="Footer Placeholder 4"/>
          <p:cNvSpPr>
            <a:spLocks noGrp="1"/>
          </p:cNvSpPr>
          <p:nvPr>
            <p:ph type="ftr" sz="quarter" idx="11"/>
          </p:nvPr>
        </p:nvSpPr>
        <p:spPr/>
        <p:txBody>
          <a:bodyPr/>
          <a:lstStyle/>
          <a:p>
            <a:r>
              <a:rPr lang="en-US" smtClean="0"/>
              <a:t>compose for K-SAR: Tool Overview</a:t>
            </a:r>
            <a:endParaRPr lang="en-US" dirty="0" smtClean="0"/>
          </a:p>
        </p:txBody>
      </p:sp>
      <p:sp>
        <p:nvSpPr>
          <p:cNvPr id="6" name="Slide Number Placeholder 5"/>
          <p:cNvSpPr>
            <a:spLocks noGrp="1"/>
          </p:cNvSpPr>
          <p:nvPr>
            <p:ph type="sldNum" sz="quarter" idx="12"/>
          </p:nvPr>
        </p:nvSpPr>
        <p:spPr/>
        <p:txBody>
          <a:bodyPr/>
          <a:lstStyle/>
          <a:p>
            <a:fld id="{19A725F3-83D0-4529-A15C-9D644B8C51E0}" type="slidenum">
              <a:rPr lang="en-US" smtClean="0"/>
              <a:pPr/>
              <a:t>2</a:t>
            </a:fld>
            <a:endParaRPr lang="en-US" dirty="0"/>
          </a:p>
        </p:txBody>
      </p:sp>
      <p:sp>
        <p:nvSpPr>
          <p:cNvPr id="7" name="Date Placeholder 6"/>
          <p:cNvSpPr>
            <a:spLocks noGrp="1"/>
          </p:cNvSpPr>
          <p:nvPr>
            <p:ph type="dt" sz="half" idx="10"/>
          </p:nvPr>
        </p:nvSpPr>
        <p:spPr/>
        <p:txBody>
          <a:bodyPr/>
          <a:lstStyle/>
          <a:p>
            <a:r>
              <a:rPr lang="de-DE" dirty="0"/>
              <a:t>Release </a:t>
            </a:r>
            <a:r>
              <a:rPr lang="de-DE" dirty="0" smtClean="0"/>
              <a:t>2016</a:t>
            </a:r>
            <a:endParaRPr lang="en-US" dirty="0"/>
          </a:p>
        </p:txBody>
      </p:sp>
    </p:spTree>
    <p:extLst>
      <p:ext uri="{BB962C8B-B14F-4D97-AF65-F5344CB8AC3E}">
        <p14:creationId xmlns:p14="http://schemas.microsoft.com/office/powerpoint/2010/main" val="840503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5760" y="324549"/>
            <a:ext cx="10509504" cy="457200"/>
          </a:xfrm>
        </p:spPr>
        <p:txBody>
          <a:bodyPr/>
          <a:lstStyle/>
          <a:p>
            <a:r>
              <a:rPr lang="en-US" sz="3600" dirty="0"/>
              <a:t>C4K tool Input/output</a:t>
            </a:r>
            <a:endParaRPr lang="de-DE" sz="3600" dirty="0"/>
          </a:p>
        </p:txBody>
      </p:sp>
      <p:sp>
        <p:nvSpPr>
          <p:cNvPr id="4" name="Text Placeholder 3"/>
          <p:cNvSpPr>
            <a:spLocks noGrp="1"/>
          </p:cNvSpPr>
          <p:nvPr>
            <p:ph type="body" sz="quarter" idx="14"/>
          </p:nvPr>
        </p:nvSpPr>
        <p:spPr/>
        <p:txBody>
          <a:bodyPr>
            <a:normAutofit/>
          </a:bodyPr>
          <a:lstStyle/>
          <a:p>
            <a:pPr marL="0" indent="0">
              <a:buNone/>
            </a:pPr>
            <a:r>
              <a:rPr lang="en-US" sz="2400" dirty="0"/>
              <a:t>Input(s) :</a:t>
            </a:r>
          </a:p>
          <a:p>
            <a:r>
              <a:rPr lang="en-US" sz="2400" dirty="0"/>
              <a:t>ECU configuration Parameter Definition File(s) : in ARXML format and contains definition for Modules, Containers and Parameters. The format of ARXML file must compliant to AUTOSAR ECU Specification standards.</a:t>
            </a:r>
          </a:p>
          <a:p>
            <a:r>
              <a:rPr lang="en-US" sz="2400" dirty="0"/>
              <a:t>ECU extract : This input file contains ECU and ECU specific information for the system elements(ARXML).</a:t>
            </a:r>
          </a:p>
          <a:p>
            <a:pPr marL="0" indent="0">
              <a:buNone/>
            </a:pPr>
            <a:r>
              <a:rPr lang="en-US" sz="2400" dirty="0"/>
              <a:t>Output : </a:t>
            </a:r>
          </a:p>
          <a:p>
            <a:pPr marL="0" indent="0">
              <a:buNone/>
            </a:pPr>
            <a:r>
              <a:rPr lang="en-US" sz="2400" dirty="0"/>
              <a:t>The output of C4K tool is :</a:t>
            </a:r>
          </a:p>
          <a:p>
            <a:r>
              <a:rPr lang="en-US" sz="2400" dirty="0"/>
              <a:t>ECU description file in ARXML format, which contains the configured values for Parameters, Containers and Modules.</a:t>
            </a:r>
          </a:p>
          <a:p>
            <a:r>
              <a:rPr lang="en-US" sz="2400" dirty="0"/>
              <a:t>Dynamically generated code (.c and .h files) based on ECU description.</a:t>
            </a:r>
          </a:p>
          <a:p>
            <a:pPr marL="0" indent="0">
              <a:buNone/>
            </a:pPr>
            <a:endParaRPr lang="en-US" sz="2400" dirty="0"/>
          </a:p>
        </p:txBody>
      </p:sp>
      <p:sp>
        <p:nvSpPr>
          <p:cNvPr id="5" name="Footer Placeholder 4"/>
          <p:cNvSpPr>
            <a:spLocks noGrp="1"/>
          </p:cNvSpPr>
          <p:nvPr>
            <p:ph type="ftr" sz="quarter" idx="11"/>
          </p:nvPr>
        </p:nvSpPr>
        <p:spPr/>
        <p:txBody>
          <a:bodyPr/>
          <a:lstStyle/>
          <a:p>
            <a:r>
              <a:rPr lang="en-US" smtClean="0"/>
              <a:t>compose for K-SAR: Tool Overview</a:t>
            </a:r>
            <a:endParaRPr lang="en-US" dirty="0" smtClean="0"/>
          </a:p>
        </p:txBody>
      </p:sp>
      <p:sp>
        <p:nvSpPr>
          <p:cNvPr id="6" name="Slide Number Placeholder 5"/>
          <p:cNvSpPr>
            <a:spLocks noGrp="1"/>
          </p:cNvSpPr>
          <p:nvPr>
            <p:ph type="sldNum" sz="quarter" idx="12"/>
          </p:nvPr>
        </p:nvSpPr>
        <p:spPr/>
        <p:txBody>
          <a:bodyPr/>
          <a:lstStyle/>
          <a:p>
            <a:fld id="{19A725F3-83D0-4529-A15C-9D644B8C51E0}" type="slidenum">
              <a:rPr lang="en-US" smtClean="0"/>
              <a:pPr/>
              <a:t>3</a:t>
            </a:fld>
            <a:endParaRPr lang="en-US" dirty="0"/>
          </a:p>
        </p:txBody>
      </p:sp>
      <p:sp>
        <p:nvSpPr>
          <p:cNvPr id="7" name="Date Placeholder 6"/>
          <p:cNvSpPr>
            <a:spLocks noGrp="1"/>
          </p:cNvSpPr>
          <p:nvPr>
            <p:ph type="dt" sz="half" idx="10"/>
          </p:nvPr>
        </p:nvSpPr>
        <p:spPr/>
        <p:txBody>
          <a:bodyPr/>
          <a:lstStyle/>
          <a:p>
            <a:r>
              <a:rPr lang="de-DE" dirty="0"/>
              <a:t>Release </a:t>
            </a:r>
            <a:r>
              <a:rPr lang="de-DE" dirty="0" smtClean="0"/>
              <a:t>2018</a:t>
            </a:r>
          </a:p>
        </p:txBody>
      </p:sp>
    </p:spTree>
    <p:extLst>
      <p:ext uri="{BB962C8B-B14F-4D97-AF65-F5344CB8AC3E}">
        <p14:creationId xmlns:p14="http://schemas.microsoft.com/office/powerpoint/2010/main" val="3510364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de-DE" dirty="0" smtClean="0"/>
              <a:t>System Overview</a:t>
            </a:r>
            <a:endParaRPr lang="de-DE" dirty="0"/>
          </a:p>
        </p:txBody>
      </p:sp>
      <p:sp>
        <p:nvSpPr>
          <p:cNvPr id="5" name="Footer Placeholder 4"/>
          <p:cNvSpPr>
            <a:spLocks noGrp="1"/>
          </p:cNvSpPr>
          <p:nvPr>
            <p:ph type="ftr" sz="quarter" idx="11"/>
          </p:nvPr>
        </p:nvSpPr>
        <p:spPr/>
        <p:txBody>
          <a:bodyPr/>
          <a:lstStyle/>
          <a:p>
            <a:r>
              <a:rPr lang="en-US" dirty="0"/>
              <a:t>compose for K-SAR: Tool Overview</a:t>
            </a:r>
          </a:p>
        </p:txBody>
      </p:sp>
      <p:sp>
        <p:nvSpPr>
          <p:cNvPr id="6" name="Slide Number Placeholder 5"/>
          <p:cNvSpPr>
            <a:spLocks noGrp="1"/>
          </p:cNvSpPr>
          <p:nvPr>
            <p:ph type="sldNum" sz="quarter" idx="12"/>
          </p:nvPr>
        </p:nvSpPr>
        <p:spPr/>
        <p:txBody>
          <a:bodyPr/>
          <a:lstStyle/>
          <a:p>
            <a:fld id="{19A725F3-83D0-4529-A15C-9D644B8C51E0}" type="slidenum">
              <a:rPr lang="en-US" smtClean="0"/>
              <a:pPr/>
              <a:t>4</a:t>
            </a:fld>
            <a:endParaRPr lang="en-US" dirty="0"/>
          </a:p>
        </p:txBody>
      </p:sp>
      <p:sp>
        <p:nvSpPr>
          <p:cNvPr id="7" name="Date Placeholder 6"/>
          <p:cNvSpPr>
            <a:spLocks noGrp="1"/>
          </p:cNvSpPr>
          <p:nvPr>
            <p:ph type="dt" sz="half" idx="10"/>
          </p:nvPr>
        </p:nvSpPr>
        <p:spPr/>
        <p:txBody>
          <a:bodyPr/>
          <a:lstStyle/>
          <a:p>
            <a:r>
              <a:rPr lang="de-DE" dirty="0"/>
              <a:t>Release </a:t>
            </a:r>
            <a:r>
              <a:rPr lang="de-DE" dirty="0" smtClean="0"/>
              <a:t>2016</a:t>
            </a:r>
            <a:endParaRPr lang="en-US" dirty="0"/>
          </a:p>
        </p:txBody>
      </p:sp>
      <p:sp>
        <p:nvSpPr>
          <p:cNvPr id="8" name="Rectangle 7"/>
          <p:cNvSpPr/>
          <p:nvPr/>
        </p:nvSpPr>
        <p:spPr>
          <a:xfrm>
            <a:off x="2130137" y="5548746"/>
            <a:ext cx="7772400" cy="488372"/>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Eclipse/ARTOP</a:t>
            </a:r>
            <a:endParaRPr lang="de-DE" dirty="0"/>
          </a:p>
        </p:txBody>
      </p:sp>
      <p:sp>
        <p:nvSpPr>
          <p:cNvPr id="9" name="Rectangle 8"/>
          <p:cNvSpPr/>
          <p:nvPr/>
        </p:nvSpPr>
        <p:spPr>
          <a:xfrm>
            <a:off x="2130137" y="4984173"/>
            <a:ext cx="7772400" cy="488372"/>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Core</a:t>
            </a:r>
            <a:endParaRPr lang="de-DE" dirty="0"/>
          </a:p>
        </p:txBody>
      </p:sp>
      <p:sp>
        <p:nvSpPr>
          <p:cNvPr id="10" name="Rectangle 9"/>
          <p:cNvSpPr/>
          <p:nvPr/>
        </p:nvSpPr>
        <p:spPr>
          <a:xfrm>
            <a:off x="2130137" y="2057400"/>
            <a:ext cx="1641764" cy="2850572"/>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Core UI</a:t>
            </a:r>
          </a:p>
        </p:txBody>
      </p:sp>
      <p:sp>
        <p:nvSpPr>
          <p:cNvPr id="11" name="Rectangle 10"/>
          <p:cNvSpPr/>
          <p:nvPr/>
        </p:nvSpPr>
        <p:spPr>
          <a:xfrm>
            <a:off x="3851564" y="2057400"/>
            <a:ext cx="1641764" cy="1939635"/>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ECUC UI</a:t>
            </a:r>
          </a:p>
        </p:txBody>
      </p:sp>
      <p:sp>
        <p:nvSpPr>
          <p:cNvPr id="12" name="Rectangle 11"/>
          <p:cNvSpPr/>
          <p:nvPr/>
        </p:nvSpPr>
        <p:spPr>
          <a:xfrm>
            <a:off x="8260773" y="2057400"/>
            <a:ext cx="1641764" cy="1939635"/>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BSWBundle IDE</a:t>
            </a:r>
          </a:p>
        </p:txBody>
      </p:sp>
      <p:sp>
        <p:nvSpPr>
          <p:cNvPr id="13" name="Rectangle 12"/>
          <p:cNvSpPr/>
          <p:nvPr/>
        </p:nvSpPr>
        <p:spPr>
          <a:xfrm>
            <a:off x="5568557" y="4073236"/>
            <a:ext cx="4333979" cy="834736"/>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BSW Bundle Core</a:t>
            </a:r>
          </a:p>
        </p:txBody>
      </p:sp>
      <p:sp>
        <p:nvSpPr>
          <p:cNvPr id="14" name="Rectangle 13"/>
          <p:cNvSpPr/>
          <p:nvPr/>
        </p:nvSpPr>
        <p:spPr>
          <a:xfrm>
            <a:off x="3849347" y="4073236"/>
            <a:ext cx="1643981" cy="834736"/>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ECUC Core</a:t>
            </a:r>
          </a:p>
        </p:txBody>
      </p:sp>
      <p:sp>
        <p:nvSpPr>
          <p:cNvPr id="15" name="Rectangle 14"/>
          <p:cNvSpPr/>
          <p:nvPr/>
        </p:nvSpPr>
        <p:spPr>
          <a:xfrm>
            <a:off x="5568557" y="1756064"/>
            <a:ext cx="2318144" cy="2240971"/>
          </a:xfrm>
          <a:prstGeom prst="rect">
            <a:avLst/>
          </a:prstGeom>
          <a:solidFill>
            <a:srgbClr val="D7DF2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ECUC Core</a:t>
            </a:r>
          </a:p>
        </p:txBody>
      </p:sp>
      <p:sp>
        <p:nvSpPr>
          <p:cNvPr id="16" name="Rectangle 15"/>
          <p:cNvSpPr/>
          <p:nvPr/>
        </p:nvSpPr>
        <p:spPr>
          <a:xfrm>
            <a:off x="5724420" y="1636571"/>
            <a:ext cx="2318144" cy="2240971"/>
          </a:xfrm>
          <a:prstGeom prst="rect">
            <a:avLst/>
          </a:prstGeom>
          <a:solidFill>
            <a:srgbClr val="D7DF2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ECUC Core</a:t>
            </a:r>
          </a:p>
        </p:txBody>
      </p:sp>
      <p:sp>
        <p:nvSpPr>
          <p:cNvPr id="17" name="Rectangle 16"/>
          <p:cNvSpPr/>
          <p:nvPr/>
        </p:nvSpPr>
        <p:spPr>
          <a:xfrm>
            <a:off x="5859501" y="1485905"/>
            <a:ext cx="2318144" cy="2240971"/>
          </a:xfrm>
          <a:prstGeom prst="rect">
            <a:avLst/>
          </a:prstGeom>
          <a:solidFill>
            <a:srgbClr val="D7DF2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BSW Bundle</a:t>
            </a:r>
          </a:p>
        </p:txBody>
      </p:sp>
      <p:grpSp>
        <p:nvGrpSpPr>
          <p:cNvPr id="20" name="Group 19"/>
          <p:cNvGrpSpPr/>
          <p:nvPr/>
        </p:nvGrpSpPr>
        <p:grpSpPr>
          <a:xfrm>
            <a:off x="9320967" y="737616"/>
            <a:ext cx="498763" cy="802562"/>
            <a:chOff x="8873836" y="961906"/>
            <a:chExt cx="498763" cy="802562"/>
          </a:xfrm>
          <a:solidFill>
            <a:srgbClr val="D7DF23"/>
          </a:solidFill>
        </p:grpSpPr>
        <p:sp>
          <p:nvSpPr>
            <p:cNvPr id="18" name="Isosceles Triangle 17"/>
            <p:cNvSpPr/>
            <p:nvPr/>
          </p:nvSpPr>
          <p:spPr>
            <a:xfrm>
              <a:off x="8873836" y="970657"/>
              <a:ext cx="498763" cy="793811"/>
            </a:xfrm>
            <a:prstGeom prst="triangl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Oval 18"/>
            <p:cNvSpPr/>
            <p:nvPr/>
          </p:nvSpPr>
          <p:spPr>
            <a:xfrm>
              <a:off x="8925789" y="961906"/>
              <a:ext cx="394855" cy="386834"/>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oup 20"/>
          <p:cNvGrpSpPr/>
          <p:nvPr/>
        </p:nvGrpSpPr>
        <p:grpSpPr>
          <a:xfrm>
            <a:off x="9518393" y="815457"/>
            <a:ext cx="498763" cy="802562"/>
            <a:chOff x="8873836" y="961906"/>
            <a:chExt cx="498763" cy="802562"/>
          </a:xfrm>
          <a:solidFill>
            <a:srgbClr val="D7DF23"/>
          </a:solidFill>
        </p:grpSpPr>
        <p:sp>
          <p:nvSpPr>
            <p:cNvPr id="22" name="Isosceles Triangle 21"/>
            <p:cNvSpPr/>
            <p:nvPr/>
          </p:nvSpPr>
          <p:spPr>
            <a:xfrm>
              <a:off x="8873836" y="970657"/>
              <a:ext cx="498763" cy="793811"/>
            </a:xfrm>
            <a:prstGeom prst="triangl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Oval 22"/>
            <p:cNvSpPr/>
            <p:nvPr/>
          </p:nvSpPr>
          <p:spPr>
            <a:xfrm>
              <a:off x="8925789" y="961906"/>
              <a:ext cx="394855" cy="386834"/>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4" name="Group 23"/>
          <p:cNvGrpSpPr/>
          <p:nvPr/>
        </p:nvGrpSpPr>
        <p:grpSpPr>
          <a:xfrm>
            <a:off x="9715819" y="893298"/>
            <a:ext cx="498763" cy="802562"/>
            <a:chOff x="8873836" y="961906"/>
            <a:chExt cx="498763" cy="802562"/>
          </a:xfrm>
          <a:solidFill>
            <a:srgbClr val="D7DF23"/>
          </a:solidFill>
        </p:grpSpPr>
        <p:sp>
          <p:nvSpPr>
            <p:cNvPr id="25" name="Isosceles Triangle 24"/>
            <p:cNvSpPr/>
            <p:nvPr/>
          </p:nvSpPr>
          <p:spPr>
            <a:xfrm>
              <a:off x="8873836" y="970657"/>
              <a:ext cx="498763" cy="793811"/>
            </a:xfrm>
            <a:prstGeom prst="triangl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Oval 25"/>
            <p:cNvSpPr/>
            <p:nvPr/>
          </p:nvSpPr>
          <p:spPr>
            <a:xfrm>
              <a:off x="8925789" y="961906"/>
              <a:ext cx="394855" cy="386834"/>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7" name="TextBox 26"/>
          <p:cNvSpPr txBox="1"/>
          <p:nvPr/>
        </p:nvSpPr>
        <p:spPr>
          <a:xfrm>
            <a:off x="10214580" y="772530"/>
            <a:ext cx="968535" cy="923330"/>
          </a:xfrm>
          <a:prstGeom prst="rect">
            <a:avLst/>
          </a:prstGeom>
          <a:noFill/>
        </p:spPr>
        <p:txBody>
          <a:bodyPr wrap="none" rtlCol="0">
            <a:spAutoFit/>
          </a:bodyPr>
          <a:lstStyle/>
          <a:p>
            <a:r>
              <a:rPr lang="de-DE" dirty="0" smtClean="0"/>
              <a:t>BSW </a:t>
            </a:r>
          </a:p>
          <a:p>
            <a:r>
              <a:rPr lang="de-DE" dirty="0" smtClean="0"/>
              <a:t>Module </a:t>
            </a:r>
          </a:p>
          <a:p>
            <a:r>
              <a:rPr lang="de-DE" dirty="0" smtClean="0"/>
              <a:t>Owners</a:t>
            </a:r>
            <a:endParaRPr lang="de-DE" dirty="0"/>
          </a:p>
        </p:txBody>
      </p:sp>
      <p:grpSp>
        <p:nvGrpSpPr>
          <p:cNvPr id="54" name="Group 53"/>
          <p:cNvGrpSpPr/>
          <p:nvPr/>
        </p:nvGrpSpPr>
        <p:grpSpPr>
          <a:xfrm>
            <a:off x="2373787" y="595917"/>
            <a:ext cx="1987624" cy="1057066"/>
            <a:chOff x="762501" y="716281"/>
            <a:chExt cx="1987624" cy="1057066"/>
          </a:xfrm>
        </p:grpSpPr>
        <p:grpSp>
          <p:nvGrpSpPr>
            <p:cNvPr id="28" name="Group 27"/>
            <p:cNvGrpSpPr/>
            <p:nvPr/>
          </p:nvGrpSpPr>
          <p:grpSpPr>
            <a:xfrm>
              <a:off x="2251362" y="716281"/>
              <a:ext cx="498763" cy="802562"/>
              <a:chOff x="8873836" y="961906"/>
              <a:chExt cx="498763" cy="802562"/>
            </a:xfrm>
            <a:solidFill>
              <a:schemeClr val="bg1">
                <a:lumMod val="75000"/>
              </a:schemeClr>
            </a:solidFill>
          </p:grpSpPr>
          <p:sp>
            <p:nvSpPr>
              <p:cNvPr id="29" name="Isosceles Triangle 28"/>
              <p:cNvSpPr/>
              <p:nvPr/>
            </p:nvSpPr>
            <p:spPr>
              <a:xfrm>
                <a:off x="8873836" y="970657"/>
                <a:ext cx="498763" cy="793811"/>
              </a:xfrm>
              <a:prstGeom prst="triangl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Oval 29"/>
              <p:cNvSpPr/>
              <p:nvPr/>
            </p:nvSpPr>
            <p:spPr>
              <a:xfrm>
                <a:off x="8925789" y="961906"/>
                <a:ext cx="394855" cy="386834"/>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oup 30"/>
            <p:cNvGrpSpPr/>
            <p:nvPr/>
          </p:nvGrpSpPr>
          <p:grpSpPr>
            <a:xfrm>
              <a:off x="2085106" y="843533"/>
              <a:ext cx="498763" cy="802562"/>
              <a:chOff x="8873836" y="961906"/>
              <a:chExt cx="498763" cy="802562"/>
            </a:xfrm>
            <a:solidFill>
              <a:schemeClr val="bg1">
                <a:lumMod val="75000"/>
              </a:schemeClr>
            </a:solidFill>
          </p:grpSpPr>
          <p:sp>
            <p:nvSpPr>
              <p:cNvPr id="32" name="Isosceles Triangle 31"/>
              <p:cNvSpPr/>
              <p:nvPr/>
            </p:nvSpPr>
            <p:spPr>
              <a:xfrm>
                <a:off x="8873836" y="970657"/>
                <a:ext cx="498763" cy="793811"/>
              </a:xfrm>
              <a:prstGeom prst="triangl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Oval 32"/>
              <p:cNvSpPr/>
              <p:nvPr/>
            </p:nvSpPr>
            <p:spPr>
              <a:xfrm>
                <a:off x="8925789" y="961906"/>
                <a:ext cx="394855" cy="386834"/>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oup 33"/>
            <p:cNvGrpSpPr/>
            <p:nvPr/>
          </p:nvGrpSpPr>
          <p:grpSpPr>
            <a:xfrm>
              <a:off x="1918850" y="970785"/>
              <a:ext cx="498763" cy="802562"/>
              <a:chOff x="8873836" y="961906"/>
              <a:chExt cx="498763" cy="802562"/>
            </a:xfrm>
            <a:solidFill>
              <a:schemeClr val="bg1">
                <a:lumMod val="75000"/>
              </a:schemeClr>
            </a:solidFill>
          </p:grpSpPr>
          <p:sp>
            <p:nvSpPr>
              <p:cNvPr id="35" name="Isosceles Triangle 34"/>
              <p:cNvSpPr/>
              <p:nvPr/>
            </p:nvSpPr>
            <p:spPr>
              <a:xfrm>
                <a:off x="8873836" y="970657"/>
                <a:ext cx="498763" cy="793811"/>
              </a:xfrm>
              <a:prstGeom prst="triangl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Oval 35"/>
              <p:cNvSpPr/>
              <p:nvPr/>
            </p:nvSpPr>
            <p:spPr>
              <a:xfrm>
                <a:off x="8925789" y="961906"/>
                <a:ext cx="394855" cy="386834"/>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7" name="TextBox 36"/>
            <p:cNvSpPr txBox="1"/>
            <p:nvPr/>
          </p:nvSpPr>
          <p:spPr>
            <a:xfrm>
              <a:off x="762501" y="945877"/>
              <a:ext cx="1207318" cy="646331"/>
            </a:xfrm>
            <a:prstGeom prst="rect">
              <a:avLst/>
            </a:prstGeom>
            <a:noFill/>
          </p:spPr>
          <p:txBody>
            <a:bodyPr wrap="none" rtlCol="0">
              <a:spAutoFit/>
            </a:bodyPr>
            <a:lstStyle/>
            <a:p>
              <a:pPr algn="r"/>
              <a:r>
                <a:rPr lang="de-DE" dirty="0" smtClean="0"/>
                <a:t>Users: ECU</a:t>
              </a:r>
            </a:p>
            <a:p>
              <a:pPr algn="r"/>
              <a:r>
                <a:rPr lang="de-DE" dirty="0" smtClean="0"/>
                <a:t>Integrators</a:t>
              </a:r>
              <a:endParaRPr lang="de-DE" dirty="0"/>
            </a:p>
          </p:txBody>
        </p:sp>
      </p:grpSp>
      <p:sp>
        <p:nvSpPr>
          <p:cNvPr id="38" name="Right Arrow 37"/>
          <p:cNvSpPr/>
          <p:nvPr/>
        </p:nvSpPr>
        <p:spPr>
          <a:xfrm rot="9872296">
            <a:off x="8178028" y="1087525"/>
            <a:ext cx="1101436" cy="285705"/>
          </a:xfrm>
          <a:prstGeom prst="rightArrow">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TextBox 38"/>
          <p:cNvSpPr txBox="1"/>
          <p:nvPr/>
        </p:nvSpPr>
        <p:spPr>
          <a:xfrm>
            <a:off x="8329383" y="1009870"/>
            <a:ext cx="898066" cy="369332"/>
          </a:xfrm>
          <a:prstGeom prst="rect">
            <a:avLst/>
          </a:prstGeom>
          <a:noFill/>
        </p:spPr>
        <p:txBody>
          <a:bodyPr wrap="none" rtlCol="0">
            <a:spAutoFit/>
          </a:bodyPr>
          <a:lstStyle/>
          <a:p>
            <a:r>
              <a:rPr lang="de-DE" dirty="0" smtClean="0"/>
              <a:t>provide</a:t>
            </a:r>
            <a:endParaRPr lang="de-DE" dirty="0"/>
          </a:p>
        </p:txBody>
      </p:sp>
      <p:sp>
        <p:nvSpPr>
          <p:cNvPr id="41" name="Right Arrow 40"/>
          <p:cNvSpPr/>
          <p:nvPr/>
        </p:nvSpPr>
        <p:spPr>
          <a:xfrm rot="7381439">
            <a:off x="9025376" y="1658477"/>
            <a:ext cx="486820" cy="326708"/>
          </a:xfrm>
          <a:prstGeom prst="rightArrow">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0" name="TextBox 39"/>
          <p:cNvSpPr txBox="1"/>
          <p:nvPr/>
        </p:nvSpPr>
        <p:spPr>
          <a:xfrm>
            <a:off x="9027366" y="1571398"/>
            <a:ext cx="511679" cy="369332"/>
          </a:xfrm>
          <a:prstGeom prst="rect">
            <a:avLst/>
          </a:prstGeom>
          <a:noFill/>
        </p:spPr>
        <p:txBody>
          <a:bodyPr wrap="none" rtlCol="0">
            <a:spAutoFit/>
          </a:bodyPr>
          <a:lstStyle/>
          <a:p>
            <a:r>
              <a:rPr lang="de-DE" dirty="0" smtClean="0"/>
              <a:t>use</a:t>
            </a:r>
            <a:endParaRPr lang="de-DE" dirty="0"/>
          </a:p>
        </p:txBody>
      </p:sp>
      <p:sp>
        <p:nvSpPr>
          <p:cNvPr id="42" name="Rectangle 41"/>
          <p:cNvSpPr/>
          <p:nvPr/>
        </p:nvSpPr>
        <p:spPr>
          <a:xfrm>
            <a:off x="8365000" y="2546000"/>
            <a:ext cx="1438389" cy="42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Codegen IDE</a:t>
            </a:r>
            <a:endParaRPr lang="de-DE" sz="1400" dirty="0">
              <a:solidFill>
                <a:schemeClr val="tx1"/>
              </a:solidFill>
            </a:endParaRPr>
          </a:p>
        </p:txBody>
      </p:sp>
      <p:sp>
        <p:nvSpPr>
          <p:cNvPr id="43" name="Rectangle 42"/>
          <p:cNvSpPr/>
          <p:nvPr/>
        </p:nvSpPr>
        <p:spPr>
          <a:xfrm>
            <a:off x="8362460" y="3030880"/>
            <a:ext cx="1438389" cy="42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Validation IDE</a:t>
            </a:r>
            <a:endParaRPr lang="de-DE" sz="1400" dirty="0">
              <a:solidFill>
                <a:schemeClr val="tx1"/>
              </a:solidFill>
            </a:endParaRPr>
          </a:p>
        </p:txBody>
      </p:sp>
      <p:sp>
        <p:nvSpPr>
          <p:cNvPr id="44" name="Rectangle 43"/>
          <p:cNvSpPr/>
          <p:nvPr/>
        </p:nvSpPr>
        <p:spPr>
          <a:xfrm>
            <a:off x="8359920" y="3515760"/>
            <a:ext cx="1438389" cy="42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ECUC Mapping IDE</a:t>
            </a:r>
            <a:endParaRPr lang="de-DE" sz="1400" dirty="0">
              <a:solidFill>
                <a:schemeClr val="tx1"/>
              </a:solidFill>
            </a:endParaRPr>
          </a:p>
        </p:txBody>
      </p:sp>
      <p:sp>
        <p:nvSpPr>
          <p:cNvPr id="45" name="Rectangle 44"/>
          <p:cNvSpPr/>
          <p:nvPr/>
        </p:nvSpPr>
        <p:spPr>
          <a:xfrm>
            <a:off x="3959319" y="2548822"/>
            <a:ext cx="1438389" cy="42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ECUC Editor</a:t>
            </a:r>
            <a:endParaRPr lang="de-DE" sz="1400" dirty="0">
              <a:solidFill>
                <a:schemeClr val="tx1"/>
              </a:solidFill>
            </a:endParaRPr>
          </a:p>
        </p:txBody>
      </p:sp>
      <p:sp>
        <p:nvSpPr>
          <p:cNvPr id="46" name="Rectangle 45"/>
          <p:cNvSpPr/>
          <p:nvPr/>
        </p:nvSpPr>
        <p:spPr>
          <a:xfrm>
            <a:off x="7057604" y="2047531"/>
            <a:ext cx="1035804" cy="1041117"/>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Special</a:t>
            </a:r>
          </a:p>
          <a:p>
            <a:pPr algn="ctr"/>
            <a:r>
              <a:rPr lang="de-DE" dirty="0" smtClean="0"/>
              <a:t>Editors</a:t>
            </a:r>
          </a:p>
        </p:txBody>
      </p:sp>
      <p:sp>
        <p:nvSpPr>
          <p:cNvPr id="47" name="Rectangle 46"/>
          <p:cNvSpPr/>
          <p:nvPr/>
        </p:nvSpPr>
        <p:spPr>
          <a:xfrm>
            <a:off x="5948216" y="3166285"/>
            <a:ext cx="1026264" cy="484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ECUC Mapping</a:t>
            </a:r>
            <a:endParaRPr lang="de-DE" sz="1400" dirty="0">
              <a:solidFill>
                <a:schemeClr val="tx1"/>
              </a:solidFill>
            </a:endParaRPr>
          </a:p>
        </p:txBody>
      </p:sp>
      <p:sp>
        <p:nvSpPr>
          <p:cNvPr id="48" name="Rectangle 47"/>
          <p:cNvSpPr/>
          <p:nvPr/>
        </p:nvSpPr>
        <p:spPr>
          <a:xfrm>
            <a:off x="5938254" y="2606258"/>
            <a:ext cx="1036226" cy="484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Validation Rules</a:t>
            </a:r>
            <a:endParaRPr lang="de-DE" sz="1400" dirty="0">
              <a:solidFill>
                <a:schemeClr val="tx1"/>
              </a:solidFill>
            </a:endParaRPr>
          </a:p>
        </p:txBody>
      </p:sp>
      <p:sp>
        <p:nvSpPr>
          <p:cNvPr id="49" name="Rectangle 48"/>
          <p:cNvSpPr/>
          <p:nvPr/>
        </p:nvSpPr>
        <p:spPr>
          <a:xfrm>
            <a:off x="5938254" y="2047531"/>
            <a:ext cx="1036226" cy="484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Code Generators</a:t>
            </a:r>
            <a:endParaRPr lang="de-DE" sz="1400" dirty="0">
              <a:solidFill>
                <a:schemeClr val="tx1"/>
              </a:solidFill>
            </a:endParaRPr>
          </a:p>
        </p:txBody>
      </p:sp>
      <p:sp>
        <p:nvSpPr>
          <p:cNvPr id="50" name="Rectangle 49"/>
          <p:cNvSpPr/>
          <p:nvPr/>
        </p:nvSpPr>
        <p:spPr>
          <a:xfrm>
            <a:off x="7067144" y="3154694"/>
            <a:ext cx="1026264" cy="484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VSMD, BSWMD</a:t>
            </a:r>
            <a:endParaRPr lang="de-DE" sz="1400" dirty="0">
              <a:solidFill>
                <a:schemeClr val="tx1"/>
              </a:solidFill>
            </a:endParaRPr>
          </a:p>
        </p:txBody>
      </p:sp>
      <p:sp>
        <p:nvSpPr>
          <p:cNvPr id="51" name="Rectangle 50"/>
          <p:cNvSpPr/>
          <p:nvPr/>
        </p:nvSpPr>
        <p:spPr>
          <a:xfrm>
            <a:off x="2231824" y="2546000"/>
            <a:ext cx="1438389" cy="42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Navigator</a:t>
            </a:r>
            <a:endParaRPr lang="de-DE" sz="1400" dirty="0">
              <a:solidFill>
                <a:schemeClr val="tx1"/>
              </a:solidFill>
            </a:endParaRPr>
          </a:p>
        </p:txBody>
      </p:sp>
      <p:sp>
        <p:nvSpPr>
          <p:cNvPr id="52" name="Rectangle 51"/>
          <p:cNvSpPr/>
          <p:nvPr/>
        </p:nvSpPr>
        <p:spPr>
          <a:xfrm>
            <a:off x="2231823" y="3043028"/>
            <a:ext cx="1438389" cy="42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Generic AR Editor</a:t>
            </a:r>
            <a:endParaRPr lang="de-DE" sz="1400" dirty="0">
              <a:solidFill>
                <a:schemeClr val="tx1"/>
              </a:solidFill>
            </a:endParaRPr>
          </a:p>
        </p:txBody>
      </p:sp>
      <p:sp>
        <p:nvSpPr>
          <p:cNvPr id="53" name="Rectangle 52"/>
          <p:cNvSpPr/>
          <p:nvPr/>
        </p:nvSpPr>
        <p:spPr>
          <a:xfrm>
            <a:off x="2231822" y="3537680"/>
            <a:ext cx="1438389" cy="42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Validation View</a:t>
            </a:r>
            <a:endParaRPr lang="de-DE" sz="1400" dirty="0">
              <a:solidFill>
                <a:schemeClr val="tx1"/>
              </a:solidFill>
            </a:endParaRPr>
          </a:p>
        </p:txBody>
      </p:sp>
      <p:sp>
        <p:nvSpPr>
          <p:cNvPr id="55" name="Rectangle 54"/>
          <p:cNvSpPr/>
          <p:nvPr/>
        </p:nvSpPr>
        <p:spPr>
          <a:xfrm>
            <a:off x="3952142" y="4412908"/>
            <a:ext cx="1438389" cy="42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ECUC Type System</a:t>
            </a:r>
            <a:endParaRPr lang="de-DE" sz="1400" dirty="0">
              <a:solidFill>
                <a:schemeClr val="tx1"/>
              </a:solidFill>
            </a:endParaRPr>
          </a:p>
        </p:txBody>
      </p:sp>
      <p:sp>
        <p:nvSpPr>
          <p:cNvPr id="56" name="Right Arrow 55"/>
          <p:cNvSpPr/>
          <p:nvPr/>
        </p:nvSpPr>
        <p:spPr>
          <a:xfrm rot="1224267">
            <a:off x="4829054" y="1292100"/>
            <a:ext cx="486820" cy="326708"/>
          </a:xfrm>
          <a:prstGeom prst="rightArrow">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TextBox 56"/>
          <p:cNvSpPr txBox="1"/>
          <p:nvPr/>
        </p:nvSpPr>
        <p:spPr>
          <a:xfrm>
            <a:off x="4786426" y="1237568"/>
            <a:ext cx="511679" cy="369332"/>
          </a:xfrm>
          <a:prstGeom prst="rect">
            <a:avLst/>
          </a:prstGeom>
          <a:noFill/>
        </p:spPr>
        <p:txBody>
          <a:bodyPr wrap="none" rtlCol="0">
            <a:spAutoFit/>
          </a:bodyPr>
          <a:lstStyle/>
          <a:p>
            <a:r>
              <a:rPr lang="de-DE" dirty="0" smtClean="0"/>
              <a:t>use</a:t>
            </a:r>
            <a:endParaRPr lang="de-DE" dirty="0"/>
          </a:p>
        </p:txBody>
      </p:sp>
      <p:sp>
        <p:nvSpPr>
          <p:cNvPr id="58" name="Right Arrow 57"/>
          <p:cNvSpPr/>
          <p:nvPr/>
        </p:nvSpPr>
        <p:spPr>
          <a:xfrm rot="3196415">
            <a:off x="4215685" y="1664284"/>
            <a:ext cx="486820" cy="326708"/>
          </a:xfrm>
          <a:prstGeom prst="rightArrow">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TextBox 58"/>
          <p:cNvSpPr txBox="1"/>
          <p:nvPr/>
        </p:nvSpPr>
        <p:spPr>
          <a:xfrm>
            <a:off x="4163725" y="1591254"/>
            <a:ext cx="511679" cy="369332"/>
          </a:xfrm>
          <a:prstGeom prst="rect">
            <a:avLst/>
          </a:prstGeom>
          <a:noFill/>
        </p:spPr>
        <p:txBody>
          <a:bodyPr wrap="none" rtlCol="0">
            <a:spAutoFit/>
          </a:bodyPr>
          <a:lstStyle/>
          <a:p>
            <a:r>
              <a:rPr lang="de-DE" dirty="0" smtClean="0"/>
              <a:t>use</a:t>
            </a:r>
            <a:endParaRPr lang="de-DE" dirty="0"/>
          </a:p>
        </p:txBody>
      </p:sp>
      <p:sp>
        <p:nvSpPr>
          <p:cNvPr id="60" name="Right Arrow 59"/>
          <p:cNvSpPr/>
          <p:nvPr/>
        </p:nvSpPr>
        <p:spPr>
          <a:xfrm rot="8020347">
            <a:off x="3058191" y="1666676"/>
            <a:ext cx="486820" cy="326708"/>
          </a:xfrm>
          <a:prstGeom prst="rightArrow">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TextBox 60"/>
          <p:cNvSpPr txBox="1"/>
          <p:nvPr/>
        </p:nvSpPr>
        <p:spPr>
          <a:xfrm>
            <a:off x="3024355" y="1603352"/>
            <a:ext cx="511679" cy="369332"/>
          </a:xfrm>
          <a:prstGeom prst="rect">
            <a:avLst/>
          </a:prstGeom>
          <a:noFill/>
        </p:spPr>
        <p:txBody>
          <a:bodyPr wrap="none" rtlCol="0">
            <a:spAutoFit/>
          </a:bodyPr>
          <a:lstStyle/>
          <a:p>
            <a:r>
              <a:rPr lang="de-DE" dirty="0" smtClean="0"/>
              <a:t>use</a:t>
            </a:r>
            <a:endParaRPr lang="de-DE" dirty="0"/>
          </a:p>
        </p:txBody>
      </p:sp>
      <p:sp>
        <p:nvSpPr>
          <p:cNvPr id="3" name="TextBox 2"/>
          <p:cNvSpPr txBox="1"/>
          <p:nvPr/>
        </p:nvSpPr>
        <p:spPr>
          <a:xfrm rot="16200000">
            <a:off x="-139784" y="3688516"/>
            <a:ext cx="3489738" cy="769441"/>
          </a:xfrm>
          <a:prstGeom prst="rect">
            <a:avLst/>
          </a:prstGeom>
          <a:noFill/>
        </p:spPr>
        <p:txBody>
          <a:bodyPr wrap="none" rtlCol="0">
            <a:spAutoFit/>
          </a:bodyPr>
          <a:lstStyle/>
          <a:p>
            <a:r>
              <a:rPr lang="de-DE" sz="4400" dirty="0" smtClean="0">
                <a:solidFill>
                  <a:srgbClr val="0089CF"/>
                </a:solidFill>
              </a:rPr>
              <a:t>compose4ksar</a:t>
            </a:r>
            <a:endParaRPr lang="de-DE" sz="4400" dirty="0">
              <a:solidFill>
                <a:srgbClr val="0089CF"/>
              </a:solidFill>
            </a:endParaRPr>
          </a:p>
        </p:txBody>
      </p:sp>
    </p:spTree>
    <p:extLst>
      <p:ext uri="{BB962C8B-B14F-4D97-AF65-F5344CB8AC3E}">
        <p14:creationId xmlns:p14="http://schemas.microsoft.com/office/powerpoint/2010/main" val="265364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de-DE" dirty="0" smtClean="0"/>
              <a:t>BSW Bundles</a:t>
            </a:r>
            <a:endParaRPr lang="de-DE" dirty="0"/>
          </a:p>
        </p:txBody>
      </p:sp>
      <p:sp>
        <p:nvSpPr>
          <p:cNvPr id="3" name="Text Placeholder 2"/>
          <p:cNvSpPr>
            <a:spLocks noGrp="1"/>
          </p:cNvSpPr>
          <p:nvPr>
            <p:ph type="body" sz="quarter" idx="13"/>
          </p:nvPr>
        </p:nvSpPr>
        <p:spPr/>
        <p:txBody>
          <a:bodyPr/>
          <a:lstStyle/>
          <a:p>
            <a:r>
              <a:rPr lang="de-DE" dirty="0" smtClean="0"/>
              <a:t>Flexible bundling of basic software and module specific automation</a:t>
            </a:r>
            <a:endParaRPr lang="de-DE" dirty="0"/>
          </a:p>
        </p:txBody>
      </p:sp>
      <p:sp>
        <p:nvSpPr>
          <p:cNvPr id="4" name="Text Placeholder 3"/>
          <p:cNvSpPr>
            <a:spLocks noGrp="1"/>
          </p:cNvSpPr>
          <p:nvPr>
            <p:ph type="body" sz="quarter" idx="14"/>
          </p:nvPr>
        </p:nvSpPr>
        <p:spPr/>
        <p:txBody>
          <a:bodyPr>
            <a:normAutofit fontScale="85000" lnSpcReduction="20000"/>
          </a:bodyPr>
          <a:lstStyle/>
          <a:p>
            <a:r>
              <a:rPr lang="de-DE" dirty="0" smtClean="0"/>
              <a:t>One BSW Bundle per BSW Module or cluster</a:t>
            </a:r>
          </a:p>
          <a:p>
            <a:r>
              <a:rPr lang="de-DE" dirty="0" smtClean="0"/>
              <a:t>Installable from download site according to project demand</a:t>
            </a:r>
          </a:p>
          <a:p>
            <a:r>
              <a:rPr lang="de-DE" dirty="0" smtClean="0"/>
              <a:t>Contains the following parts</a:t>
            </a:r>
          </a:p>
          <a:p>
            <a:pPr lvl="1"/>
            <a:r>
              <a:rPr lang="de-DE" dirty="0" smtClean="0"/>
              <a:t>ARXML description of module (VSMD, BSWMD, etc.)</a:t>
            </a:r>
          </a:p>
          <a:p>
            <a:pPr lvl="1"/>
            <a:r>
              <a:rPr lang="de-DE" dirty="0" smtClean="0"/>
              <a:t>Documentation</a:t>
            </a:r>
          </a:p>
          <a:p>
            <a:pPr lvl="1"/>
            <a:r>
              <a:rPr lang="de-DE" dirty="0" smtClean="0"/>
              <a:t>ECUC Mapping Rules</a:t>
            </a:r>
          </a:p>
          <a:p>
            <a:pPr lvl="2"/>
            <a:r>
              <a:rPr lang="de-DE" dirty="0" smtClean="0"/>
              <a:t>Creation of initial ECU Configuration</a:t>
            </a:r>
          </a:p>
          <a:p>
            <a:pPr lvl="2"/>
            <a:r>
              <a:rPr lang="de-DE" dirty="0" smtClean="0"/>
              <a:t>Generation of Service Software Components and their connectors</a:t>
            </a:r>
          </a:p>
          <a:p>
            <a:pPr lvl="2"/>
            <a:r>
              <a:rPr lang="de-DE" dirty="0"/>
              <a:t>Full traceability from System Description to ECU </a:t>
            </a:r>
            <a:r>
              <a:rPr lang="de-DE" dirty="0" smtClean="0"/>
              <a:t>Configuration</a:t>
            </a:r>
          </a:p>
          <a:p>
            <a:pPr lvl="1"/>
            <a:r>
              <a:rPr lang="de-DE" dirty="0" smtClean="0"/>
              <a:t>Validation Rules</a:t>
            </a:r>
          </a:p>
          <a:p>
            <a:pPr lvl="2"/>
            <a:r>
              <a:rPr lang="de-DE" dirty="0" smtClean="0"/>
              <a:t>Live validations show errors and warnings immediately</a:t>
            </a:r>
          </a:p>
          <a:p>
            <a:pPr lvl="2"/>
            <a:r>
              <a:rPr lang="de-DE" dirty="0" smtClean="0"/>
              <a:t>Validation rules available also for guidelines and improvements</a:t>
            </a:r>
          </a:p>
          <a:p>
            <a:pPr lvl="1"/>
            <a:r>
              <a:rPr lang="de-DE" dirty="0" smtClean="0"/>
              <a:t>Code Generators</a:t>
            </a:r>
          </a:p>
          <a:p>
            <a:pPr lvl="2"/>
            <a:r>
              <a:rPr lang="de-DE" dirty="0" smtClean="0"/>
              <a:t>Readable templates and readable code</a:t>
            </a:r>
          </a:p>
          <a:p>
            <a:pPr marL="1524000" lvl="3" indent="-88900"/>
            <a:r>
              <a:rPr lang="de-DE" dirty="0" smtClean="0"/>
              <a:t>Templates very similar to final code</a:t>
            </a:r>
          </a:p>
          <a:p>
            <a:pPr marL="1524000" lvl="3" indent="-88900"/>
            <a:r>
              <a:rPr lang="de-DE" dirty="0" smtClean="0"/>
              <a:t>Full control over formatting</a:t>
            </a:r>
          </a:p>
          <a:p>
            <a:pPr lvl="2"/>
            <a:r>
              <a:rPr lang="de-DE" dirty="0" smtClean="0"/>
              <a:t>Allows for full MISRA-compliance</a:t>
            </a:r>
          </a:p>
          <a:p>
            <a:pPr lvl="2"/>
            <a:r>
              <a:rPr lang="de-DE" dirty="0"/>
              <a:t>Full traceability from ECU Configuration to generated </a:t>
            </a:r>
            <a:r>
              <a:rPr lang="de-DE" dirty="0" smtClean="0"/>
              <a:t>code</a:t>
            </a:r>
            <a:endParaRPr lang="de-DE" dirty="0"/>
          </a:p>
        </p:txBody>
      </p:sp>
      <p:sp>
        <p:nvSpPr>
          <p:cNvPr id="5" name="Footer Placeholder 4"/>
          <p:cNvSpPr>
            <a:spLocks noGrp="1"/>
          </p:cNvSpPr>
          <p:nvPr>
            <p:ph type="ftr" sz="quarter" idx="11"/>
          </p:nvPr>
        </p:nvSpPr>
        <p:spPr/>
        <p:txBody>
          <a:bodyPr/>
          <a:lstStyle/>
          <a:p>
            <a:r>
              <a:rPr lang="en-US" smtClean="0"/>
              <a:t>compose for K-SAR: Tool Overview</a:t>
            </a:r>
            <a:endParaRPr lang="en-US" dirty="0" smtClean="0"/>
          </a:p>
        </p:txBody>
      </p:sp>
      <p:sp>
        <p:nvSpPr>
          <p:cNvPr id="6" name="Slide Number Placeholder 5"/>
          <p:cNvSpPr>
            <a:spLocks noGrp="1"/>
          </p:cNvSpPr>
          <p:nvPr>
            <p:ph type="sldNum" sz="quarter" idx="12"/>
          </p:nvPr>
        </p:nvSpPr>
        <p:spPr/>
        <p:txBody>
          <a:bodyPr/>
          <a:lstStyle/>
          <a:p>
            <a:fld id="{19A725F3-83D0-4529-A15C-9D644B8C51E0}" type="slidenum">
              <a:rPr lang="en-US" smtClean="0"/>
              <a:pPr/>
              <a:t>5</a:t>
            </a:fld>
            <a:endParaRPr lang="en-US" dirty="0"/>
          </a:p>
        </p:txBody>
      </p:sp>
      <p:sp>
        <p:nvSpPr>
          <p:cNvPr id="7" name="Date Placeholder 6"/>
          <p:cNvSpPr>
            <a:spLocks noGrp="1"/>
          </p:cNvSpPr>
          <p:nvPr>
            <p:ph type="dt" sz="half" idx="10"/>
          </p:nvPr>
        </p:nvSpPr>
        <p:spPr/>
        <p:txBody>
          <a:bodyPr/>
          <a:lstStyle/>
          <a:p>
            <a:r>
              <a:rPr lang="de-DE" dirty="0"/>
              <a:t>Release </a:t>
            </a:r>
            <a:r>
              <a:rPr lang="de-DE" dirty="0" smtClean="0"/>
              <a:t>2016</a:t>
            </a:r>
            <a:endParaRPr lang="en-US" dirty="0"/>
          </a:p>
        </p:txBody>
      </p:sp>
    </p:spTree>
    <p:extLst>
      <p:ext uri="{BB962C8B-B14F-4D97-AF65-F5344CB8AC3E}">
        <p14:creationId xmlns:p14="http://schemas.microsoft.com/office/powerpoint/2010/main" val="1899772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de-DE" dirty="0" smtClean="0"/>
              <a:t>Special Editors</a:t>
            </a:r>
            <a:endParaRPr lang="de-DE" dirty="0"/>
          </a:p>
        </p:txBody>
      </p:sp>
      <p:sp>
        <p:nvSpPr>
          <p:cNvPr id="3" name="Text Placeholder 2"/>
          <p:cNvSpPr>
            <a:spLocks noGrp="1"/>
          </p:cNvSpPr>
          <p:nvPr>
            <p:ph type="body" sz="quarter" idx="13"/>
          </p:nvPr>
        </p:nvSpPr>
        <p:spPr/>
        <p:txBody>
          <a:bodyPr>
            <a:normAutofit fontScale="92500"/>
          </a:bodyPr>
          <a:lstStyle/>
          <a:p>
            <a:r>
              <a:rPr lang="de-DE" dirty="0" smtClean="0"/>
              <a:t>Special Editor in C4K shall be used for specific configuration </a:t>
            </a:r>
            <a:r>
              <a:rPr lang="de-DE" smtClean="0"/>
              <a:t>for modules/Stack </a:t>
            </a:r>
            <a:r>
              <a:rPr lang="de-DE" dirty="0" smtClean="0"/>
              <a:t>or system configuration.</a:t>
            </a:r>
            <a:endParaRPr lang="de-DE" dirty="0"/>
          </a:p>
        </p:txBody>
      </p:sp>
      <p:sp>
        <p:nvSpPr>
          <p:cNvPr id="4" name="Text Placeholder 3"/>
          <p:cNvSpPr>
            <a:spLocks noGrp="1"/>
          </p:cNvSpPr>
          <p:nvPr>
            <p:ph type="body" sz="quarter" idx="14"/>
          </p:nvPr>
        </p:nvSpPr>
        <p:spPr/>
        <p:txBody>
          <a:bodyPr>
            <a:normAutofit lnSpcReduction="10000"/>
          </a:bodyPr>
          <a:lstStyle/>
          <a:p>
            <a:pPr marL="0" indent="0">
              <a:buNone/>
            </a:pPr>
            <a:r>
              <a:rPr lang="de-DE" dirty="0" smtClean="0"/>
              <a:t>Special editors in C4K tool are :</a:t>
            </a:r>
          </a:p>
          <a:p>
            <a:r>
              <a:rPr lang="de-DE" dirty="0" smtClean="0"/>
              <a:t>Port Connection Utility: </a:t>
            </a:r>
            <a:r>
              <a:rPr lang="en-US" sz="2000" dirty="0"/>
              <a:t>To display existing software port connections from </a:t>
            </a:r>
            <a:r>
              <a:rPr lang="en-US" sz="2000" dirty="0" smtClean="0"/>
              <a:t>extract(s) </a:t>
            </a:r>
            <a:r>
              <a:rPr lang="en-US" sz="2000" dirty="0"/>
              <a:t>and used to connect new software port connections for software components for P and R </a:t>
            </a:r>
            <a:r>
              <a:rPr lang="en-US" sz="2000" dirty="0" smtClean="0"/>
              <a:t>ports automatically and manually</a:t>
            </a:r>
            <a:r>
              <a:rPr lang="en-US" dirty="0" smtClean="0"/>
              <a:t>. </a:t>
            </a:r>
            <a:endParaRPr lang="de-DE" dirty="0" smtClean="0"/>
          </a:p>
          <a:p>
            <a:r>
              <a:rPr lang="de-DE" dirty="0" smtClean="0"/>
              <a:t>Event To Task Mapping : </a:t>
            </a:r>
            <a:r>
              <a:rPr lang="en-US" sz="2000" dirty="0"/>
              <a:t>Runnable Entity to Task Mapping is used to map one or more runnable entities to corresponding OS Tasks. </a:t>
            </a:r>
            <a:endParaRPr lang="de-DE" sz="2000" dirty="0"/>
          </a:p>
          <a:p>
            <a:r>
              <a:rPr lang="de-DE" dirty="0" smtClean="0"/>
              <a:t>Data Mapping :</a:t>
            </a:r>
            <a:r>
              <a:rPr lang="en-US" sz="2000" dirty="0"/>
              <a:t>T</a:t>
            </a:r>
            <a:r>
              <a:rPr lang="en-US" sz="2000" dirty="0" smtClean="0"/>
              <a:t>o </a:t>
            </a:r>
            <a:r>
              <a:rPr lang="en-US" sz="2000" dirty="0"/>
              <a:t>create system mapping between System signals and Data </a:t>
            </a:r>
            <a:r>
              <a:rPr lang="en-US" sz="2000" dirty="0" smtClean="0"/>
              <a:t>elements this editor is used.  </a:t>
            </a:r>
            <a:endParaRPr lang="de-DE" sz="2000" dirty="0" smtClean="0"/>
          </a:p>
          <a:p>
            <a:r>
              <a:rPr lang="de-DE" dirty="0" smtClean="0"/>
              <a:t>Flexray JobList Automation :</a:t>
            </a:r>
            <a:r>
              <a:rPr lang="en-US" sz="2000" dirty="0"/>
              <a:t>T</a:t>
            </a:r>
            <a:r>
              <a:rPr lang="en-US" sz="2000" dirty="0" smtClean="0"/>
              <a:t>o </a:t>
            </a:r>
            <a:r>
              <a:rPr lang="en-US" sz="2000" dirty="0"/>
              <a:t>create Jobs and FrIf Communication Operation containers. User can provide Frame Triggering information based on FrIf configuration parameters. These frame triggering will be assigned as communication operations to each job triggers. </a:t>
            </a:r>
            <a:endParaRPr lang="de-DE" sz="2000" dirty="0" smtClean="0"/>
          </a:p>
          <a:p>
            <a:r>
              <a:rPr lang="de-DE" dirty="0" smtClean="0"/>
              <a:t>Can Hardware Object Mapping : </a:t>
            </a:r>
            <a:r>
              <a:rPr lang="de-DE" sz="2000" dirty="0"/>
              <a:t>T</a:t>
            </a:r>
            <a:r>
              <a:rPr lang="en-US" sz="2000" dirty="0" smtClean="0"/>
              <a:t>o </a:t>
            </a:r>
            <a:r>
              <a:rPr lang="en-US" sz="2000" dirty="0"/>
              <a:t>customize Pdu to can hardware object mapping based on user requirement. User can map </a:t>
            </a:r>
            <a:r>
              <a:rPr lang="en-US" sz="2000" dirty="0" smtClean="0"/>
              <a:t>Frame/Pdu </a:t>
            </a:r>
            <a:r>
              <a:rPr lang="en-US" sz="2000" dirty="0"/>
              <a:t>to Hardware Object in this view. </a:t>
            </a:r>
            <a:endParaRPr lang="de-DE" sz="2000" dirty="0" smtClean="0"/>
          </a:p>
          <a:p>
            <a:endParaRPr lang="de-DE" sz="2000" dirty="0"/>
          </a:p>
        </p:txBody>
      </p:sp>
      <p:sp>
        <p:nvSpPr>
          <p:cNvPr id="5" name="Footer Placeholder 4"/>
          <p:cNvSpPr>
            <a:spLocks noGrp="1"/>
          </p:cNvSpPr>
          <p:nvPr>
            <p:ph type="ftr" sz="quarter" idx="11"/>
          </p:nvPr>
        </p:nvSpPr>
        <p:spPr/>
        <p:txBody>
          <a:bodyPr/>
          <a:lstStyle/>
          <a:p>
            <a:r>
              <a:rPr lang="en-US" smtClean="0"/>
              <a:t>compose for K-SAR: Tool Overview</a:t>
            </a:r>
            <a:endParaRPr lang="en-US" dirty="0" smtClean="0"/>
          </a:p>
        </p:txBody>
      </p:sp>
      <p:sp>
        <p:nvSpPr>
          <p:cNvPr id="6" name="Slide Number Placeholder 5"/>
          <p:cNvSpPr>
            <a:spLocks noGrp="1"/>
          </p:cNvSpPr>
          <p:nvPr>
            <p:ph type="sldNum" sz="quarter" idx="12"/>
          </p:nvPr>
        </p:nvSpPr>
        <p:spPr/>
        <p:txBody>
          <a:bodyPr/>
          <a:lstStyle/>
          <a:p>
            <a:fld id="{19A725F3-83D0-4529-A15C-9D644B8C51E0}" type="slidenum">
              <a:rPr lang="en-US" smtClean="0"/>
              <a:pPr/>
              <a:t>6</a:t>
            </a:fld>
            <a:endParaRPr lang="en-US" dirty="0"/>
          </a:p>
        </p:txBody>
      </p:sp>
      <p:sp>
        <p:nvSpPr>
          <p:cNvPr id="7" name="Date Placeholder 6"/>
          <p:cNvSpPr>
            <a:spLocks noGrp="1"/>
          </p:cNvSpPr>
          <p:nvPr>
            <p:ph type="dt" sz="half" idx="10"/>
          </p:nvPr>
        </p:nvSpPr>
        <p:spPr/>
        <p:txBody>
          <a:bodyPr/>
          <a:lstStyle/>
          <a:p>
            <a:r>
              <a:rPr lang="de-DE" dirty="0"/>
              <a:t>Release </a:t>
            </a:r>
            <a:r>
              <a:rPr lang="de-DE" dirty="0" smtClean="0"/>
              <a:t>2016</a:t>
            </a:r>
            <a:endParaRPr lang="en-US" dirty="0"/>
          </a:p>
        </p:txBody>
      </p:sp>
    </p:spTree>
    <p:extLst>
      <p:ext uri="{BB962C8B-B14F-4D97-AF65-F5344CB8AC3E}">
        <p14:creationId xmlns:p14="http://schemas.microsoft.com/office/powerpoint/2010/main" val="2057451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de-DE" dirty="0" smtClean="0"/>
              <a:t>Tool Interoperability</a:t>
            </a:r>
            <a:endParaRPr lang="de-DE" dirty="0"/>
          </a:p>
        </p:txBody>
      </p:sp>
      <p:sp>
        <p:nvSpPr>
          <p:cNvPr id="5" name="Footer Placeholder 4"/>
          <p:cNvSpPr>
            <a:spLocks noGrp="1"/>
          </p:cNvSpPr>
          <p:nvPr>
            <p:ph type="ftr" sz="quarter" idx="11"/>
          </p:nvPr>
        </p:nvSpPr>
        <p:spPr/>
        <p:txBody>
          <a:bodyPr/>
          <a:lstStyle/>
          <a:p>
            <a:r>
              <a:rPr lang="en-US" dirty="0"/>
              <a:t>compose for K-SAR: Tool Overview</a:t>
            </a:r>
          </a:p>
        </p:txBody>
      </p:sp>
      <p:sp>
        <p:nvSpPr>
          <p:cNvPr id="6" name="Slide Number Placeholder 5"/>
          <p:cNvSpPr>
            <a:spLocks noGrp="1"/>
          </p:cNvSpPr>
          <p:nvPr>
            <p:ph type="sldNum" sz="quarter" idx="12"/>
          </p:nvPr>
        </p:nvSpPr>
        <p:spPr/>
        <p:txBody>
          <a:bodyPr/>
          <a:lstStyle/>
          <a:p>
            <a:fld id="{19A725F3-83D0-4529-A15C-9D644B8C51E0}" type="slidenum">
              <a:rPr lang="en-US" smtClean="0"/>
              <a:pPr/>
              <a:t>7</a:t>
            </a:fld>
            <a:endParaRPr lang="en-US" dirty="0"/>
          </a:p>
        </p:txBody>
      </p:sp>
      <p:sp>
        <p:nvSpPr>
          <p:cNvPr id="7" name="Date Placeholder 6"/>
          <p:cNvSpPr>
            <a:spLocks noGrp="1"/>
          </p:cNvSpPr>
          <p:nvPr>
            <p:ph type="dt" sz="half" idx="10"/>
          </p:nvPr>
        </p:nvSpPr>
        <p:spPr/>
        <p:txBody>
          <a:bodyPr/>
          <a:lstStyle/>
          <a:p>
            <a:r>
              <a:rPr lang="de-DE" dirty="0"/>
              <a:t>Release </a:t>
            </a:r>
            <a:r>
              <a:rPr lang="de-DE" dirty="0" smtClean="0"/>
              <a:t>2016</a:t>
            </a:r>
            <a:endParaRPr lang="en-US" dirty="0"/>
          </a:p>
        </p:txBody>
      </p:sp>
      <p:sp>
        <p:nvSpPr>
          <p:cNvPr id="8" name="Folded Corner 7"/>
          <p:cNvSpPr/>
          <p:nvPr/>
        </p:nvSpPr>
        <p:spPr>
          <a:xfrm>
            <a:off x="1860613" y="1332898"/>
            <a:ext cx="1088571" cy="609599"/>
          </a:xfrm>
          <a:prstGeom prst="foldedCorner">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ECU Extract</a:t>
            </a:r>
          </a:p>
        </p:txBody>
      </p:sp>
      <p:sp>
        <p:nvSpPr>
          <p:cNvPr id="9" name="Flowchart: Magnetic Disk 8"/>
          <p:cNvSpPr/>
          <p:nvPr/>
        </p:nvSpPr>
        <p:spPr>
          <a:xfrm>
            <a:off x="762504" y="1118555"/>
            <a:ext cx="881743" cy="1805941"/>
          </a:xfrm>
          <a:prstGeom prst="flowChartMagneticDisk">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OEM Database</a:t>
            </a:r>
          </a:p>
        </p:txBody>
      </p:sp>
      <p:sp>
        <p:nvSpPr>
          <p:cNvPr id="10" name="Rectangle 9"/>
          <p:cNvSpPr/>
          <p:nvPr/>
        </p:nvSpPr>
        <p:spPr>
          <a:xfrm>
            <a:off x="3701442" y="853017"/>
            <a:ext cx="7859037" cy="3603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500" dirty="0">
                <a:solidFill>
                  <a:schemeClr val="tx2"/>
                </a:solidFill>
              </a:rPr>
              <a:t>compose4ksar</a:t>
            </a:r>
          </a:p>
        </p:txBody>
      </p:sp>
      <p:sp>
        <p:nvSpPr>
          <p:cNvPr id="11" name="Rectangle 10"/>
          <p:cNvSpPr/>
          <p:nvPr/>
        </p:nvSpPr>
        <p:spPr>
          <a:xfrm>
            <a:off x="5562158" y="5381203"/>
            <a:ext cx="5828836" cy="564245"/>
          </a:xfrm>
          <a:prstGeom prst="rect">
            <a:avLst/>
          </a:prstGeom>
          <a:solidFill>
            <a:srgbClr val="D7DF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Compiler/Linker</a:t>
            </a:r>
          </a:p>
        </p:txBody>
      </p:sp>
      <p:sp>
        <p:nvSpPr>
          <p:cNvPr id="12" name="Folded Corner 11"/>
          <p:cNvSpPr>
            <a:spLocks/>
          </p:cNvSpPr>
          <p:nvPr/>
        </p:nvSpPr>
        <p:spPr>
          <a:xfrm>
            <a:off x="3818159" y="3813584"/>
            <a:ext cx="1294613" cy="503801"/>
          </a:xfrm>
          <a:prstGeom prst="foldedCorner">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BSW Module Descriptions</a:t>
            </a:r>
          </a:p>
        </p:txBody>
      </p:sp>
      <p:sp>
        <p:nvSpPr>
          <p:cNvPr id="13" name="Folded Corner 12"/>
          <p:cNvSpPr>
            <a:spLocks/>
          </p:cNvSpPr>
          <p:nvPr/>
        </p:nvSpPr>
        <p:spPr>
          <a:xfrm>
            <a:off x="3818159" y="3210229"/>
            <a:ext cx="1283728" cy="503801"/>
          </a:xfrm>
          <a:prstGeom prst="foldedCorner">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Parameter Def Files</a:t>
            </a:r>
          </a:p>
        </p:txBody>
      </p:sp>
      <p:sp>
        <p:nvSpPr>
          <p:cNvPr id="14" name="Folded Corner 13"/>
          <p:cNvSpPr/>
          <p:nvPr/>
        </p:nvSpPr>
        <p:spPr>
          <a:xfrm>
            <a:off x="1867869" y="1973929"/>
            <a:ext cx="1088571" cy="503801"/>
          </a:xfrm>
          <a:prstGeom prst="foldedCorner">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Diagnostic Extract</a:t>
            </a:r>
          </a:p>
        </p:txBody>
      </p:sp>
      <p:sp>
        <p:nvSpPr>
          <p:cNvPr id="15" name="Rectangle 14"/>
          <p:cNvSpPr/>
          <p:nvPr/>
        </p:nvSpPr>
        <p:spPr>
          <a:xfrm>
            <a:off x="5333714" y="2058613"/>
            <a:ext cx="1296072" cy="2236513"/>
          </a:xfrm>
          <a:prstGeom prst="rect">
            <a:avLst/>
          </a:prstGeom>
          <a:solidFill>
            <a:srgbClr val="0089C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Automatic ECUC Mapping</a:t>
            </a:r>
          </a:p>
        </p:txBody>
      </p:sp>
      <p:sp>
        <p:nvSpPr>
          <p:cNvPr id="16" name="Rectangle 15"/>
          <p:cNvSpPr/>
          <p:nvPr/>
        </p:nvSpPr>
        <p:spPr>
          <a:xfrm>
            <a:off x="6827211" y="1331077"/>
            <a:ext cx="1295397" cy="943434"/>
          </a:xfrm>
          <a:prstGeom prst="rect">
            <a:avLst/>
          </a:prstGeom>
          <a:solidFill>
            <a:srgbClr val="0089C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Generic ECUC Editor</a:t>
            </a:r>
          </a:p>
        </p:txBody>
      </p:sp>
      <p:sp>
        <p:nvSpPr>
          <p:cNvPr id="17" name="Rectangle 16"/>
          <p:cNvSpPr/>
          <p:nvPr/>
        </p:nvSpPr>
        <p:spPr>
          <a:xfrm>
            <a:off x="9940968" y="1332897"/>
            <a:ext cx="1449617" cy="941614"/>
          </a:xfrm>
          <a:prstGeom prst="rect">
            <a:avLst/>
          </a:prstGeom>
          <a:solidFill>
            <a:srgbClr val="0089C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RTE Config Editor</a:t>
            </a:r>
          </a:p>
        </p:txBody>
      </p:sp>
      <p:sp>
        <p:nvSpPr>
          <p:cNvPr id="18" name="Rectangle 17"/>
          <p:cNvSpPr/>
          <p:nvPr/>
        </p:nvSpPr>
        <p:spPr>
          <a:xfrm>
            <a:off x="6827211" y="3558065"/>
            <a:ext cx="2963173" cy="725716"/>
          </a:xfrm>
          <a:prstGeom prst="rect">
            <a:avLst/>
          </a:prstGeom>
          <a:solidFill>
            <a:srgbClr val="0089C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BSW Code Generators</a:t>
            </a:r>
          </a:p>
        </p:txBody>
      </p:sp>
      <p:sp>
        <p:nvSpPr>
          <p:cNvPr id="19" name="Rectangle 18"/>
          <p:cNvSpPr/>
          <p:nvPr/>
        </p:nvSpPr>
        <p:spPr>
          <a:xfrm>
            <a:off x="9940968" y="3558065"/>
            <a:ext cx="1449617" cy="725716"/>
          </a:xfrm>
          <a:prstGeom prst="rect">
            <a:avLst/>
          </a:prstGeom>
          <a:solidFill>
            <a:srgbClr val="0089C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RTE Code Generator</a:t>
            </a:r>
          </a:p>
        </p:txBody>
      </p:sp>
      <p:sp>
        <p:nvSpPr>
          <p:cNvPr id="20" name="Rectangle 19"/>
          <p:cNvSpPr/>
          <p:nvPr/>
        </p:nvSpPr>
        <p:spPr>
          <a:xfrm>
            <a:off x="8332379" y="1342974"/>
            <a:ext cx="1397000" cy="931537"/>
          </a:xfrm>
          <a:prstGeom prst="rect">
            <a:avLst/>
          </a:prstGeom>
          <a:solidFill>
            <a:srgbClr val="0089C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Special ECUC Editors</a:t>
            </a:r>
          </a:p>
        </p:txBody>
      </p:sp>
      <p:sp>
        <p:nvSpPr>
          <p:cNvPr id="21" name="Folded Corner 20"/>
          <p:cNvSpPr>
            <a:spLocks/>
          </p:cNvSpPr>
          <p:nvPr/>
        </p:nvSpPr>
        <p:spPr>
          <a:xfrm>
            <a:off x="6827620" y="2463007"/>
            <a:ext cx="3649428" cy="891425"/>
          </a:xfrm>
          <a:prstGeom prst="foldedCorner">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ECU Configuration</a:t>
            </a:r>
          </a:p>
        </p:txBody>
      </p:sp>
      <p:sp>
        <p:nvSpPr>
          <p:cNvPr id="22" name="Folded Corner 21"/>
          <p:cNvSpPr>
            <a:spLocks/>
          </p:cNvSpPr>
          <p:nvPr/>
        </p:nvSpPr>
        <p:spPr>
          <a:xfrm>
            <a:off x="10625367" y="2463630"/>
            <a:ext cx="765627" cy="890802"/>
          </a:xfrm>
          <a:prstGeom prst="foldedCorner">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Service SWCs</a:t>
            </a:r>
          </a:p>
        </p:txBody>
      </p:sp>
      <p:sp>
        <p:nvSpPr>
          <p:cNvPr id="23" name="Rectangle 22"/>
          <p:cNvSpPr/>
          <p:nvPr/>
        </p:nvSpPr>
        <p:spPr>
          <a:xfrm>
            <a:off x="5347092" y="1341854"/>
            <a:ext cx="1293579" cy="597357"/>
          </a:xfrm>
          <a:prstGeom prst="rect">
            <a:avLst/>
          </a:prstGeom>
          <a:solidFill>
            <a:srgbClr val="0089C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Generic System Editor</a:t>
            </a:r>
          </a:p>
        </p:txBody>
      </p:sp>
      <p:sp>
        <p:nvSpPr>
          <p:cNvPr id="24" name="Folded Corner 23"/>
          <p:cNvSpPr>
            <a:spLocks/>
          </p:cNvSpPr>
          <p:nvPr/>
        </p:nvSpPr>
        <p:spPr>
          <a:xfrm>
            <a:off x="3829834" y="1341853"/>
            <a:ext cx="1282938" cy="1768821"/>
          </a:xfrm>
          <a:prstGeom prst="foldedCorner">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Internal System </a:t>
            </a:r>
            <a:br>
              <a:rPr lang="de-DE" sz="1167" dirty="0"/>
            </a:br>
            <a:r>
              <a:rPr lang="de-DE" sz="1167" dirty="0"/>
              <a:t>Model</a:t>
            </a:r>
          </a:p>
        </p:txBody>
      </p:sp>
      <p:sp>
        <p:nvSpPr>
          <p:cNvPr id="25" name="Folded Corner 24"/>
          <p:cNvSpPr/>
          <p:nvPr/>
        </p:nvSpPr>
        <p:spPr>
          <a:xfrm>
            <a:off x="5562158" y="4582634"/>
            <a:ext cx="1119420" cy="609599"/>
          </a:xfrm>
          <a:prstGeom prst="foldedCorner">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Application Sources</a:t>
            </a:r>
          </a:p>
        </p:txBody>
      </p:sp>
      <p:sp>
        <p:nvSpPr>
          <p:cNvPr id="26" name="Folded Corner 25"/>
          <p:cNvSpPr>
            <a:spLocks/>
          </p:cNvSpPr>
          <p:nvPr/>
        </p:nvSpPr>
        <p:spPr>
          <a:xfrm>
            <a:off x="6832162" y="4590387"/>
            <a:ext cx="2958630" cy="609599"/>
          </a:xfrm>
          <a:prstGeom prst="foldedCorner">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BSW Sources</a:t>
            </a:r>
          </a:p>
        </p:txBody>
      </p:sp>
      <p:sp>
        <p:nvSpPr>
          <p:cNvPr id="27" name="Folded Corner 26"/>
          <p:cNvSpPr>
            <a:spLocks/>
          </p:cNvSpPr>
          <p:nvPr/>
        </p:nvSpPr>
        <p:spPr>
          <a:xfrm>
            <a:off x="9941377" y="4584722"/>
            <a:ext cx="1449617" cy="609599"/>
          </a:xfrm>
          <a:prstGeom prst="foldedCorner">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RTE Sources</a:t>
            </a:r>
          </a:p>
        </p:txBody>
      </p:sp>
      <p:sp>
        <p:nvSpPr>
          <p:cNvPr id="28" name="Right Arrow 27"/>
          <p:cNvSpPr/>
          <p:nvPr/>
        </p:nvSpPr>
        <p:spPr>
          <a:xfrm>
            <a:off x="6641080" y="2648521"/>
            <a:ext cx="197426"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29" name="Right Arrow 28"/>
          <p:cNvSpPr/>
          <p:nvPr/>
        </p:nvSpPr>
        <p:spPr>
          <a:xfrm rot="5400000">
            <a:off x="7390856" y="2120973"/>
            <a:ext cx="168921" cy="515151"/>
          </a:xfrm>
          <a:prstGeom prst="rightArrow">
            <a:avLst>
              <a:gd name="adj1" fmla="val 50000"/>
              <a:gd name="adj2" fmla="val 1150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30" name="Right Arrow 29"/>
          <p:cNvSpPr/>
          <p:nvPr/>
        </p:nvSpPr>
        <p:spPr>
          <a:xfrm flipH="1" flipV="1">
            <a:off x="5125118" y="1380121"/>
            <a:ext cx="197426" cy="515151"/>
          </a:xfrm>
          <a:prstGeom prst="rightArrow">
            <a:avLst>
              <a:gd name="adj1" fmla="val 50000"/>
              <a:gd name="adj2" fmla="val 1150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31" name="Right Arrow 30"/>
          <p:cNvSpPr/>
          <p:nvPr/>
        </p:nvSpPr>
        <p:spPr>
          <a:xfrm rot="5400000">
            <a:off x="8946827" y="2115936"/>
            <a:ext cx="168921" cy="515151"/>
          </a:xfrm>
          <a:prstGeom prst="rightArrow">
            <a:avLst>
              <a:gd name="adj1" fmla="val 50000"/>
              <a:gd name="adj2" fmla="val 1150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32" name="Right Arrow 31"/>
          <p:cNvSpPr/>
          <p:nvPr/>
        </p:nvSpPr>
        <p:spPr>
          <a:xfrm rot="5400000">
            <a:off x="10923720" y="2111184"/>
            <a:ext cx="168921" cy="515151"/>
          </a:xfrm>
          <a:prstGeom prst="rightArrow">
            <a:avLst>
              <a:gd name="adj1" fmla="val 50000"/>
              <a:gd name="adj2" fmla="val 1150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33" name="Right Arrow 32"/>
          <p:cNvSpPr/>
          <p:nvPr/>
        </p:nvSpPr>
        <p:spPr>
          <a:xfrm rot="5400000">
            <a:off x="10134665" y="2118454"/>
            <a:ext cx="168921" cy="515151"/>
          </a:xfrm>
          <a:prstGeom prst="rightArrow">
            <a:avLst>
              <a:gd name="adj1" fmla="val 50000"/>
              <a:gd name="adj2" fmla="val 1150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34" name="Right Arrow 33"/>
          <p:cNvSpPr/>
          <p:nvPr/>
        </p:nvSpPr>
        <p:spPr>
          <a:xfrm rot="5400000">
            <a:off x="8567874" y="3192060"/>
            <a:ext cx="168921"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35" name="Right Arrow 34"/>
          <p:cNvSpPr/>
          <p:nvPr/>
        </p:nvSpPr>
        <p:spPr>
          <a:xfrm rot="5400000">
            <a:off x="10923720" y="3198427"/>
            <a:ext cx="168921"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36" name="Right Arrow 35"/>
          <p:cNvSpPr/>
          <p:nvPr/>
        </p:nvSpPr>
        <p:spPr>
          <a:xfrm rot="5400000">
            <a:off x="10078315" y="3192060"/>
            <a:ext cx="168921"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37" name="Right Arrow 36"/>
          <p:cNvSpPr/>
          <p:nvPr/>
        </p:nvSpPr>
        <p:spPr>
          <a:xfrm rot="5400000">
            <a:off x="8173789" y="4172966"/>
            <a:ext cx="270830"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38" name="Right Arrow 37"/>
          <p:cNvSpPr/>
          <p:nvPr/>
        </p:nvSpPr>
        <p:spPr>
          <a:xfrm rot="5400000">
            <a:off x="10527588" y="4169783"/>
            <a:ext cx="277193"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39" name="Right Arrow 38"/>
          <p:cNvSpPr/>
          <p:nvPr/>
        </p:nvSpPr>
        <p:spPr>
          <a:xfrm rot="5400000">
            <a:off x="8224745" y="5037124"/>
            <a:ext cx="168921"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00"/>
          </a:p>
        </p:txBody>
      </p:sp>
      <p:sp>
        <p:nvSpPr>
          <p:cNvPr id="40" name="Right Arrow 39"/>
          <p:cNvSpPr/>
          <p:nvPr/>
        </p:nvSpPr>
        <p:spPr>
          <a:xfrm rot="5400000">
            <a:off x="10593466" y="5032124"/>
            <a:ext cx="168921"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00"/>
          </a:p>
        </p:txBody>
      </p:sp>
      <p:sp>
        <p:nvSpPr>
          <p:cNvPr id="41" name="Right Arrow 40"/>
          <p:cNvSpPr/>
          <p:nvPr/>
        </p:nvSpPr>
        <p:spPr>
          <a:xfrm rot="5400000">
            <a:off x="6052830" y="5033714"/>
            <a:ext cx="168921"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00"/>
          </a:p>
        </p:txBody>
      </p:sp>
      <p:sp>
        <p:nvSpPr>
          <p:cNvPr id="42" name="Right Arrow 41"/>
          <p:cNvSpPr/>
          <p:nvPr/>
        </p:nvSpPr>
        <p:spPr>
          <a:xfrm flipV="1">
            <a:off x="5119291" y="2059247"/>
            <a:ext cx="197426"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43" name="Right Arrow 42"/>
          <p:cNvSpPr/>
          <p:nvPr/>
        </p:nvSpPr>
        <p:spPr>
          <a:xfrm flipV="1">
            <a:off x="5119291" y="3760685"/>
            <a:ext cx="197426"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44" name="Right Arrow 43"/>
          <p:cNvSpPr/>
          <p:nvPr/>
        </p:nvSpPr>
        <p:spPr>
          <a:xfrm flipV="1">
            <a:off x="5114363" y="3152127"/>
            <a:ext cx="197426"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45" name="Right Arrow 44"/>
          <p:cNvSpPr/>
          <p:nvPr/>
        </p:nvSpPr>
        <p:spPr>
          <a:xfrm flipV="1">
            <a:off x="2967835" y="1362476"/>
            <a:ext cx="197426"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46" name="Right Arrow 45"/>
          <p:cNvSpPr/>
          <p:nvPr/>
        </p:nvSpPr>
        <p:spPr>
          <a:xfrm flipV="1">
            <a:off x="2971793" y="1963755"/>
            <a:ext cx="197426"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47" name="Right Arrow 46"/>
          <p:cNvSpPr/>
          <p:nvPr/>
        </p:nvSpPr>
        <p:spPr>
          <a:xfrm flipV="1">
            <a:off x="1660022" y="1382205"/>
            <a:ext cx="197426"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00"/>
          </a:p>
        </p:txBody>
      </p:sp>
      <p:sp>
        <p:nvSpPr>
          <p:cNvPr id="48" name="Right Arrow 47"/>
          <p:cNvSpPr/>
          <p:nvPr/>
        </p:nvSpPr>
        <p:spPr>
          <a:xfrm flipV="1">
            <a:off x="1663013" y="1973600"/>
            <a:ext cx="197426"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00"/>
          </a:p>
        </p:txBody>
      </p:sp>
      <p:sp>
        <p:nvSpPr>
          <p:cNvPr id="49" name="Right Arrow 48"/>
          <p:cNvSpPr/>
          <p:nvPr/>
        </p:nvSpPr>
        <p:spPr>
          <a:xfrm flipV="1">
            <a:off x="288287" y="5486162"/>
            <a:ext cx="122587" cy="319868"/>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00" dirty="0"/>
          </a:p>
        </p:txBody>
      </p:sp>
      <p:sp>
        <p:nvSpPr>
          <p:cNvPr id="50" name="TextBox 49"/>
          <p:cNvSpPr txBox="1"/>
          <p:nvPr/>
        </p:nvSpPr>
        <p:spPr>
          <a:xfrm>
            <a:off x="384794" y="5487960"/>
            <a:ext cx="1180131" cy="297454"/>
          </a:xfrm>
          <a:prstGeom prst="rect">
            <a:avLst/>
          </a:prstGeom>
          <a:noFill/>
        </p:spPr>
        <p:txBody>
          <a:bodyPr wrap="none" rtlCol="0">
            <a:spAutoFit/>
          </a:bodyPr>
          <a:lstStyle/>
          <a:p>
            <a:r>
              <a:rPr lang="de-DE" sz="1333" dirty="0"/>
              <a:t>Import/Export</a:t>
            </a:r>
          </a:p>
        </p:txBody>
      </p:sp>
      <p:sp>
        <p:nvSpPr>
          <p:cNvPr id="51" name="Right Arrow 50"/>
          <p:cNvSpPr/>
          <p:nvPr/>
        </p:nvSpPr>
        <p:spPr>
          <a:xfrm flipV="1">
            <a:off x="285352" y="5851351"/>
            <a:ext cx="122587" cy="319868"/>
          </a:xfrm>
          <a:prstGeom prst="rightArrow">
            <a:avLst>
              <a:gd name="adj1" fmla="val 50000"/>
              <a:gd name="adj2" fmla="val 1150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00" dirty="0"/>
          </a:p>
        </p:txBody>
      </p:sp>
      <p:sp>
        <p:nvSpPr>
          <p:cNvPr id="52" name="TextBox 51"/>
          <p:cNvSpPr txBox="1"/>
          <p:nvPr/>
        </p:nvSpPr>
        <p:spPr>
          <a:xfrm>
            <a:off x="381859" y="5853149"/>
            <a:ext cx="1234056" cy="297454"/>
          </a:xfrm>
          <a:prstGeom prst="rect">
            <a:avLst/>
          </a:prstGeom>
          <a:noFill/>
        </p:spPr>
        <p:txBody>
          <a:bodyPr wrap="none" rtlCol="0">
            <a:spAutoFit/>
          </a:bodyPr>
          <a:lstStyle/>
          <a:p>
            <a:r>
              <a:rPr lang="de-DE" sz="1333" dirty="0"/>
              <a:t>Load/Edit/Save</a:t>
            </a:r>
          </a:p>
        </p:txBody>
      </p:sp>
      <p:sp>
        <p:nvSpPr>
          <p:cNvPr id="53" name="Folded Corner 52"/>
          <p:cNvSpPr/>
          <p:nvPr/>
        </p:nvSpPr>
        <p:spPr>
          <a:xfrm>
            <a:off x="1867869" y="2509161"/>
            <a:ext cx="1088571" cy="2683072"/>
          </a:xfrm>
          <a:prstGeom prst="foldedCorner">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Application SWCs</a:t>
            </a:r>
          </a:p>
        </p:txBody>
      </p:sp>
      <p:sp>
        <p:nvSpPr>
          <p:cNvPr id="54" name="Right Arrow 53"/>
          <p:cNvSpPr/>
          <p:nvPr/>
        </p:nvSpPr>
        <p:spPr>
          <a:xfrm flipV="1">
            <a:off x="2971793" y="2545838"/>
            <a:ext cx="197426"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67"/>
          </a:p>
        </p:txBody>
      </p:sp>
      <p:sp>
        <p:nvSpPr>
          <p:cNvPr id="55" name="Right Arrow 54"/>
          <p:cNvSpPr/>
          <p:nvPr/>
        </p:nvSpPr>
        <p:spPr>
          <a:xfrm flipH="1" flipV="1">
            <a:off x="2960137" y="4629855"/>
            <a:ext cx="507285"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00"/>
          </a:p>
        </p:txBody>
      </p:sp>
      <p:sp>
        <p:nvSpPr>
          <p:cNvPr id="56" name="Rectangle 55"/>
          <p:cNvSpPr/>
          <p:nvPr/>
        </p:nvSpPr>
        <p:spPr>
          <a:xfrm>
            <a:off x="3529401" y="4582633"/>
            <a:ext cx="1542876" cy="1362815"/>
          </a:xfrm>
          <a:prstGeom prst="rect">
            <a:avLst/>
          </a:prstGeom>
          <a:solidFill>
            <a:srgbClr val="D7DF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Code Generator</a:t>
            </a:r>
            <a:br>
              <a:rPr lang="de-DE" sz="1167" dirty="0"/>
            </a:br>
            <a:r>
              <a:rPr lang="de-DE" sz="1167" dirty="0"/>
              <a:t>(e.g. TargetLink)</a:t>
            </a:r>
          </a:p>
        </p:txBody>
      </p:sp>
      <p:sp>
        <p:nvSpPr>
          <p:cNvPr id="57" name="Right Arrow 56"/>
          <p:cNvSpPr/>
          <p:nvPr/>
        </p:nvSpPr>
        <p:spPr>
          <a:xfrm flipV="1">
            <a:off x="5101887" y="4629856"/>
            <a:ext cx="480170"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00"/>
          </a:p>
        </p:txBody>
      </p:sp>
      <p:sp>
        <p:nvSpPr>
          <p:cNvPr id="58" name="Folded Corner 57"/>
          <p:cNvSpPr/>
          <p:nvPr/>
        </p:nvSpPr>
        <p:spPr>
          <a:xfrm>
            <a:off x="1867869" y="5229959"/>
            <a:ext cx="1088571" cy="715489"/>
          </a:xfrm>
          <a:prstGeom prst="foldedCorner">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67" dirty="0"/>
              <a:t>Application Model </a:t>
            </a:r>
            <a:br>
              <a:rPr lang="de-DE" sz="1167" dirty="0"/>
            </a:br>
            <a:r>
              <a:rPr lang="de-DE" sz="1167" dirty="0"/>
              <a:t>(e.g. Simulink)</a:t>
            </a:r>
          </a:p>
        </p:txBody>
      </p:sp>
      <p:sp>
        <p:nvSpPr>
          <p:cNvPr id="59" name="Right Arrow 58"/>
          <p:cNvSpPr/>
          <p:nvPr/>
        </p:nvSpPr>
        <p:spPr>
          <a:xfrm flipV="1">
            <a:off x="2967835" y="5318280"/>
            <a:ext cx="507285" cy="515151"/>
          </a:xfrm>
          <a:prstGeom prst="rightArrow">
            <a:avLst>
              <a:gd name="adj1" fmla="val 50000"/>
              <a:gd name="adj2" fmla="val 1150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00"/>
          </a:p>
        </p:txBody>
      </p:sp>
      <p:sp>
        <p:nvSpPr>
          <p:cNvPr id="60" name="Folded Corner 59"/>
          <p:cNvSpPr/>
          <p:nvPr/>
        </p:nvSpPr>
        <p:spPr>
          <a:xfrm>
            <a:off x="172649" y="4481817"/>
            <a:ext cx="332695" cy="475624"/>
          </a:xfrm>
          <a:prstGeom prst="foldedCorner">
            <a:avLst>
              <a:gd name="adj" fmla="val 50000"/>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33" dirty="0"/>
          </a:p>
        </p:txBody>
      </p:sp>
      <p:sp>
        <p:nvSpPr>
          <p:cNvPr id="61" name="TextBox 60"/>
          <p:cNvSpPr txBox="1"/>
          <p:nvPr/>
        </p:nvSpPr>
        <p:spPr>
          <a:xfrm>
            <a:off x="442266" y="4578564"/>
            <a:ext cx="1114151" cy="297454"/>
          </a:xfrm>
          <a:prstGeom prst="rect">
            <a:avLst/>
          </a:prstGeom>
          <a:noFill/>
        </p:spPr>
        <p:txBody>
          <a:bodyPr wrap="none" rtlCol="0">
            <a:spAutoFit/>
          </a:bodyPr>
          <a:lstStyle/>
          <a:p>
            <a:r>
              <a:rPr lang="de-DE" sz="1333" dirty="0"/>
              <a:t>External Data</a:t>
            </a:r>
          </a:p>
        </p:txBody>
      </p:sp>
      <p:sp>
        <p:nvSpPr>
          <p:cNvPr id="62" name="Rectangle 61"/>
          <p:cNvSpPr/>
          <p:nvPr/>
        </p:nvSpPr>
        <p:spPr>
          <a:xfrm>
            <a:off x="172649" y="5033060"/>
            <a:ext cx="332695" cy="336703"/>
          </a:xfrm>
          <a:prstGeom prst="rect">
            <a:avLst/>
          </a:prstGeom>
          <a:solidFill>
            <a:srgbClr val="D7DF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33" dirty="0"/>
          </a:p>
        </p:txBody>
      </p:sp>
      <p:sp>
        <p:nvSpPr>
          <p:cNvPr id="63" name="TextBox 62"/>
          <p:cNvSpPr txBox="1"/>
          <p:nvPr/>
        </p:nvSpPr>
        <p:spPr>
          <a:xfrm>
            <a:off x="442266" y="5044231"/>
            <a:ext cx="1077026" cy="297454"/>
          </a:xfrm>
          <a:prstGeom prst="rect">
            <a:avLst/>
          </a:prstGeom>
          <a:noFill/>
        </p:spPr>
        <p:txBody>
          <a:bodyPr wrap="none" rtlCol="0">
            <a:spAutoFit/>
          </a:bodyPr>
          <a:lstStyle/>
          <a:p>
            <a:r>
              <a:rPr lang="de-DE" sz="1333" dirty="0"/>
              <a:t>External Tool</a:t>
            </a:r>
          </a:p>
        </p:txBody>
      </p:sp>
      <p:sp>
        <p:nvSpPr>
          <p:cNvPr id="64" name="Folded Corner 63"/>
          <p:cNvSpPr/>
          <p:nvPr/>
        </p:nvSpPr>
        <p:spPr>
          <a:xfrm>
            <a:off x="183233" y="3508151"/>
            <a:ext cx="332695" cy="475624"/>
          </a:xfrm>
          <a:prstGeom prst="foldedCorner">
            <a:avLst>
              <a:gd name="adj" fmla="val 50000"/>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33" dirty="0"/>
          </a:p>
        </p:txBody>
      </p:sp>
      <p:sp>
        <p:nvSpPr>
          <p:cNvPr id="65" name="TextBox 64"/>
          <p:cNvSpPr txBox="1"/>
          <p:nvPr/>
        </p:nvSpPr>
        <p:spPr>
          <a:xfrm>
            <a:off x="452850" y="3604898"/>
            <a:ext cx="1123513" cy="297454"/>
          </a:xfrm>
          <a:prstGeom prst="rect">
            <a:avLst/>
          </a:prstGeom>
          <a:noFill/>
        </p:spPr>
        <p:txBody>
          <a:bodyPr wrap="none" rtlCol="0">
            <a:spAutoFit/>
          </a:bodyPr>
          <a:lstStyle/>
          <a:p>
            <a:r>
              <a:rPr lang="de-DE" sz="1333" dirty="0"/>
              <a:t>KPIT c4k Data</a:t>
            </a:r>
          </a:p>
        </p:txBody>
      </p:sp>
      <p:sp>
        <p:nvSpPr>
          <p:cNvPr id="66" name="Rectangle 65"/>
          <p:cNvSpPr/>
          <p:nvPr/>
        </p:nvSpPr>
        <p:spPr>
          <a:xfrm>
            <a:off x="183233" y="4059394"/>
            <a:ext cx="332695" cy="336703"/>
          </a:xfrm>
          <a:prstGeom prst="rect">
            <a:avLst/>
          </a:prstGeom>
          <a:solidFill>
            <a:srgbClr val="0089C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33" dirty="0"/>
          </a:p>
        </p:txBody>
      </p:sp>
      <p:sp>
        <p:nvSpPr>
          <p:cNvPr id="67" name="TextBox 66"/>
          <p:cNvSpPr txBox="1"/>
          <p:nvPr/>
        </p:nvSpPr>
        <p:spPr>
          <a:xfrm>
            <a:off x="452849" y="4070564"/>
            <a:ext cx="1086388" cy="297454"/>
          </a:xfrm>
          <a:prstGeom prst="rect">
            <a:avLst/>
          </a:prstGeom>
          <a:noFill/>
        </p:spPr>
        <p:txBody>
          <a:bodyPr wrap="none" rtlCol="0">
            <a:spAutoFit/>
          </a:bodyPr>
          <a:lstStyle/>
          <a:p>
            <a:r>
              <a:rPr lang="de-DE" sz="1333" dirty="0"/>
              <a:t>KPIT c4k Tool</a:t>
            </a:r>
          </a:p>
        </p:txBody>
      </p:sp>
      <p:sp>
        <p:nvSpPr>
          <p:cNvPr id="3" name="TextBox 2"/>
          <p:cNvSpPr txBox="1"/>
          <p:nvPr/>
        </p:nvSpPr>
        <p:spPr>
          <a:xfrm rot="16200000">
            <a:off x="1838499" y="2324019"/>
            <a:ext cx="3305922" cy="649004"/>
          </a:xfrm>
          <a:prstGeom prst="rect">
            <a:avLst/>
          </a:prstGeom>
          <a:noFill/>
        </p:spPr>
        <p:txBody>
          <a:bodyPr wrap="square" lIns="0" tIns="0" rIns="0" bIns="0" numCol="2" spcCol="36000" rtlCol="0">
            <a:noAutofit/>
          </a:bodyPr>
          <a:lstStyle/>
          <a:p>
            <a:pPr algn="ctr"/>
            <a:r>
              <a:rPr lang="de-DE" sz="4400" dirty="0" smtClean="0"/>
              <a:t>ARXML</a:t>
            </a:r>
            <a:endParaRPr lang="de-DE" sz="2000" b="1" dirty="0" smtClean="0"/>
          </a:p>
          <a:p>
            <a:pPr algn="ctr"/>
            <a:r>
              <a:rPr lang="de-DE" sz="1600" b="1" dirty="0" smtClean="0"/>
              <a:t>Fully standard-compliant</a:t>
            </a:r>
            <a:endParaRPr lang="de-DE" sz="3200" b="1" dirty="0"/>
          </a:p>
        </p:txBody>
      </p:sp>
    </p:spTree>
    <p:extLst>
      <p:ext uri="{BB962C8B-B14F-4D97-AF65-F5344CB8AC3E}">
        <p14:creationId xmlns:p14="http://schemas.microsoft.com/office/powerpoint/2010/main" val="3235548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3"/>
          </p:nvPr>
        </p:nvSpPr>
        <p:spPr/>
        <p:txBody>
          <a:bodyPr>
            <a:normAutofit/>
          </a:bodyPr>
          <a:lstStyle/>
          <a:p>
            <a:r>
              <a:rPr lang="en-US" sz="2800" dirty="0" smtClean="0"/>
              <a:t>Thank you</a:t>
            </a:r>
            <a:endParaRPr lang="en-US" sz="2800" dirty="0"/>
          </a:p>
        </p:txBody>
      </p:sp>
      <p:sp>
        <p:nvSpPr>
          <p:cNvPr id="5" name="Date Placeholder 4"/>
          <p:cNvSpPr>
            <a:spLocks noGrp="1"/>
          </p:cNvSpPr>
          <p:nvPr>
            <p:ph type="dt" sz="half" idx="10"/>
          </p:nvPr>
        </p:nvSpPr>
        <p:spPr>
          <a:xfrm>
            <a:off x="671567" y="6515100"/>
            <a:ext cx="837193" cy="228600"/>
          </a:xfrm>
        </p:spPr>
        <p:txBody>
          <a:bodyPr/>
          <a:lstStyle/>
          <a:p>
            <a:r>
              <a:rPr lang="en-US" dirty="0" smtClean="0"/>
              <a:t>Release 2016</a:t>
            </a:r>
            <a:endParaRPr lang="en-US" dirty="0"/>
          </a:p>
        </p:txBody>
      </p:sp>
      <p:sp>
        <p:nvSpPr>
          <p:cNvPr id="22" name="Slide Number Placeholder 21"/>
          <p:cNvSpPr>
            <a:spLocks noGrp="1"/>
          </p:cNvSpPr>
          <p:nvPr>
            <p:ph type="sldNum" sz="quarter" idx="12"/>
          </p:nvPr>
        </p:nvSpPr>
        <p:spPr/>
        <p:txBody>
          <a:bodyPr/>
          <a:lstStyle/>
          <a:p>
            <a:fld id="{19A725F3-83D0-4529-A15C-9D644B8C51E0}" type="slidenum">
              <a:rPr lang="en-US" smtClean="0"/>
              <a:pPr/>
              <a:t>8</a:t>
            </a:fld>
            <a:endParaRPr lang="en-US" dirty="0"/>
          </a:p>
        </p:txBody>
      </p:sp>
    </p:spTree>
    <p:extLst>
      <p:ext uri="{BB962C8B-B14F-4D97-AF65-F5344CB8AC3E}">
        <p14:creationId xmlns:p14="http://schemas.microsoft.com/office/powerpoint/2010/main" val="3308937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PIT PPT Template" id="{76107BF4-F686-4B48-8182-59BDF779DB89}" vid="{2E31FE5D-503A-4983-B56C-4940F6A4D2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TotalTime>
  <Words>669</Words>
  <Application>Microsoft Office PowerPoint</Application>
  <PresentationFormat>Widescreen</PresentationFormat>
  <Paragraphs>136</Paragraphs>
  <Slides>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Calibri Light</vt:lpstr>
      <vt:lpstr>Segoe UI</vt:lpstr>
      <vt:lpstr>Segoe UI Light</vt:lpstr>
      <vt:lpstr>Office Theme</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Rajeev Joshi</dc:creator>
  <cp:lastModifiedBy>Sarang Kher</cp:lastModifiedBy>
  <cp:revision>47</cp:revision>
  <dcterms:created xsi:type="dcterms:W3CDTF">2016-04-27T17:28:46Z</dcterms:created>
  <dcterms:modified xsi:type="dcterms:W3CDTF">2018-08-22T05:04:09Z</dcterms:modified>
</cp:coreProperties>
</file>