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319" r:id="rId3"/>
    <p:sldId id="325" r:id="rId4"/>
    <p:sldId id="340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5" r:id="rId14"/>
    <p:sldId id="336" r:id="rId15"/>
    <p:sldId id="337" r:id="rId16"/>
    <p:sldId id="338" r:id="rId17"/>
    <p:sldId id="339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21" r:id="rId26"/>
    <p:sldId id="266" r:id="rId27"/>
  </p:sldIdLst>
  <p:sldSz cx="14630400" cy="8229600"/>
  <p:notesSz cx="6858000" cy="9144000"/>
  <p:defaultTextStyle>
    <a:defPPr>
      <a:defRPr lang="en-US"/>
    </a:defPPr>
    <a:lvl1pPr marL="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FDFDFD"/>
    <a:srgbClr val="E8E8E8"/>
    <a:srgbClr val="F9F9F9"/>
    <a:srgbClr val="0089CF"/>
    <a:srgbClr val="D7D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1" autoAdjust="0"/>
    <p:restoredTop sz="92427" autoAdjust="0"/>
  </p:normalViewPr>
  <p:slideViewPr>
    <p:cSldViewPr snapToGrid="0">
      <p:cViewPr varScale="1">
        <p:scale>
          <a:sx n="57" d="100"/>
          <a:sy n="57" d="100"/>
        </p:scale>
        <p:origin x="954" y="90"/>
      </p:cViewPr>
      <p:guideLst>
        <p:guide orient="horz" pos="2592"/>
        <p:guide pos="46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8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65D44-691D-4237-BCEC-69BC2F85554D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65261C-3A85-4AB8-ADC8-CB695DC4D8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40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7680960"/>
            <a:ext cx="14630400" cy="548640"/>
          </a:xfrm>
          <a:prstGeom prst="rect">
            <a:avLst/>
          </a:prstGeom>
          <a:solidFill>
            <a:srgbClr val="D7DF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4630400" cy="7680960"/>
          </a:xfrm>
          <a:prstGeom prst="rect">
            <a:avLst/>
          </a:prstGeom>
          <a:solidFill>
            <a:srgbClr val="008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91840" y="6286500"/>
            <a:ext cx="8046720" cy="571500"/>
          </a:xfrm>
        </p:spPr>
        <p:txBody>
          <a:bodyPr lIns="0" tIns="0" rIns="0" bIns="0" anchor="ctr" anchorCtr="0">
            <a:norm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enter name of the presenter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6949441"/>
            <a:ext cx="1219200" cy="293370"/>
          </a:xfrm>
        </p:spPr>
        <p:txBody>
          <a:bodyPr lIns="0" tIns="0" rIns="0" bIns="0"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B2178B7B-80B7-4C10-A4E7-EB2E55A4B330}" type="datetime1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2560320" y="4389120"/>
            <a:ext cx="9509760" cy="1097280"/>
          </a:xfrm>
        </p:spPr>
        <p:txBody>
          <a:bodyPr lIns="0" tIns="0" rIns="0" bIns="0" anchor="ctr" anchorCtr="0">
            <a:normAutofit/>
          </a:bodyPr>
          <a:lstStyle>
            <a:lvl1pPr algn="ctr">
              <a:buNone/>
              <a:defRPr sz="3400">
                <a:solidFill>
                  <a:schemeClr val="bg1"/>
                </a:solidFill>
              </a:defRPr>
            </a:lvl1pPr>
            <a:lvl2pPr algn="ctr">
              <a:buNone/>
              <a:defRPr/>
            </a:lvl2pPr>
            <a:lvl3pPr algn="ctr">
              <a:buNone/>
              <a:defRPr/>
            </a:lvl3pPr>
            <a:lvl4pPr algn="ctr">
              <a:buNone/>
              <a:defRPr/>
            </a:lvl4pPr>
            <a:lvl5pPr algn="ctr">
              <a:buNone/>
              <a:defRPr/>
            </a:lvl5pPr>
          </a:lstStyle>
          <a:p>
            <a:pPr lvl="0"/>
            <a:r>
              <a:rPr lang="en-US" dirty="0" smtClean="0"/>
              <a:t>Click to enter title of the presentation</a:t>
            </a:r>
            <a:endParaRPr lang="en-US" dirty="0"/>
          </a:p>
        </p:txBody>
      </p:sp>
      <p:pic>
        <p:nvPicPr>
          <p:cNvPr id="10" name="Picture 9" descr="KPIT logo-(RGB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772" y="1605017"/>
            <a:ext cx="5989384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 userDrawn="1"/>
        </p:nvCxnSpPr>
        <p:spPr>
          <a:xfrm rot="5400000">
            <a:off x="623570" y="7954010"/>
            <a:ext cx="274320" cy="25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rot="5400000">
            <a:off x="1551940" y="7954010"/>
            <a:ext cx="274320" cy="25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KPIT logo-(RGB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2523" y="7680960"/>
            <a:ext cx="1197877" cy="548640"/>
          </a:xfrm>
          <a:prstGeom prst="rect">
            <a:avLst/>
          </a:prstGeom>
        </p:spPr>
      </p:pic>
      <p:cxnSp>
        <p:nvCxnSpPr>
          <p:cNvPr id="22" name="Straight Connector 21"/>
          <p:cNvCxnSpPr/>
          <p:nvPr userDrawn="1"/>
        </p:nvCxnSpPr>
        <p:spPr>
          <a:xfrm rot="5400000">
            <a:off x="3439160" y="7954010"/>
            <a:ext cx="274320" cy="25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/>
          <p:cNvSpPr txBox="1">
            <a:spLocks/>
          </p:cNvSpPr>
          <p:nvPr userDrawn="1"/>
        </p:nvSpPr>
        <p:spPr>
          <a:xfrm>
            <a:off x="1816100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© KPIT Technologies Limited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7818120"/>
            <a:ext cx="731520" cy="274320"/>
          </a:xfrm>
        </p:spPr>
        <p:txBody>
          <a:bodyPr/>
          <a:lstStyle>
            <a:lvl1pPr>
              <a:defRPr sz="1000"/>
            </a:lvl1pPr>
          </a:lstStyle>
          <a:p>
            <a:fld id="{173C4A84-7C60-4089-A564-A39ABE05C7C0}" type="datetime1">
              <a:rPr lang="en-US" smtClean="0"/>
              <a:pPr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9040" y="7818120"/>
            <a:ext cx="9509760" cy="274320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 smtClean="0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>
            <a:lvl1pPr>
              <a:defRPr sz="1000"/>
            </a:lvl1pPr>
          </a:lstStyle>
          <a:p>
            <a:fld id="{19A725F3-83D0-4529-A15C-9D644B8C51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2560320"/>
            <a:ext cx="14630400" cy="2350631"/>
          </a:xfrm>
          <a:prstGeom prst="rect">
            <a:avLst/>
          </a:prstGeom>
          <a:solidFill>
            <a:srgbClr val="008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0" y="4946250"/>
            <a:ext cx="14630400" cy="548640"/>
          </a:xfrm>
          <a:prstGeom prst="rect">
            <a:avLst/>
          </a:prstGeom>
          <a:solidFill>
            <a:srgbClr val="D7DF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315200" y="3960052"/>
            <a:ext cx="211147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306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4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Questions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595452" y="2691273"/>
            <a:ext cx="2552127" cy="1725981"/>
            <a:chOff x="2627156" y="2000250"/>
            <a:chExt cx="2009647" cy="1359106"/>
          </a:xfrm>
        </p:grpSpPr>
        <p:sp>
          <p:nvSpPr>
            <p:cNvPr id="17" name="Oval Callout 16"/>
            <p:cNvSpPr/>
            <p:nvPr userDrawn="1"/>
          </p:nvSpPr>
          <p:spPr>
            <a:xfrm>
              <a:off x="3481378" y="2000250"/>
              <a:ext cx="1155425" cy="693255"/>
            </a:xfrm>
            <a:prstGeom prst="wedgeEllipseCallout">
              <a:avLst>
                <a:gd name="adj1" fmla="val -41827"/>
                <a:gd name="adj2" fmla="val 7337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Callout 17"/>
            <p:cNvSpPr/>
            <p:nvPr userDrawn="1"/>
          </p:nvSpPr>
          <p:spPr>
            <a:xfrm flipH="1">
              <a:off x="2627156" y="2274294"/>
              <a:ext cx="1589943" cy="1085062"/>
            </a:xfrm>
            <a:prstGeom prst="wedgeEllipseCallout">
              <a:avLst>
                <a:gd name="adj1" fmla="val -41827"/>
                <a:gd name="adj2" fmla="val 7337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8904849" y="4183289"/>
            <a:ext cx="4260659" cy="1079436"/>
          </a:xfrm>
        </p:spPr>
        <p:txBody>
          <a:bodyPr lIns="0" tIns="0" rIns="0" bIns="0">
            <a:normAutofit/>
          </a:bodyPr>
          <a:lstStyle>
            <a:lvl1pPr algn="l">
              <a:buNone/>
              <a:defRPr sz="1200"/>
            </a:lvl1pPr>
            <a:lvl2pPr algn="l">
              <a:buNone/>
              <a:defRPr sz="1200"/>
            </a:lvl2pPr>
            <a:lvl3pPr algn="l">
              <a:buNone/>
              <a:defRPr sz="1200"/>
            </a:lvl3pPr>
            <a:lvl4pPr algn="l">
              <a:buNone/>
              <a:defRPr sz="1200"/>
            </a:lvl4pPr>
            <a:lvl5pPr algn="l">
              <a:buNone/>
              <a:defRPr sz="1200"/>
            </a:lvl5pPr>
          </a:lstStyle>
          <a:p>
            <a:pPr lvl="0"/>
            <a:r>
              <a:rPr lang="en-US" dirty="0" smtClean="0"/>
              <a:t>Contact 1</a:t>
            </a:r>
          </a:p>
          <a:p>
            <a:pPr lvl="0"/>
            <a:r>
              <a:rPr lang="en-US" dirty="0" smtClean="0"/>
              <a:t>Contact 2</a:t>
            </a:r>
          </a:p>
          <a:p>
            <a:pPr lvl="0"/>
            <a:r>
              <a:rPr lang="en-US" dirty="0" smtClean="0"/>
              <a:t>E-mail id</a:t>
            </a:r>
            <a:endParaRPr lang="en-US" dirty="0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8904849" y="6194969"/>
            <a:ext cx="4260659" cy="1116012"/>
          </a:xfrm>
        </p:spPr>
        <p:txBody>
          <a:bodyPr lIns="0" tIns="0" rIns="0" bIns="0">
            <a:normAutofit/>
          </a:bodyPr>
          <a:lstStyle>
            <a:lvl1pPr algn="l">
              <a:buNone/>
              <a:defRPr sz="1200"/>
            </a:lvl1pPr>
            <a:lvl2pPr algn="l">
              <a:buNone/>
              <a:defRPr sz="1200"/>
            </a:lvl2pPr>
            <a:lvl3pPr algn="l">
              <a:buNone/>
              <a:defRPr sz="1200"/>
            </a:lvl3pPr>
            <a:lvl4pPr algn="l">
              <a:buNone/>
              <a:defRPr sz="1200"/>
            </a:lvl4pPr>
            <a:lvl5pPr algn="l">
              <a:buNone/>
              <a:defRPr sz="1200"/>
            </a:lvl5pPr>
          </a:lstStyle>
          <a:p>
            <a:pPr lvl="0"/>
            <a:r>
              <a:rPr lang="en-US" dirty="0" smtClean="0"/>
              <a:t>Contact 1</a:t>
            </a:r>
          </a:p>
          <a:p>
            <a:pPr lvl="0"/>
            <a:r>
              <a:rPr lang="en-US" dirty="0" smtClean="0"/>
              <a:t>Contact 2</a:t>
            </a:r>
          </a:p>
          <a:p>
            <a:pPr lvl="0"/>
            <a:r>
              <a:rPr lang="en-US" dirty="0" smtClean="0"/>
              <a:t>E-mail id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8904849" y="4055716"/>
            <a:ext cx="4270248" cy="1588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8904849" y="6067396"/>
            <a:ext cx="4270248" cy="1588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 userDrawn="1"/>
        </p:nvSpPr>
        <p:spPr>
          <a:xfrm>
            <a:off x="13990320" y="365760"/>
            <a:ext cx="64008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8891198" y="3573025"/>
            <a:ext cx="4951412" cy="422201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2000" baseline="0"/>
            </a:lvl1pPr>
          </a:lstStyle>
          <a:p>
            <a:pPr lvl="0"/>
            <a:r>
              <a:rPr lang="en-US" dirty="0" smtClean="0"/>
              <a:t>Name of the presenter 1</a:t>
            </a:r>
            <a:endParaRPr lang="en-US" dirty="0"/>
          </a:p>
        </p:txBody>
      </p:sp>
      <p:sp>
        <p:nvSpPr>
          <p:cNvPr id="26" name="Text Placehold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8891198" y="5556569"/>
            <a:ext cx="4951412" cy="422201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2000" baseline="0"/>
            </a:lvl1pPr>
          </a:lstStyle>
          <a:p>
            <a:pPr lvl="0"/>
            <a:r>
              <a:rPr lang="en-US" dirty="0" smtClean="0"/>
              <a:t>Name of the presenter 2</a:t>
            </a:r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7680960"/>
            <a:ext cx="14630400" cy="548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/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7818120"/>
            <a:ext cx="73152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2AAA71ED-8F0A-4F74-A503-A1718E888FF0}" type="datetime1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9040" y="7818120"/>
            <a:ext cx="941832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Sample footer</a:t>
            </a:r>
            <a:endParaRPr lang="en-US" dirty="0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19A725F3-83D0-4529-A15C-9D644B8C51E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8" name="Straight Connector 27"/>
          <p:cNvCxnSpPr/>
          <p:nvPr userDrawn="1"/>
        </p:nvCxnSpPr>
        <p:spPr>
          <a:xfrm rot="5400000">
            <a:off x="62357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 rot="5400000">
            <a:off x="155194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 rot="5400000">
            <a:off x="343916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ooter Placeholder 4"/>
          <p:cNvSpPr txBox="1">
            <a:spLocks/>
          </p:cNvSpPr>
          <p:nvPr userDrawn="1"/>
        </p:nvSpPr>
        <p:spPr>
          <a:xfrm>
            <a:off x="1816100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© KPIT Technologies Limited</a:t>
            </a:r>
          </a:p>
        </p:txBody>
      </p:sp>
      <p:sp>
        <p:nvSpPr>
          <p:cNvPr id="32" name="Rectangle 31"/>
          <p:cNvSpPr/>
          <p:nvPr userDrawn="1"/>
        </p:nvSpPr>
        <p:spPr>
          <a:xfrm>
            <a:off x="0" y="7607030"/>
            <a:ext cx="14630400" cy="739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/>
          </a:p>
        </p:txBody>
      </p:sp>
      <p:pic>
        <p:nvPicPr>
          <p:cNvPr id="33" name="Picture 32" descr="KPIT logo-(RGB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5782" y="7643997"/>
            <a:ext cx="1278588" cy="5856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KPIT logo-(RGB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5494" y="0"/>
            <a:ext cx="2874906" cy="98755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14630400" cy="7680960"/>
          </a:xfrm>
          <a:prstGeom prst="rect">
            <a:avLst/>
          </a:prstGeom>
          <a:solidFill>
            <a:srgbClr val="008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6433907" y="6264408"/>
            <a:ext cx="1711628" cy="349752"/>
            <a:chOff x="6188136" y="6294888"/>
            <a:chExt cx="1249508" cy="255323"/>
          </a:xfrm>
        </p:grpSpPr>
        <p:pic>
          <p:nvPicPr>
            <p:cNvPr id="17" name="Picture 16" descr="fb.png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804" b="-4354"/>
            <a:stretch/>
          </p:blipFill>
          <p:spPr>
            <a:xfrm>
              <a:off x="6188136" y="6294889"/>
              <a:ext cx="230594" cy="219464"/>
            </a:xfrm>
            <a:prstGeom prst="rect">
              <a:avLst/>
            </a:prstGeom>
          </p:spPr>
        </p:pic>
        <p:pic>
          <p:nvPicPr>
            <p:cNvPr id="18" name="Picture 17" descr="linkedin.png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" r="62767" b="-15720"/>
            <a:stretch/>
          </p:blipFill>
          <p:spPr>
            <a:xfrm>
              <a:off x="6530317" y="6294889"/>
              <a:ext cx="229072" cy="243370"/>
            </a:xfrm>
            <a:prstGeom prst="rect">
              <a:avLst/>
            </a:prstGeom>
          </p:spPr>
        </p:pic>
        <p:pic>
          <p:nvPicPr>
            <p:cNvPr id="19" name="Picture 18" descr="twitter.png"/>
            <p:cNvPicPr>
              <a:picLocks noChangeAspect="1"/>
            </p:cNvPicPr>
            <p:nvPr userDrawn="1"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67940" b="-21401"/>
            <a:stretch/>
          </p:blipFill>
          <p:spPr>
            <a:xfrm>
              <a:off x="6870976" y="6294888"/>
              <a:ext cx="232465" cy="255323"/>
            </a:xfrm>
            <a:prstGeom prst="rect">
              <a:avLst/>
            </a:prstGeom>
          </p:spPr>
        </p:pic>
        <p:pic>
          <p:nvPicPr>
            <p:cNvPr id="22" name="Picture 21" descr="you-tube.png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7211635" y="6294889"/>
              <a:ext cx="226009" cy="210312"/>
            </a:xfrm>
            <a:prstGeom prst="rect">
              <a:avLst/>
            </a:prstGeom>
          </p:spPr>
        </p:pic>
      </p:grpSp>
      <p:sp>
        <p:nvSpPr>
          <p:cNvPr id="24" name="Rectangle 23"/>
          <p:cNvSpPr/>
          <p:nvPr userDrawn="1"/>
        </p:nvSpPr>
        <p:spPr>
          <a:xfrm>
            <a:off x="0" y="7680960"/>
            <a:ext cx="14630400" cy="548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/>
          </a:p>
        </p:txBody>
      </p:sp>
      <p:sp>
        <p:nvSpPr>
          <p:cNvPr id="25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914400" y="7818120"/>
            <a:ext cx="73152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2AAA71ED-8F0A-4F74-A503-A1718E888FF0}" type="datetime1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26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3749040" y="7818120"/>
            <a:ext cx="941832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Sample footer</a:t>
            </a:r>
            <a:endParaRPr lang="en-US" dirty="0"/>
          </a:p>
        </p:txBody>
      </p:sp>
      <p:sp>
        <p:nvSpPr>
          <p:cNvPr id="27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19A725F3-83D0-4529-A15C-9D644B8C51E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 userDrawn="1"/>
        </p:nvCxnSpPr>
        <p:spPr>
          <a:xfrm rot="5400000">
            <a:off x="62357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 rot="5400000">
            <a:off x="155194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 userDrawn="1"/>
        </p:nvCxnSpPr>
        <p:spPr>
          <a:xfrm rot="5400000">
            <a:off x="343916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ooter Placeholder 4"/>
          <p:cNvSpPr txBox="1">
            <a:spLocks/>
          </p:cNvSpPr>
          <p:nvPr userDrawn="1"/>
        </p:nvSpPr>
        <p:spPr>
          <a:xfrm>
            <a:off x="1816100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© KPIT Technologies Limited</a:t>
            </a:r>
          </a:p>
        </p:txBody>
      </p:sp>
      <p:sp>
        <p:nvSpPr>
          <p:cNvPr id="39" name="Rectangle 38"/>
          <p:cNvSpPr/>
          <p:nvPr userDrawn="1"/>
        </p:nvSpPr>
        <p:spPr>
          <a:xfrm>
            <a:off x="0" y="7607030"/>
            <a:ext cx="14630400" cy="739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/>
          </a:p>
        </p:txBody>
      </p:sp>
      <p:pic>
        <p:nvPicPr>
          <p:cNvPr id="40" name="Picture 39" descr="KPIT logo-(RGB)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5782" y="7643997"/>
            <a:ext cx="1278588" cy="585606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3056023" y="3753840"/>
            <a:ext cx="8458841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 smtClean="0">
                <a:solidFill>
                  <a:schemeClr val="bg1"/>
                </a:solidFill>
              </a:rPr>
              <a:t>Thank You</a:t>
            </a:r>
            <a:endParaRPr lang="en-US" sz="29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5581650" y="5549749"/>
            <a:ext cx="3390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www.kpit.com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222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7680960"/>
            <a:ext cx="14630400" cy="548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329566"/>
            <a:ext cx="13258800" cy="731520"/>
          </a:xfrm>
        </p:spPr>
        <p:txBody>
          <a:bodyPr lIns="0" tIns="0" rIns="0" bIns="0" anchor="t" anchorCtr="0">
            <a:noAutofit/>
          </a:bodyPr>
          <a:lstStyle>
            <a:lvl1pPr algn="l"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7818120"/>
            <a:ext cx="73152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2AAA71ED-8F0A-4F74-A503-A1718E888FF0}" type="datetime1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9040" y="7818120"/>
            <a:ext cx="941832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19A725F3-83D0-4529-A15C-9D644B8C51E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rot="5400000">
            <a:off x="62357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rot="5400000">
            <a:off x="155194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343916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1816100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© KPIT Technologies Limited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13990320" y="365760"/>
            <a:ext cx="64008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7607030"/>
            <a:ext cx="14630400" cy="739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/>
          </a:p>
        </p:txBody>
      </p:sp>
      <p:pic>
        <p:nvPicPr>
          <p:cNvPr id="17" name="Picture 16" descr="KPIT logo-(RGB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5782" y="7643997"/>
            <a:ext cx="1278588" cy="5856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65760" y="332844"/>
            <a:ext cx="13258800" cy="731520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3300">
                <a:solidFill>
                  <a:schemeClr val="tx2"/>
                </a:solidFill>
              </a:defRPr>
            </a:lvl1pPr>
            <a:lvl2pPr marL="65311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22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44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55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the title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13990320" y="365760"/>
            <a:ext cx="64008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5" y="851979"/>
            <a:ext cx="13266738" cy="660400"/>
          </a:xfr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5"/>
          </p:nvPr>
        </p:nvSpPr>
        <p:spPr>
          <a:xfrm>
            <a:off x="333346" y="1857340"/>
            <a:ext cx="13382281" cy="56201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0" y="7680960"/>
            <a:ext cx="14630400" cy="548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/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7818120"/>
            <a:ext cx="73152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2AAA71ED-8F0A-4F74-A503-A1718E888FF0}" type="datetime1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9040" y="7818120"/>
            <a:ext cx="941832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Sample footer</a:t>
            </a:r>
            <a:endParaRPr lang="en-US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19A725F3-83D0-4529-A15C-9D644B8C51E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 userDrawn="1"/>
        </p:nvCxnSpPr>
        <p:spPr>
          <a:xfrm rot="5400000">
            <a:off x="62357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 rot="5400000">
            <a:off x="155194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 rot="5400000">
            <a:off x="343916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oter Placeholder 4"/>
          <p:cNvSpPr txBox="1">
            <a:spLocks/>
          </p:cNvSpPr>
          <p:nvPr userDrawn="1"/>
        </p:nvSpPr>
        <p:spPr>
          <a:xfrm>
            <a:off x="1816100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© KPIT Technologies Limited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0" y="7607030"/>
            <a:ext cx="14630400" cy="739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/>
          </a:p>
        </p:txBody>
      </p:sp>
      <p:pic>
        <p:nvPicPr>
          <p:cNvPr id="31" name="Picture 30" descr="KPIT logo-(RGB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5782" y="7643997"/>
            <a:ext cx="1278588" cy="5856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65760" y="332844"/>
            <a:ext cx="13258800" cy="731520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3300">
                <a:solidFill>
                  <a:schemeClr val="tx2"/>
                </a:solidFill>
              </a:defRPr>
            </a:lvl1pPr>
            <a:lvl2pPr marL="65311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22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44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55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the title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13990320" y="365760"/>
            <a:ext cx="64008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5"/>
          </p:nvPr>
        </p:nvSpPr>
        <p:spPr>
          <a:xfrm>
            <a:off x="333346" y="1520458"/>
            <a:ext cx="13382281" cy="56201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0" y="7680960"/>
            <a:ext cx="14630400" cy="548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/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7818120"/>
            <a:ext cx="73152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2AAA71ED-8F0A-4F74-A503-A1718E888FF0}" type="datetime1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9040" y="7818120"/>
            <a:ext cx="941832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Sample footer</a:t>
            </a:r>
            <a:endParaRPr lang="en-US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19A725F3-83D0-4529-A15C-9D644B8C51E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 userDrawn="1"/>
        </p:nvCxnSpPr>
        <p:spPr>
          <a:xfrm rot="5400000">
            <a:off x="62357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 rot="5400000">
            <a:off x="155194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 rot="5400000">
            <a:off x="343916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oter Placeholder 4"/>
          <p:cNvSpPr txBox="1">
            <a:spLocks/>
          </p:cNvSpPr>
          <p:nvPr userDrawn="1"/>
        </p:nvSpPr>
        <p:spPr>
          <a:xfrm>
            <a:off x="1816100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© KPIT Technologies Limited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0" y="7607030"/>
            <a:ext cx="14630400" cy="739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/>
          </a:p>
        </p:txBody>
      </p:sp>
      <p:pic>
        <p:nvPicPr>
          <p:cNvPr id="31" name="Picture 30" descr="KPIT logo-(RGB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5782" y="7643997"/>
            <a:ext cx="1278588" cy="58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1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65760" y="332844"/>
            <a:ext cx="13258800" cy="731520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3300">
                <a:solidFill>
                  <a:schemeClr val="tx2"/>
                </a:solidFill>
              </a:defRPr>
            </a:lvl1pPr>
            <a:lvl2pPr marL="65311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22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44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55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the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1209823"/>
            <a:ext cx="13637261" cy="626273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857"/>
              </a:spcBef>
              <a:buNone/>
              <a:defRPr sz="2400"/>
            </a:lvl1pPr>
            <a:lvl2pPr marL="0" indent="0">
              <a:spcBef>
                <a:spcPts val="857"/>
              </a:spcBef>
              <a:buNone/>
              <a:defRPr sz="2600"/>
            </a:lvl2pPr>
            <a:lvl3pPr marL="0" indent="0">
              <a:spcBef>
                <a:spcPts val="857"/>
              </a:spcBef>
              <a:buNone/>
              <a:defRPr sz="2600"/>
            </a:lvl3pPr>
            <a:lvl4pPr marL="0" indent="0">
              <a:spcBef>
                <a:spcPts val="857"/>
              </a:spcBef>
              <a:buNone/>
              <a:defRPr sz="2600"/>
            </a:lvl4pPr>
            <a:lvl5pPr marL="0" indent="0">
              <a:spcBef>
                <a:spcPts val="857"/>
              </a:spcBef>
              <a:buNone/>
              <a:defRPr sz="2600"/>
            </a:lvl5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13990320" y="365760"/>
            <a:ext cx="64008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81023" y="1206467"/>
            <a:ext cx="11128040" cy="914400"/>
          </a:xfrm>
        </p:spPr>
        <p:txBody>
          <a:bodyPr/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7680960"/>
            <a:ext cx="14630400" cy="548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/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7818120"/>
            <a:ext cx="73152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2AAA71ED-8F0A-4F74-A503-A1718E888FF0}" type="datetime1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9040" y="7818120"/>
            <a:ext cx="941832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Sample footer</a:t>
            </a:r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19A725F3-83D0-4529-A15C-9D644B8C51E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 userDrawn="1"/>
        </p:nvCxnSpPr>
        <p:spPr>
          <a:xfrm rot="5400000">
            <a:off x="62357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 rot="5400000">
            <a:off x="155194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 rot="5400000">
            <a:off x="343916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ooter Placeholder 4"/>
          <p:cNvSpPr txBox="1">
            <a:spLocks/>
          </p:cNvSpPr>
          <p:nvPr userDrawn="1"/>
        </p:nvSpPr>
        <p:spPr>
          <a:xfrm>
            <a:off x="1816100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© KPIT Technologies Limited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0" y="7607030"/>
            <a:ext cx="14630400" cy="739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/>
          </a:p>
        </p:txBody>
      </p:sp>
      <p:pic>
        <p:nvPicPr>
          <p:cNvPr id="30" name="Picture 29" descr="KPIT logo-(RGB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5782" y="7643997"/>
            <a:ext cx="1278588" cy="5856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65760" y="332844"/>
            <a:ext cx="13258800" cy="731520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3300">
                <a:solidFill>
                  <a:schemeClr val="tx2"/>
                </a:solidFill>
              </a:defRPr>
            </a:lvl1pPr>
            <a:lvl2pPr marL="65311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22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44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55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the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1209822"/>
            <a:ext cx="6803136" cy="626273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857"/>
              </a:spcBef>
              <a:buFont typeface="Arial"/>
              <a:buChar char="•"/>
              <a:defRPr sz="2000"/>
            </a:lvl1pPr>
            <a:lvl2pPr marL="0" indent="0">
              <a:spcBef>
                <a:spcPts val="857"/>
              </a:spcBef>
              <a:buNone/>
              <a:defRPr sz="2600"/>
            </a:lvl2pPr>
            <a:lvl3pPr marL="0" indent="0">
              <a:spcBef>
                <a:spcPts val="857"/>
              </a:spcBef>
              <a:buNone/>
              <a:defRPr sz="2600"/>
            </a:lvl3pPr>
            <a:lvl4pPr marL="0" indent="0">
              <a:spcBef>
                <a:spcPts val="857"/>
              </a:spcBef>
              <a:buNone/>
              <a:defRPr sz="2600"/>
            </a:lvl4pPr>
            <a:lvl5pPr marL="0" indent="0">
              <a:spcBef>
                <a:spcPts val="857"/>
              </a:spcBef>
              <a:buNone/>
              <a:defRPr sz="2600"/>
            </a:lvl5pPr>
          </a:lstStyle>
          <a:p>
            <a:pPr lvl="0"/>
            <a:r>
              <a:rPr lang="en-US" dirty="0" smtClean="0"/>
              <a:t>Click to edit the body text</a:t>
            </a: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4" hasCustomPrompt="1"/>
          </p:nvPr>
        </p:nvSpPr>
        <p:spPr>
          <a:xfrm>
            <a:off x="7498080" y="1223889"/>
            <a:ext cx="6591302" cy="6270382"/>
          </a:xfrm>
        </p:spPr>
        <p:txBody>
          <a:bodyPr lIns="0" tIns="0" rIns="0" bIns="0">
            <a:normAutofit/>
          </a:bodyPr>
          <a:lstStyle>
            <a:lvl1pPr>
              <a:buFontTx/>
              <a:buNone/>
              <a:defRPr sz="2600"/>
            </a:lvl1pPr>
          </a:lstStyle>
          <a:p>
            <a:r>
              <a:rPr lang="en-US" dirty="0" smtClean="0"/>
              <a:t>Click to place a chart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13990320" y="365760"/>
            <a:ext cx="64008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7680960"/>
            <a:ext cx="14630400" cy="548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7818120"/>
            <a:ext cx="73152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2AAA71ED-8F0A-4F74-A503-A1718E888FF0}" type="datetime1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9040" y="7818120"/>
            <a:ext cx="941832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Sample footer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19A725F3-83D0-4529-A15C-9D644B8C51E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 rot="5400000">
            <a:off x="62357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rot="5400000">
            <a:off x="155194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 rot="5400000">
            <a:off x="343916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oter Placeholder 4"/>
          <p:cNvSpPr txBox="1">
            <a:spLocks/>
          </p:cNvSpPr>
          <p:nvPr userDrawn="1"/>
        </p:nvSpPr>
        <p:spPr>
          <a:xfrm>
            <a:off x="1816100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© KPIT Technologies Limited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0" y="7607030"/>
            <a:ext cx="14630400" cy="739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/>
          </a:p>
        </p:txBody>
      </p:sp>
      <p:pic>
        <p:nvPicPr>
          <p:cNvPr id="31" name="Picture 30" descr="KPIT logo-(RGB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5782" y="7643997"/>
            <a:ext cx="1278588" cy="5856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erato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 userDrawn="1"/>
        </p:nvCxnSpPr>
        <p:spPr>
          <a:xfrm rot="5400000">
            <a:off x="623570" y="7954010"/>
            <a:ext cx="274320" cy="25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rot="5400000">
            <a:off x="1551940" y="7954010"/>
            <a:ext cx="274320" cy="25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KPIT logo-(RGB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2523" y="7680960"/>
            <a:ext cx="1197877" cy="548640"/>
          </a:xfrm>
          <a:prstGeom prst="rect">
            <a:avLst/>
          </a:prstGeom>
        </p:spPr>
      </p:pic>
      <p:cxnSp>
        <p:nvCxnSpPr>
          <p:cNvPr id="22" name="Straight Connector 21"/>
          <p:cNvCxnSpPr/>
          <p:nvPr userDrawn="1"/>
        </p:nvCxnSpPr>
        <p:spPr>
          <a:xfrm rot="5400000">
            <a:off x="3439160" y="7954010"/>
            <a:ext cx="274320" cy="25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/>
          <p:cNvSpPr txBox="1">
            <a:spLocks/>
          </p:cNvSpPr>
          <p:nvPr userDrawn="1"/>
        </p:nvSpPr>
        <p:spPr>
          <a:xfrm>
            <a:off x="1816100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© KPIT Technologies Limited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7818120"/>
            <a:ext cx="731520" cy="274320"/>
          </a:xfrm>
        </p:spPr>
        <p:txBody>
          <a:bodyPr/>
          <a:lstStyle>
            <a:lvl1pPr>
              <a:defRPr sz="1000"/>
            </a:lvl1pPr>
          </a:lstStyle>
          <a:p>
            <a:fld id="{173C4A84-7C60-4089-A564-A39ABE05C7C0}" type="datetime1">
              <a:rPr lang="en-US" smtClean="0"/>
              <a:pPr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9040" y="7818120"/>
            <a:ext cx="9509760" cy="274320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 smtClean="0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>
            <a:lvl1pPr>
              <a:defRPr sz="1000"/>
            </a:lvl1pPr>
          </a:lstStyle>
          <a:p>
            <a:fld id="{19A725F3-83D0-4529-A15C-9D644B8C51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2560320"/>
            <a:ext cx="14630400" cy="2350631"/>
          </a:xfrm>
          <a:prstGeom prst="rect">
            <a:avLst/>
          </a:prstGeom>
          <a:solidFill>
            <a:srgbClr val="008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0" y="4946250"/>
            <a:ext cx="14630400" cy="548640"/>
          </a:xfrm>
          <a:prstGeom prst="rect">
            <a:avLst/>
          </a:prstGeom>
          <a:solidFill>
            <a:srgbClr val="D7DF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31110" y="2841674"/>
            <a:ext cx="8229600" cy="1828800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buNone/>
              <a:defRPr sz="3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enter section title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564856" y="5036234"/>
            <a:ext cx="5500687" cy="393895"/>
          </a:xfrm>
        </p:spPr>
        <p:txBody>
          <a:bodyPr lIns="91440" tIns="0" rIns="91440" bIns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 smtClean="0"/>
              <a:t>Subtitle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r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48640" y="1108710"/>
            <a:ext cx="13431520" cy="6286500"/>
          </a:xfrm>
        </p:spPr>
        <p:txBody>
          <a:bodyPr>
            <a:normAutofit/>
          </a:bodyPr>
          <a:lstStyle>
            <a:lvl1pPr>
              <a:buNone/>
              <a:defRPr sz="2600"/>
            </a:lvl1pPr>
          </a:lstStyle>
          <a:p>
            <a:r>
              <a:rPr lang="en-US" dirty="0" smtClean="0"/>
              <a:t>Click to place map / picture</a:t>
            </a:r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3990320" y="365760"/>
            <a:ext cx="64008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7680960"/>
            <a:ext cx="14630400" cy="548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7818120"/>
            <a:ext cx="73152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2AAA71ED-8F0A-4F74-A503-A1718E888FF0}" type="datetime1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9040" y="7818120"/>
            <a:ext cx="941832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Sample footer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19A725F3-83D0-4529-A15C-9D644B8C51E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 userDrawn="1"/>
        </p:nvCxnSpPr>
        <p:spPr>
          <a:xfrm rot="5400000">
            <a:off x="62357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rot="5400000">
            <a:off x="155194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 rot="5400000">
            <a:off x="343916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816100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© KPIT Technologies Limited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0" y="7607030"/>
            <a:ext cx="14630400" cy="739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/>
          </a:p>
        </p:txBody>
      </p:sp>
      <p:pic>
        <p:nvPicPr>
          <p:cNvPr id="29" name="Picture 28" descr="KPIT logo-(RGB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5782" y="7643997"/>
            <a:ext cx="1278588" cy="5856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3990320" y="365760"/>
            <a:ext cx="64008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0" y="7680960"/>
            <a:ext cx="14630400" cy="548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/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7818120"/>
            <a:ext cx="73152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2AAA71ED-8F0A-4F74-A503-A1718E888FF0}" type="datetime1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9040" y="7818120"/>
            <a:ext cx="941832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Sample footer</a:t>
            </a:r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19A725F3-83D0-4529-A15C-9D644B8C51E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2" name="Straight Connector 21"/>
          <p:cNvCxnSpPr/>
          <p:nvPr userDrawn="1"/>
        </p:nvCxnSpPr>
        <p:spPr>
          <a:xfrm rot="5400000">
            <a:off x="62357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rot="5400000">
            <a:off x="155194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rot="5400000">
            <a:off x="343916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/>
          <p:cNvSpPr txBox="1">
            <a:spLocks/>
          </p:cNvSpPr>
          <p:nvPr userDrawn="1"/>
        </p:nvSpPr>
        <p:spPr>
          <a:xfrm>
            <a:off x="1816100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© KPIT Technologies Limited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0" y="7607030"/>
            <a:ext cx="14630400" cy="739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/>
          </a:p>
        </p:txBody>
      </p:sp>
      <p:pic>
        <p:nvPicPr>
          <p:cNvPr id="27" name="Picture 26" descr="KPIT logo-(RGB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5782" y="7643997"/>
            <a:ext cx="1278588" cy="58560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  <a:prstGeom prst="rect">
            <a:avLst/>
          </a:prstGeom>
        </p:spPr>
        <p:txBody>
          <a:bodyPr vert="horz" lIns="130622" tIns="65311" rIns="130622" bIns="65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920240"/>
            <a:ext cx="13167360" cy="5431156"/>
          </a:xfrm>
          <a:prstGeom prst="rect">
            <a:avLst/>
          </a:prstGeom>
        </p:spPr>
        <p:txBody>
          <a:bodyPr vert="horz" lIns="130622" tIns="65311" rIns="130622" bIns="65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9200" y="7772401"/>
            <a:ext cx="1219200" cy="29337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347DFF8D-94D4-43DD-8BFB-E5E31B38334E}" type="datetime1">
              <a:rPr lang="en-US" smtClean="0"/>
              <a:pPr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2240" y="7772401"/>
            <a:ext cx="11460480" cy="29337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3840" y="7772401"/>
            <a:ext cx="609600" cy="29337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19A725F3-83D0-4529-A15C-9D644B8C51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50" r:id="rId2"/>
    <p:sldLayoutId id="2147483668" r:id="rId3"/>
    <p:sldLayoutId id="2147483669" r:id="rId4"/>
    <p:sldLayoutId id="2147483651" r:id="rId5"/>
    <p:sldLayoutId id="2147483662" r:id="rId6"/>
    <p:sldLayoutId id="2147483663" r:id="rId7"/>
    <p:sldLayoutId id="2147483660" r:id="rId8"/>
    <p:sldLayoutId id="2147483661" r:id="rId9"/>
    <p:sldLayoutId id="2147483666" r:id="rId10"/>
    <p:sldLayoutId id="2147483667" r:id="rId11"/>
    <p:sldLayoutId id="2147483670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1306220" rtl="0" eaLnBrk="1" latinLnBrk="0" hangingPunct="1">
        <a:spcBef>
          <a:spcPct val="0"/>
        </a:spcBef>
        <a:buNone/>
        <a:defRPr sz="2600" kern="1200">
          <a:solidFill>
            <a:schemeClr val="tx1"/>
          </a:solidFill>
          <a:latin typeface="Segoe UI" pitchFamily="34" charset="0"/>
          <a:ea typeface="+mj-ea"/>
          <a:cs typeface="Segoe UI" pitchFamily="34" charset="0"/>
        </a:defRPr>
      </a:lvl1pPr>
    </p:titleStyle>
    <p:bodyStyle>
      <a:lvl1pPr marL="489833" indent="-489833" algn="l" defTabSz="130622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1061304" indent="-408194" algn="l" defTabSz="130622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632776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2285886" indent="-326555" algn="l" defTabSz="130622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938996" indent="-326555" algn="l" defTabSz="130622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3592106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jenkins-ci.org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mirror.fibergrid.in/apache/maven/maven-3/3.3.9/binaries/apache-maven-3.3.9-bin.zip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852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65760" y="332844"/>
            <a:ext cx="13258800" cy="496889"/>
          </a:xfrm>
        </p:spPr>
        <p:txBody>
          <a:bodyPr/>
          <a:lstStyle/>
          <a:p>
            <a:r>
              <a:rPr lang="en-US" dirty="0" smtClean="0"/>
              <a:t>POM file basics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3520" y="829733"/>
            <a:ext cx="1340104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Minimal pom.xml: must have 4 things(1 element and it’s 3 fields)</a:t>
            </a:r>
          </a:p>
          <a:p>
            <a:pPr marL="1167460" lvl="1" indent="-514350">
              <a:buFont typeface="+mj-lt"/>
              <a:buAutoNum type="arabicPeriod"/>
            </a:pPr>
            <a:r>
              <a:rPr lang="en-US" dirty="0" smtClean="0"/>
              <a:t> &lt;project&gt;..&lt;/project&gt; element</a:t>
            </a:r>
          </a:p>
          <a:p>
            <a:pPr marL="1820570" lvl="2" indent="-514350">
              <a:buFont typeface="+mj-lt"/>
              <a:buAutoNum type="arabicPeriod"/>
            </a:pPr>
            <a:r>
              <a:rPr lang="en-US" sz="2400" dirty="0" smtClean="0"/>
              <a:t>&lt;</a:t>
            </a:r>
            <a:r>
              <a:rPr lang="en-US" sz="2400" dirty="0" err="1" smtClean="0"/>
              <a:t>groupId</a:t>
            </a:r>
            <a:r>
              <a:rPr lang="en-US" sz="2400" dirty="0" smtClean="0"/>
              <a:t>&gt;..&lt;/</a:t>
            </a:r>
            <a:r>
              <a:rPr lang="en-US" sz="2400" dirty="0" err="1" smtClean="0"/>
              <a:t>groupId</a:t>
            </a:r>
            <a:r>
              <a:rPr lang="en-US" sz="2400" dirty="0" smtClean="0"/>
              <a:t>&gt; field</a:t>
            </a:r>
          </a:p>
          <a:p>
            <a:pPr marL="1820570" lvl="2" indent="-514350">
              <a:buFont typeface="+mj-lt"/>
              <a:buAutoNum type="arabicPeriod"/>
            </a:pPr>
            <a:r>
              <a:rPr lang="en-US" sz="2400" dirty="0" smtClean="0"/>
              <a:t>&lt;</a:t>
            </a:r>
            <a:r>
              <a:rPr lang="en-US" sz="2400" dirty="0" err="1" smtClean="0"/>
              <a:t>artifactId</a:t>
            </a:r>
            <a:r>
              <a:rPr lang="en-US" sz="2400" dirty="0" smtClean="0"/>
              <a:t>&gt;..&lt;/</a:t>
            </a:r>
            <a:r>
              <a:rPr lang="en-US" sz="2400" dirty="0" err="1" smtClean="0"/>
              <a:t>artifactId</a:t>
            </a:r>
            <a:r>
              <a:rPr lang="en-US" sz="2400" dirty="0" smtClean="0"/>
              <a:t>&gt; field</a:t>
            </a:r>
          </a:p>
          <a:p>
            <a:pPr marL="1820570" lvl="2" indent="-514350">
              <a:buFont typeface="+mj-lt"/>
              <a:buAutoNum type="arabicPeriod"/>
            </a:pPr>
            <a:r>
              <a:rPr lang="en-US" sz="2400" dirty="0" smtClean="0"/>
              <a:t>&lt;version&gt;..&lt;/version&gt; field</a:t>
            </a:r>
          </a:p>
          <a:p>
            <a:pPr marL="1167460" lvl="1" indent="-51435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3601885"/>
            <a:ext cx="14148480" cy="326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71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65760" y="332844"/>
            <a:ext cx="13258800" cy="496889"/>
          </a:xfrm>
        </p:spPr>
        <p:txBody>
          <a:bodyPr/>
          <a:lstStyle/>
          <a:p>
            <a:r>
              <a:rPr lang="en-US" dirty="0" smtClean="0"/>
              <a:t>POM file basics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3520" y="829733"/>
            <a:ext cx="134010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Inheritance and Aggregation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3040" y="1322176"/>
            <a:ext cx="7599680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Inheritance</a:t>
            </a:r>
            <a:r>
              <a:rPr lang="en-US" dirty="0" smtClean="0"/>
              <a:t>:</a:t>
            </a:r>
          </a:p>
          <a:p>
            <a:r>
              <a:rPr lang="en-US" sz="2000" dirty="0"/>
              <a:t>&lt;</a:t>
            </a:r>
            <a:r>
              <a:rPr lang="en-US" sz="2000" b="1" dirty="0"/>
              <a:t>parent</a:t>
            </a:r>
            <a:r>
              <a:rPr lang="en-US" sz="2000" dirty="0"/>
              <a:t>&gt;</a:t>
            </a:r>
          </a:p>
          <a:p>
            <a:r>
              <a:rPr lang="en-US" sz="2000" dirty="0" smtClean="0"/>
              <a:t>    &lt;</a:t>
            </a:r>
            <a:r>
              <a:rPr lang="en-US" sz="2000" dirty="0" err="1" smtClean="0"/>
              <a:t>groupId</a:t>
            </a:r>
            <a:r>
              <a:rPr lang="en-US" sz="2000" dirty="0" smtClean="0"/>
              <a:t>&gt;com.kpit.c4k.compose&lt;/</a:t>
            </a:r>
            <a:r>
              <a:rPr lang="en-US" sz="2000" dirty="0" err="1" smtClean="0"/>
              <a:t>groupId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    </a:t>
            </a:r>
            <a:r>
              <a:rPr lang="en-US" sz="2000" dirty="0"/>
              <a:t>&lt;</a:t>
            </a:r>
            <a:r>
              <a:rPr lang="en-US" sz="2000" dirty="0" err="1"/>
              <a:t>artifactId</a:t>
            </a:r>
            <a:r>
              <a:rPr lang="en-US" sz="2000" dirty="0"/>
              <a:t>&gt;com.kpit.c4k.compose.parent&lt;/</a:t>
            </a:r>
            <a:r>
              <a:rPr lang="en-US" sz="2000" dirty="0" err="1"/>
              <a:t>artifactId</a:t>
            </a:r>
            <a:r>
              <a:rPr lang="en-US" sz="2000" dirty="0"/>
              <a:t>&gt;</a:t>
            </a:r>
          </a:p>
          <a:p>
            <a:r>
              <a:rPr lang="en-US" sz="2000" dirty="0"/>
              <a:t>    &lt;version&gt;1.0.0-SNAPSHOT&lt;/version&gt;</a:t>
            </a:r>
          </a:p>
          <a:p>
            <a:r>
              <a:rPr lang="en-US" sz="2000" dirty="0"/>
              <a:t>    &lt;</a:t>
            </a:r>
            <a:r>
              <a:rPr lang="en-US" sz="2000" b="1" dirty="0" err="1"/>
              <a:t>relativePath</a:t>
            </a:r>
            <a:r>
              <a:rPr lang="en-US" sz="2000" dirty="0"/>
              <a:t>&gt;../com.kpit.c4k.compose.parent&lt;/</a:t>
            </a:r>
            <a:r>
              <a:rPr lang="en-US" sz="2000" b="1" dirty="0" err="1"/>
              <a:t>relativePath</a:t>
            </a:r>
            <a:r>
              <a:rPr lang="en-US" sz="2000" dirty="0"/>
              <a:t>&gt;</a:t>
            </a:r>
          </a:p>
          <a:p>
            <a:r>
              <a:rPr lang="en-US" sz="2000" dirty="0"/>
              <a:t>  &lt;/</a:t>
            </a:r>
            <a:r>
              <a:rPr lang="en-US" sz="2000" b="1" dirty="0"/>
              <a:t>parent</a:t>
            </a:r>
            <a:r>
              <a:rPr lang="en-US" sz="2000" dirty="0"/>
              <a:t>&gt; </a:t>
            </a:r>
            <a:endParaRPr lang="en-US" sz="2000" dirty="0" smtClean="0"/>
          </a:p>
          <a:p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250613" y="3765240"/>
            <a:ext cx="759968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Aggregation</a:t>
            </a:r>
            <a:r>
              <a:rPr lang="en-US" dirty="0" smtClean="0"/>
              <a:t>:</a:t>
            </a:r>
          </a:p>
          <a:p>
            <a:r>
              <a:rPr lang="en-US" sz="1100" dirty="0"/>
              <a:t>&lt;project&gt;</a:t>
            </a:r>
          </a:p>
          <a:p>
            <a:r>
              <a:rPr lang="en-US" sz="1100" dirty="0"/>
              <a:t>&lt;</a:t>
            </a:r>
            <a:r>
              <a:rPr lang="en-US" sz="1100" dirty="0" err="1"/>
              <a:t>modelVersion</a:t>
            </a:r>
            <a:r>
              <a:rPr lang="en-US" sz="1100" dirty="0"/>
              <a:t>&gt;4.0.0&lt;/</a:t>
            </a:r>
            <a:r>
              <a:rPr lang="en-US" sz="1100" dirty="0" err="1"/>
              <a:t>modelVersion</a:t>
            </a:r>
            <a:r>
              <a:rPr lang="en-US" sz="1100" dirty="0"/>
              <a:t>&gt;</a:t>
            </a:r>
          </a:p>
          <a:p>
            <a:r>
              <a:rPr lang="en-US" sz="1100" dirty="0"/>
              <a:t>&lt;</a:t>
            </a:r>
            <a:r>
              <a:rPr lang="en-US" sz="1100" dirty="0" err="1" smtClean="0"/>
              <a:t>groupId</a:t>
            </a:r>
            <a:r>
              <a:rPr lang="en-US" sz="1100" dirty="0" smtClean="0"/>
              <a:t>&gt;</a:t>
            </a:r>
            <a:r>
              <a:rPr lang="en-US" sz="1100" dirty="0" err="1" smtClean="0"/>
              <a:t>xxx.yyy.zzz</a:t>
            </a:r>
            <a:r>
              <a:rPr lang="en-US" sz="1100" dirty="0" smtClean="0"/>
              <a:t>&lt;/</a:t>
            </a:r>
            <a:r>
              <a:rPr lang="en-US" sz="1100" dirty="0" err="1" smtClean="0"/>
              <a:t>groupId</a:t>
            </a:r>
            <a:r>
              <a:rPr lang="en-US" sz="1100" dirty="0" smtClean="0"/>
              <a:t>&gt;</a:t>
            </a:r>
            <a:endParaRPr lang="en-US" sz="1100" dirty="0"/>
          </a:p>
          <a:p>
            <a:r>
              <a:rPr lang="en-US" sz="1100" dirty="0"/>
              <a:t>&lt;</a:t>
            </a:r>
            <a:r>
              <a:rPr lang="en-US" sz="1100" dirty="0" err="1" smtClean="0"/>
              <a:t>artifactId</a:t>
            </a:r>
            <a:r>
              <a:rPr lang="en-US" sz="1100" dirty="0" smtClean="0"/>
              <a:t>&gt;</a:t>
            </a:r>
            <a:r>
              <a:rPr lang="en-US" sz="1100" dirty="0" err="1" smtClean="0"/>
              <a:t>abc-def</a:t>
            </a:r>
            <a:r>
              <a:rPr lang="en-US" sz="1100" dirty="0" smtClean="0"/>
              <a:t>&lt;/</a:t>
            </a:r>
            <a:r>
              <a:rPr lang="en-US" sz="1100" dirty="0" err="1"/>
              <a:t>artifactId</a:t>
            </a:r>
            <a:r>
              <a:rPr lang="en-US" sz="1100" dirty="0"/>
              <a:t>&gt;</a:t>
            </a:r>
          </a:p>
          <a:p>
            <a:r>
              <a:rPr lang="en-US" sz="1100" dirty="0"/>
              <a:t>&lt;</a:t>
            </a:r>
            <a:r>
              <a:rPr lang="en-US" sz="1100" dirty="0" smtClean="0"/>
              <a:t>version&gt;1.0.0&lt;/</a:t>
            </a:r>
            <a:r>
              <a:rPr lang="en-US" sz="1100" dirty="0"/>
              <a:t>version&gt;</a:t>
            </a:r>
          </a:p>
          <a:p>
            <a:r>
              <a:rPr lang="en-US" sz="1100" dirty="0"/>
              <a:t>&lt;packaging&gt;</a:t>
            </a:r>
            <a:r>
              <a:rPr lang="en-US" sz="1100" dirty="0" err="1"/>
              <a:t>pom</a:t>
            </a:r>
            <a:r>
              <a:rPr lang="en-US" sz="1100" dirty="0"/>
              <a:t>&lt;/packaging&gt;</a:t>
            </a:r>
          </a:p>
          <a:p>
            <a:r>
              <a:rPr lang="en-US" sz="2000" dirty="0"/>
              <a:t> </a:t>
            </a:r>
            <a:r>
              <a:rPr lang="en-US" sz="2000" dirty="0" smtClean="0"/>
              <a:t>&lt;</a:t>
            </a:r>
            <a:r>
              <a:rPr lang="en-US" sz="2000" b="1" dirty="0"/>
              <a:t>modules</a:t>
            </a:r>
            <a:r>
              <a:rPr lang="en-US" sz="2000" dirty="0"/>
              <a:t>&gt;</a:t>
            </a:r>
          </a:p>
          <a:p>
            <a:r>
              <a:rPr lang="en-US" sz="2000" dirty="0"/>
              <a:t>&lt;</a:t>
            </a:r>
            <a:r>
              <a:rPr lang="en-US" sz="2000" b="1" dirty="0"/>
              <a:t>module</a:t>
            </a:r>
            <a:r>
              <a:rPr lang="en-US" sz="2000" dirty="0"/>
              <a:t>&gt;../</a:t>
            </a:r>
            <a:r>
              <a:rPr lang="en-US" sz="2000" dirty="0" smtClean="0"/>
              <a:t>my-plugin-1&lt;/</a:t>
            </a:r>
            <a:r>
              <a:rPr lang="en-US" sz="2000" b="1" dirty="0" smtClean="0"/>
              <a:t>module</a:t>
            </a:r>
            <a:r>
              <a:rPr lang="en-US" sz="2000" dirty="0" smtClean="0"/>
              <a:t>&gt;</a:t>
            </a:r>
          </a:p>
          <a:p>
            <a:r>
              <a:rPr lang="en-US" sz="2000" dirty="0"/>
              <a:t>&lt;</a:t>
            </a:r>
            <a:r>
              <a:rPr lang="en-US" sz="2000" b="1" dirty="0"/>
              <a:t>module</a:t>
            </a:r>
            <a:r>
              <a:rPr lang="en-US" sz="2000" dirty="0"/>
              <a:t>&gt;../my-plugin-1&lt;/</a:t>
            </a:r>
            <a:r>
              <a:rPr lang="en-US" sz="2000" b="1" dirty="0"/>
              <a:t>module</a:t>
            </a:r>
            <a:r>
              <a:rPr lang="en-US" sz="2000" dirty="0"/>
              <a:t>&gt;</a:t>
            </a:r>
          </a:p>
          <a:p>
            <a:r>
              <a:rPr lang="en-US" sz="2000" dirty="0" smtClean="0"/>
              <a:t>&lt;/</a:t>
            </a:r>
            <a:r>
              <a:rPr lang="en-US" sz="2000" b="1" dirty="0"/>
              <a:t>modules</a:t>
            </a:r>
            <a:r>
              <a:rPr lang="en-US" sz="2000" dirty="0"/>
              <a:t>&gt;</a:t>
            </a:r>
          </a:p>
          <a:p>
            <a:r>
              <a:rPr lang="en-US" sz="2000" dirty="0"/>
              <a:t>&lt;/project&gt;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809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65760" y="332844"/>
            <a:ext cx="13258800" cy="496889"/>
          </a:xfrm>
        </p:spPr>
        <p:txBody>
          <a:bodyPr/>
          <a:lstStyle/>
          <a:p>
            <a:r>
              <a:rPr lang="en-US" dirty="0" smtClean="0"/>
              <a:t>POM file basics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0453" y="829733"/>
            <a:ext cx="134010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Super pom.xml: </a:t>
            </a:r>
            <a:r>
              <a:rPr lang="en-US" sz="2000" i="1" dirty="0" err="1"/>
              <a:t>mvn</a:t>
            </a:r>
            <a:r>
              <a:rPr lang="en-US" sz="2000" i="1" dirty="0"/>
              <a:t> </a:t>
            </a:r>
            <a:r>
              <a:rPr lang="en-US" sz="2000" i="1" dirty="0" err="1" smtClean="0"/>
              <a:t>help:effective-pom</a:t>
            </a:r>
            <a:r>
              <a:rPr lang="en-US" sz="2000" i="1" dirty="0" smtClean="0"/>
              <a:t> (console command)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605491"/>
            <a:ext cx="7592907" cy="576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0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65760" y="332844"/>
            <a:ext cx="13258800" cy="496889"/>
          </a:xfrm>
        </p:spPr>
        <p:txBody>
          <a:bodyPr/>
          <a:lstStyle/>
          <a:p>
            <a:r>
              <a:rPr lang="en-US" dirty="0" smtClean="0"/>
              <a:t>POM file basics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3520" y="829733"/>
            <a:ext cx="134010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groupId</a:t>
            </a:r>
            <a:r>
              <a:rPr lang="en-US" dirty="0" smtClean="0"/>
              <a:t>, </a:t>
            </a:r>
            <a:r>
              <a:rPr lang="en-US" dirty="0" err="1" smtClean="0"/>
              <a:t>artifactId</a:t>
            </a:r>
            <a:r>
              <a:rPr lang="en-US" dirty="0" smtClean="0"/>
              <a:t> and Properties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33120" y="1417111"/>
            <a:ext cx="1073234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&lt;properties&gt;</a:t>
            </a:r>
          </a:p>
          <a:p>
            <a:r>
              <a:rPr lang="en-US" sz="2000" dirty="0"/>
              <a:t>&lt;</a:t>
            </a:r>
            <a:r>
              <a:rPr lang="en-US" sz="2000" b="1" dirty="0" err="1"/>
              <a:t>tycho.version</a:t>
            </a:r>
            <a:r>
              <a:rPr lang="en-US" sz="2000" b="1" dirty="0"/>
              <a:t>&gt;0.23.1</a:t>
            </a:r>
            <a:r>
              <a:rPr lang="en-US" sz="2000" dirty="0"/>
              <a:t>&lt;/</a:t>
            </a:r>
            <a:r>
              <a:rPr lang="en-US" sz="2000" b="1" dirty="0" err="1"/>
              <a:t>tycho.version</a:t>
            </a:r>
            <a:r>
              <a:rPr lang="en-US" sz="2000" dirty="0"/>
              <a:t>&gt;</a:t>
            </a:r>
          </a:p>
          <a:p>
            <a:r>
              <a:rPr lang="en-US" sz="2000" dirty="0" smtClean="0"/>
              <a:t>&lt;/</a:t>
            </a:r>
            <a:r>
              <a:rPr lang="en-US" sz="2000" dirty="0"/>
              <a:t>properties</a:t>
            </a:r>
            <a:r>
              <a:rPr lang="en-US" sz="2000" dirty="0" smtClean="0"/>
              <a:t>&gt;</a:t>
            </a:r>
          </a:p>
          <a:p>
            <a:endParaRPr lang="en-US" sz="20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sz="2000" dirty="0"/>
              <a:t>&lt;plugin&gt;</a:t>
            </a:r>
          </a:p>
          <a:p>
            <a:r>
              <a:rPr lang="en-US" sz="2000" dirty="0"/>
              <a:t>&lt;</a:t>
            </a:r>
            <a:r>
              <a:rPr lang="en-US" sz="2000" dirty="0" err="1"/>
              <a:t>groupId</a:t>
            </a:r>
            <a:r>
              <a:rPr lang="en-US" sz="2000" dirty="0"/>
              <a:t>&gt;</a:t>
            </a:r>
            <a:r>
              <a:rPr lang="en-US" sz="2000" dirty="0" err="1"/>
              <a:t>org.eclipse.tycho</a:t>
            </a:r>
            <a:r>
              <a:rPr lang="en-US" sz="2000" dirty="0"/>
              <a:t>&lt;/</a:t>
            </a:r>
            <a:r>
              <a:rPr lang="en-US" sz="2000" dirty="0" err="1"/>
              <a:t>groupId</a:t>
            </a:r>
            <a:r>
              <a:rPr lang="en-US" sz="2000" dirty="0"/>
              <a:t>&gt;</a:t>
            </a:r>
          </a:p>
          <a:p>
            <a:r>
              <a:rPr lang="en-US" sz="2000" dirty="0"/>
              <a:t>&lt;</a:t>
            </a:r>
            <a:r>
              <a:rPr lang="en-US" sz="2000" dirty="0" err="1"/>
              <a:t>artifactId</a:t>
            </a:r>
            <a:r>
              <a:rPr lang="en-US" sz="2000" dirty="0"/>
              <a:t>&gt;</a:t>
            </a:r>
            <a:r>
              <a:rPr lang="en-US" sz="2000" u="sng" dirty="0" err="1"/>
              <a:t>tycho</a:t>
            </a:r>
            <a:r>
              <a:rPr lang="en-US" sz="2000" u="sng" dirty="0"/>
              <a:t>-maven-plugin&lt;/</a:t>
            </a:r>
            <a:r>
              <a:rPr lang="en-US" sz="2000" u="sng" dirty="0" err="1"/>
              <a:t>artifactId</a:t>
            </a:r>
            <a:r>
              <a:rPr lang="en-US" sz="2000" u="sng" dirty="0"/>
              <a:t>&gt;</a:t>
            </a:r>
          </a:p>
          <a:p>
            <a:r>
              <a:rPr lang="en-US" sz="2000" dirty="0"/>
              <a:t>&lt;version&gt;${</a:t>
            </a:r>
            <a:r>
              <a:rPr lang="en-US" sz="2000" b="1" dirty="0" err="1"/>
              <a:t>tycho.version</a:t>
            </a:r>
            <a:r>
              <a:rPr lang="en-US" sz="2000" dirty="0"/>
              <a:t>}&lt;/version&gt;</a:t>
            </a:r>
          </a:p>
          <a:p>
            <a:r>
              <a:rPr lang="en-US" sz="2000" dirty="0"/>
              <a:t>&lt;extensions&gt;true&lt;/extensions&gt;</a:t>
            </a:r>
          </a:p>
          <a:p>
            <a:r>
              <a:rPr lang="en-US" sz="2000" dirty="0"/>
              <a:t>&lt;/plugin</a:t>
            </a:r>
            <a:r>
              <a:rPr lang="en-US" sz="2000" dirty="0" smtClean="0"/>
              <a:t>&gt;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b="1" dirty="0" err="1"/>
              <a:t>groupId</a:t>
            </a:r>
            <a:r>
              <a:rPr lang="en-US" sz="2000" dirty="0"/>
              <a:t> - the id of the project's group.</a:t>
            </a:r>
          </a:p>
          <a:p>
            <a:r>
              <a:rPr lang="en-US" sz="2000" b="1" dirty="0" err="1"/>
              <a:t>artifactId</a:t>
            </a:r>
            <a:r>
              <a:rPr lang="en-US" sz="2000" dirty="0"/>
              <a:t> - the id of the artifact </a:t>
            </a:r>
            <a:r>
              <a:rPr lang="en-US" sz="2000" dirty="0" smtClean="0"/>
              <a:t>(project name)</a:t>
            </a:r>
          </a:p>
          <a:p>
            <a:endParaRPr lang="en-US" sz="2000" dirty="0" smtClean="0"/>
          </a:p>
          <a:p>
            <a:r>
              <a:rPr lang="en-US" sz="2000" dirty="0"/>
              <a:t>&lt;</a:t>
            </a:r>
            <a:r>
              <a:rPr lang="en-US" sz="2000" dirty="0" err="1"/>
              <a:t>groupId</a:t>
            </a:r>
            <a:r>
              <a:rPr lang="en-US" sz="2000" dirty="0"/>
              <a:t>&gt;com.kpit.c4k.compose&lt;/</a:t>
            </a:r>
            <a:r>
              <a:rPr lang="en-US" sz="2000" dirty="0" err="1"/>
              <a:t>groupId</a:t>
            </a:r>
            <a:r>
              <a:rPr lang="en-US" sz="2000" dirty="0"/>
              <a:t>&gt;</a:t>
            </a:r>
          </a:p>
          <a:p>
            <a:r>
              <a:rPr lang="en-US" sz="2000" dirty="0"/>
              <a:t>&lt;</a:t>
            </a:r>
            <a:r>
              <a:rPr lang="en-US" sz="2000" dirty="0" err="1"/>
              <a:t>artifactId</a:t>
            </a:r>
            <a:r>
              <a:rPr lang="en-US" sz="2000" dirty="0"/>
              <a:t>&gt;com.kpit.c4k.compose.parent&lt;/</a:t>
            </a:r>
            <a:r>
              <a:rPr lang="en-US" sz="2000" dirty="0" err="1"/>
              <a:t>artifactId</a:t>
            </a:r>
            <a:r>
              <a:rPr lang="en-US" sz="2000" dirty="0"/>
              <a:t>&gt;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043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65760" y="332844"/>
            <a:ext cx="13258800" cy="496889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ettings.xml file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3520" y="829733"/>
            <a:ext cx="1340104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Global settings(</a:t>
            </a:r>
            <a:r>
              <a:rPr lang="en-US" dirty="0"/>
              <a:t>$M2_HOME/</a:t>
            </a:r>
            <a:r>
              <a:rPr lang="en-US" dirty="0" err="1"/>
              <a:t>conf</a:t>
            </a:r>
            <a:r>
              <a:rPr lang="en-US" dirty="0"/>
              <a:t>/settings.xml</a:t>
            </a:r>
            <a:r>
              <a:rPr lang="en-US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User settings(</a:t>
            </a:r>
            <a:r>
              <a:rPr lang="en-US" dirty="0"/>
              <a:t>${</a:t>
            </a:r>
            <a:r>
              <a:rPr lang="en-US" dirty="0" err="1"/>
              <a:t>user.home</a:t>
            </a:r>
            <a:r>
              <a:rPr lang="en-US" dirty="0"/>
              <a:t>}/.m2/settings.xml</a:t>
            </a:r>
            <a:r>
              <a:rPr lang="en-US" dirty="0" smtClean="0"/>
              <a:t>)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33120" y="1417111"/>
            <a:ext cx="107323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67" y="1817221"/>
            <a:ext cx="7532158" cy="544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72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65760" y="332844"/>
            <a:ext cx="13258800" cy="496889"/>
          </a:xfrm>
        </p:spPr>
        <p:txBody>
          <a:bodyPr/>
          <a:lstStyle/>
          <a:p>
            <a:r>
              <a:rPr lang="en-US" dirty="0" smtClean="0"/>
              <a:t>Maven Repositories and Dependency search process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3520" y="829733"/>
            <a:ext cx="377274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Local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Central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Remote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33120" y="1417111"/>
            <a:ext cx="107323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455333" y="2692400"/>
            <a:ext cx="179493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6" name="Diamond 5"/>
          <p:cNvSpPr/>
          <p:nvPr/>
        </p:nvSpPr>
        <p:spPr>
          <a:xfrm>
            <a:off x="5200226" y="2404599"/>
            <a:ext cx="2335107" cy="169333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Found in local</a:t>
            </a:r>
            <a:endParaRPr lang="en-US" dirty="0"/>
          </a:p>
        </p:txBody>
      </p:sp>
      <p:cxnSp>
        <p:nvCxnSpPr>
          <p:cNvPr id="10" name="Straight Arrow Connector 9"/>
          <p:cNvCxnSpPr>
            <a:stCxn id="6" idx="3"/>
          </p:cNvCxnSpPr>
          <p:nvPr/>
        </p:nvCxnSpPr>
        <p:spPr>
          <a:xfrm flipV="1">
            <a:off x="7535333" y="3251265"/>
            <a:ext cx="13208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840132" y="3251265"/>
            <a:ext cx="6451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6" idx="0"/>
          </p:cNvCxnSpPr>
          <p:nvPr/>
        </p:nvCxnSpPr>
        <p:spPr>
          <a:xfrm flipH="1" flipV="1">
            <a:off x="6366933" y="1594771"/>
            <a:ext cx="847" cy="809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83846" y="1971108"/>
            <a:ext cx="66075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7" name="Parallelogram 16"/>
          <p:cNvSpPr/>
          <p:nvPr/>
        </p:nvSpPr>
        <p:spPr>
          <a:xfrm>
            <a:off x="11075374" y="1128720"/>
            <a:ext cx="2549186" cy="75296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350064" y="1505202"/>
            <a:ext cx="4725310" cy="82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mond 23"/>
          <p:cNvSpPr/>
          <p:nvPr/>
        </p:nvSpPr>
        <p:spPr>
          <a:xfrm>
            <a:off x="8856133" y="2404599"/>
            <a:ext cx="2709334" cy="182546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Found in Central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4" idx="2"/>
          </p:cNvCxnSpPr>
          <p:nvPr/>
        </p:nvCxnSpPr>
        <p:spPr>
          <a:xfrm flipH="1">
            <a:off x="3132333" y="4230066"/>
            <a:ext cx="7078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1396133" y="3344052"/>
            <a:ext cx="953834" cy="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7" idx="4"/>
          </p:cNvCxnSpPr>
          <p:nvPr/>
        </p:nvCxnSpPr>
        <p:spPr>
          <a:xfrm flipV="1">
            <a:off x="12349967" y="1881685"/>
            <a:ext cx="0" cy="3908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2349967" y="2692400"/>
            <a:ext cx="65550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46" name="Diamond 45"/>
          <p:cNvSpPr/>
          <p:nvPr/>
        </p:nvSpPr>
        <p:spPr>
          <a:xfrm>
            <a:off x="8703400" y="5076731"/>
            <a:ext cx="3014800" cy="143933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Found in Remote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0228374" y="6782352"/>
            <a:ext cx="847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1686951" y="5784798"/>
            <a:ext cx="694266" cy="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0210800" y="6428130"/>
            <a:ext cx="0" cy="846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485290" y="7274795"/>
            <a:ext cx="17255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arallelogram 28"/>
          <p:cNvSpPr/>
          <p:nvPr/>
        </p:nvSpPr>
        <p:spPr>
          <a:xfrm>
            <a:off x="4639733" y="6782352"/>
            <a:ext cx="4063667" cy="75296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Stop </a:t>
            </a:r>
            <a:r>
              <a:rPr lang="en-US" sz="1400" dirty="0"/>
              <a:t>processing and throws error (Unable to find dependency</a:t>
            </a:r>
          </a:p>
        </p:txBody>
      </p:sp>
      <p:sp>
        <p:nvSpPr>
          <p:cNvPr id="31" name="Diamond 30"/>
          <p:cNvSpPr/>
          <p:nvPr/>
        </p:nvSpPr>
        <p:spPr>
          <a:xfrm>
            <a:off x="1624933" y="5152995"/>
            <a:ext cx="3014800" cy="143933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Check If Remote repository provided</a:t>
            </a:r>
            <a:endParaRPr lang="en-US" sz="1400" dirty="0"/>
          </a:p>
        </p:txBody>
      </p:sp>
      <p:cxnSp>
        <p:nvCxnSpPr>
          <p:cNvPr id="32" name="Straight Arrow Connector 31"/>
          <p:cNvCxnSpPr>
            <a:endCxn id="31" idx="0"/>
          </p:cNvCxnSpPr>
          <p:nvPr/>
        </p:nvCxnSpPr>
        <p:spPr>
          <a:xfrm>
            <a:off x="3132333" y="4230066"/>
            <a:ext cx="0" cy="92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162711" y="4160955"/>
            <a:ext cx="1574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1" idx="3"/>
            <a:endCxn id="46" idx="1"/>
          </p:cNvCxnSpPr>
          <p:nvPr/>
        </p:nvCxnSpPr>
        <p:spPr>
          <a:xfrm flipV="1">
            <a:off x="4639733" y="5796398"/>
            <a:ext cx="4063667" cy="76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200226" y="5784798"/>
            <a:ext cx="66075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132333" y="6516064"/>
            <a:ext cx="0" cy="846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3149907" y="7274795"/>
            <a:ext cx="148982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894820" y="7158834"/>
            <a:ext cx="56938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52" name="Straight Arrow Connector 51"/>
          <p:cNvCxnSpPr>
            <a:endCxn id="6" idx="1"/>
          </p:cNvCxnSpPr>
          <p:nvPr/>
        </p:nvCxnSpPr>
        <p:spPr>
          <a:xfrm>
            <a:off x="4201276" y="3239472"/>
            <a:ext cx="998950" cy="1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1723409" y="5588308"/>
            <a:ext cx="66075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35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65760" y="332844"/>
            <a:ext cx="13258800" cy="496889"/>
          </a:xfrm>
        </p:spPr>
        <p:txBody>
          <a:bodyPr/>
          <a:lstStyle/>
          <a:p>
            <a:r>
              <a:rPr lang="en-US" dirty="0" smtClean="0"/>
              <a:t>Maven plugins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3519" y="829733"/>
            <a:ext cx="13627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b="1" dirty="0" smtClean="0"/>
              <a:t>Maven plugin </a:t>
            </a:r>
            <a:r>
              <a:rPr lang="en-US" sz="1400" dirty="0" smtClean="0"/>
              <a:t>: Every task is done by a plugin in maven. </a:t>
            </a:r>
            <a:r>
              <a:rPr lang="en-US" sz="1400" dirty="0" err="1" smtClean="0"/>
              <a:t>e.g</a:t>
            </a:r>
            <a:r>
              <a:rPr lang="en-US" sz="1400" dirty="0" smtClean="0"/>
              <a:t> to copy </a:t>
            </a:r>
            <a:r>
              <a:rPr lang="en-US" sz="1400" dirty="0" err="1" smtClean="0"/>
              <a:t>jre</a:t>
            </a:r>
            <a:r>
              <a:rPr lang="en-US" sz="1400" dirty="0" smtClean="0"/>
              <a:t> folder </a:t>
            </a:r>
          </a:p>
          <a:p>
            <a:endParaRPr lang="en-US" sz="14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833120" y="1417111"/>
            <a:ext cx="107323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467" y="1326917"/>
            <a:ext cx="10607145" cy="479765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63393" y="7196667"/>
            <a:ext cx="826700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*** </a:t>
            </a:r>
            <a:r>
              <a:rPr lang="en-US" sz="2000" dirty="0" smtClean="0"/>
              <a:t>Maven will download the plugin if not found in the local repository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96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65760" y="332844"/>
            <a:ext cx="13258800" cy="496889"/>
          </a:xfrm>
        </p:spPr>
        <p:txBody>
          <a:bodyPr/>
          <a:lstStyle/>
          <a:p>
            <a:r>
              <a:rPr lang="en-US" dirty="0" smtClean="0"/>
              <a:t>Maven Archetype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3519" y="829733"/>
            <a:ext cx="1362794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Maven archetype is a mechanism to generate project structure from predefined templates on the fly. </a:t>
            </a:r>
          </a:p>
          <a:p>
            <a:endParaRPr lang="en-US" sz="3200" dirty="0" smtClean="0"/>
          </a:p>
          <a:p>
            <a:r>
              <a:rPr lang="en-US" sz="2000" dirty="0" smtClean="0"/>
              <a:t>Caution : This is just to provide a template but not fully fledged working maven project. User has to update manually later on.</a:t>
            </a:r>
          </a:p>
        </p:txBody>
      </p:sp>
      <p:sp>
        <p:nvSpPr>
          <p:cNvPr id="2" name="Rectangle 1"/>
          <p:cNvSpPr/>
          <p:nvPr/>
        </p:nvSpPr>
        <p:spPr>
          <a:xfrm>
            <a:off x="833120" y="1417111"/>
            <a:ext cx="107323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363393" y="7196667"/>
            <a:ext cx="826700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*** </a:t>
            </a:r>
            <a:r>
              <a:rPr lang="en-US" sz="2000" dirty="0" smtClean="0"/>
              <a:t>Maven will download the plugin if not found in the local repository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23519" y="3321085"/>
            <a:ext cx="625299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e.g. command </a:t>
            </a:r>
            <a:r>
              <a:rPr lang="en-US" dirty="0"/>
              <a:t>:  </a:t>
            </a:r>
            <a:r>
              <a:rPr lang="en-US" dirty="0" err="1"/>
              <a:t>mvn</a:t>
            </a:r>
            <a:r>
              <a:rPr lang="en-US" dirty="0"/>
              <a:t> </a:t>
            </a:r>
            <a:r>
              <a:rPr lang="en-US" dirty="0" err="1"/>
              <a:t>archetype:generate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928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65760" y="332844"/>
            <a:ext cx="13258800" cy="496889"/>
          </a:xfrm>
        </p:spPr>
        <p:txBody>
          <a:bodyPr/>
          <a:lstStyle/>
          <a:p>
            <a:r>
              <a:rPr lang="en-US" dirty="0" smtClean="0"/>
              <a:t>Jenkins for Continuous Build Integration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3519" y="829733"/>
            <a:ext cx="13627947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Installation 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Download </a:t>
            </a:r>
            <a:r>
              <a:rPr lang="en-US" sz="2000" dirty="0" err="1" smtClean="0"/>
              <a:t>Jenkins.war</a:t>
            </a:r>
            <a:r>
              <a:rPr lang="en-US" sz="2000" dirty="0"/>
              <a:t> from </a:t>
            </a:r>
            <a:r>
              <a:rPr lang="en-US" sz="2000" dirty="0">
                <a:hlinkClick r:id="rId2"/>
              </a:rPr>
              <a:t>https://jenkins-ci.org/</a:t>
            </a:r>
            <a:r>
              <a:rPr lang="en-US" sz="2000" dirty="0" smtClean="0">
                <a:hlinkClick r:id="rId2"/>
              </a:rPr>
              <a:t> 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Create an environment variable 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Go to </a:t>
            </a:r>
            <a:r>
              <a:rPr lang="en-US" sz="2000" dirty="0" err="1" smtClean="0"/>
              <a:t>jenkins.war</a:t>
            </a:r>
            <a:r>
              <a:rPr lang="en-US" sz="2000" dirty="0" smtClean="0"/>
              <a:t> through console and</a:t>
            </a:r>
          </a:p>
          <a:p>
            <a:r>
              <a:rPr lang="en-US" sz="2000" dirty="0" smtClean="0"/>
              <a:t>       apply </a:t>
            </a:r>
            <a:r>
              <a:rPr lang="en-US" sz="2000" dirty="0"/>
              <a:t>: Java –jar </a:t>
            </a:r>
            <a:r>
              <a:rPr lang="en-US" sz="2000" dirty="0" err="1" smtClean="0"/>
              <a:t>Jenkins.war</a:t>
            </a:r>
            <a:endParaRPr lang="en-US" sz="2000" dirty="0"/>
          </a:p>
          <a:p>
            <a:pPr marL="457200" indent="-457200">
              <a:buAutoNum type="arabicPeriod" startAt="4"/>
            </a:pPr>
            <a:r>
              <a:rPr lang="en-US" sz="2000" dirty="0" smtClean="0"/>
              <a:t>Jenkins will be running on localhost:8080</a:t>
            </a:r>
          </a:p>
          <a:p>
            <a:pPr marL="457200" indent="-457200">
              <a:buAutoNum type="arabicPeriod" startAt="4"/>
            </a:pPr>
            <a:r>
              <a:rPr lang="en-US" sz="2000" dirty="0" smtClean="0"/>
              <a:t>Once up and running open the below link in browser </a:t>
            </a:r>
          </a:p>
          <a:p>
            <a:r>
              <a:rPr lang="en-US" sz="2000" b="1" dirty="0" smtClean="0"/>
              <a:t>       http</a:t>
            </a:r>
            <a:r>
              <a:rPr lang="en-US" sz="2000" b="1" dirty="0"/>
              <a:t>://localhost:8080</a:t>
            </a:r>
            <a:endParaRPr lang="en-US" sz="2000" dirty="0" smtClean="0"/>
          </a:p>
          <a:p>
            <a:r>
              <a:rPr lang="en-US" sz="2000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lvl="1"/>
            <a:endParaRPr lang="en-US" sz="20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833120" y="1417111"/>
            <a:ext cx="107323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363393" y="7196667"/>
            <a:ext cx="826700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*** </a:t>
            </a:r>
            <a:r>
              <a:rPr lang="en-US" sz="2000" dirty="0" smtClean="0"/>
              <a:t>Maven will download the plugin if not found in the local repository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7883" y="1010711"/>
            <a:ext cx="3761316" cy="41622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855" y="3523877"/>
            <a:ext cx="4688946" cy="329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71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65760" y="332844"/>
            <a:ext cx="13258800" cy="496889"/>
          </a:xfrm>
        </p:spPr>
        <p:txBody>
          <a:bodyPr/>
          <a:lstStyle/>
          <a:p>
            <a:r>
              <a:rPr lang="en-US" dirty="0" smtClean="0"/>
              <a:t>Jenkins for Continuous Build Integration…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3519" y="829733"/>
            <a:ext cx="13627947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 smtClean="0"/>
          </a:p>
          <a:p>
            <a:r>
              <a:rPr lang="en-US" sz="2000" b="1" dirty="0" smtClean="0"/>
              <a:t>Configure java ,maven and other settings :</a:t>
            </a:r>
          </a:p>
          <a:p>
            <a:r>
              <a:rPr lang="en-US" sz="2000" dirty="0" smtClean="0"/>
              <a:t>Click “Manage Jenkins” :</a:t>
            </a:r>
          </a:p>
          <a:p>
            <a:r>
              <a:rPr lang="en-US" sz="2000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lvl="1"/>
            <a:endParaRPr lang="en-US" sz="20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833120" y="1417111"/>
            <a:ext cx="107323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363393" y="7196667"/>
            <a:ext cx="826700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*** </a:t>
            </a:r>
            <a:r>
              <a:rPr lang="en-US" sz="2000" dirty="0" smtClean="0"/>
              <a:t>Maven will download the plugin if not found in the local repository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19" y="1827679"/>
            <a:ext cx="7219950" cy="4381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121" y="1827679"/>
            <a:ext cx="6373474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89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29565"/>
            <a:ext cx="13258800" cy="58511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71ED-8F0A-4F74-A503-A1718E888FF0}" type="datetime1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5F3-83D0-4529-A15C-9D644B8C51E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14630400" cy="7636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600" dirty="0" smtClean="0"/>
              <a:t>Hands on Maven</a:t>
            </a:r>
            <a:endParaRPr lang="en-US" sz="6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402" y="1989842"/>
            <a:ext cx="5811061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73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65760" y="332844"/>
            <a:ext cx="13258800" cy="496889"/>
          </a:xfrm>
        </p:spPr>
        <p:txBody>
          <a:bodyPr/>
          <a:lstStyle/>
          <a:p>
            <a:r>
              <a:rPr lang="en-US" dirty="0" smtClean="0"/>
              <a:t>Jenkins for Continuous Build Integration…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1186" y="829733"/>
            <a:ext cx="13627947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 smtClean="0"/>
          </a:p>
          <a:p>
            <a:r>
              <a:rPr lang="en-US" sz="2000" b="1" dirty="0" smtClean="0"/>
              <a:t>Configure Maven</a:t>
            </a:r>
          </a:p>
          <a:p>
            <a:r>
              <a:rPr lang="en-US" sz="2000" dirty="0" smtClean="0"/>
              <a:t>Click “Add Maven” </a:t>
            </a:r>
            <a:r>
              <a:rPr lang="en-US" sz="2000" dirty="0"/>
              <a:t> </a:t>
            </a:r>
            <a:r>
              <a:rPr lang="en-US" sz="2000" dirty="0" smtClean="0"/>
              <a:t>and fill the details as below and save:</a:t>
            </a:r>
          </a:p>
          <a:p>
            <a:endParaRPr lang="en-US" sz="2000" dirty="0" smtClean="0"/>
          </a:p>
          <a:p>
            <a:r>
              <a:rPr lang="en-US" sz="2000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lvl="1"/>
            <a:endParaRPr lang="en-US" sz="20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833120" y="1417111"/>
            <a:ext cx="107323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363393" y="7196667"/>
            <a:ext cx="826700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*** </a:t>
            </a:r>
            <a:r>
              <a:rPr lang="en-US" sz="2000" dirty="0" smtClean="0"/>
              <a:t>Maven will download the plugin if not found in the local repository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818" y="1845799"/>
            <a:ext cx="9749582" cy="523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2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65760" y="332844"/>
            <a:ext cx="13258800" cy="496889"/>
          </a:xfrm>
        </p:spPr>
        <p:txBody>
          <a:bodyPr/>
          <a:lstStyle/>
          <a:p>
            <a:r>
              <a:rPr lang="en-US" dirty="0" smtClean="0"/>
              <a:t>Creating Job and Scheduling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1186" y="829733"/>
            <a:ext cx="1362794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 smtClean="0"/>
          </a:p>
          <a:p>
            <a:endParaRPr lang="en-US" sz="2000" dirty="0" smtClean="0"/>
          </a:p>
          <a:p>
            <a:r>
              <a:rPr lang="en-US" sz="2000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lvl="1"/>
            <a:endParaRPr lang="en-US" sz="20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833120" y="1417111"/>
            <a:ext cx="107323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363393" y="7196667"/>
            <a:ext cx="826700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*** </a:t>
            </a:r>
            <a:r>
              <a:rPr lang="en-US" sz="2000" dirty="0" smtClean="0"/>
              <a:t>Maven will download the plugin if not found in the local repository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046162"/>
            <a:ext cx="7962900" cy="3190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658" y="1735828"/>
            <a:ext cx="722947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1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65760" y="332844"/>
            <a:ext cx="13258800" cy="496889"/>
          </a:xfrm>
        </p:spPr>
        <p:txBody>
          <a:bodyPr/>
          <a:lstStyle/>
          <a:p>
            <a:r>
              <a:rPr lang="en-US" dirty="0" smtClean="0"/>
              <a:t>SCM Integration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1186" y="829733"/>
            <a:ext cx="1362794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 smtClean="0"/>
          </a:p>
          <a:p>
            <a:endParaRPr lang="en-US" sz="2000" dirty="0" smtClean="0"/>
          </a:p>
          <a:p>
            <a:r>
              <a:rPr lang="en-US" sz="2000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lvl="1"/>
            <a:endParaRPr lang="en-US" sz="20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833120" y="1417111"/>
            <a:ext cx="107323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363393" y="7196667"/>
            <a:ext cx="826700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*** </a:t>
            </a:r>
            <a:r>
              <a:rPr lang="en-US" sz="2000" dirty="0" smtClean="0"/>
              <a:t>Maven will download the plugin if not found in the local repository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417111"/>
            <a:ext cx="8652466" cy="327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90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65760" y="332844"/>
            <a:ext cx="13258800" cy="496889"/>
          </a:xfrm>
        </p:spPr>
        <p:txBody>
          <a:bodyPr/>
          <a:lstStyle/>
          <a:p>
            <a:r>
              <a:rPr lang="en-US" dirty="0" smtClean="0"/>
              <a:t>Schedule the build periodically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33120" y="1417111"/>
            <a:ext cx="107323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829733"/>
            <a:ext cx="12468225" cy="38671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36133" y="6333067"/>
            <a:ext cx="100553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smtClean="0"/>
              <a:t>Above example will build the project every 10 minutes periodically. </a:t>
            </a:r>
          </a:p>
          <a:p>
            <a:pPr lvl="0"/>
            <a:r>
              <a:rPr lang="en-US" dirty="0" smtClean="0"/>
              <a:t>Pattern </a:t>
            </a:r>
            <a:r>
              <a:rPr lang="en-US" altLang="en-US" sz="2800" dirty="0">
                <a:latin typeface="Arial Unicode MS" panose="020B0604020202020204" pitchFamily="34" charset="-128"/>
              </a:rPr>
              <a:t>MINUTE HOUR DOM MONTH DOW</a:t>
            </a:r>
            <a:r>
              <a:rPr lang="en-US" altLang="en-US" sz="4400" dirty="0"/>
              <a:t> </a:t>
            </a:r>
            <a:endParaRPr lang="en-US" altLang="en-US" sz="5400" dirty="0">
              <a:latin typeface="Arial" panose="020B0604020202020204" pitchFamily="34" charset="0"/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85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65760" y="332844"/>
            <a:ext cx="13258800" cy="496889"/>
          </a:xfrm>
        </p:spPr>
        <p:txBody>
          <a:bodyPr/>
          <a:lstStyle/>
          <a:p>
            <a:r>
              <a:rPr lang="en-US" dirty="0" smtClean="0"/>
              <a:t>Jenkins CLI(Command Line Interface)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33120" y="1417111"/>
            <a:ext cx="107323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236133" y="6333067"/>
            <a:ext cx="992207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smtClean="0"/>
              <a:t>Trigger the build from console:</a:t>
            </a:r>
          </a:p>
          <a:p>
            <a:pPr lvl="0"/>
            <a:r>
              <a:rPr lang="en-US" i="1" dirty="0" smtClean="0"/>
              <a:t>java </a:t>
            </a:r>
            <a:r>
              <a:rPr lang="en-US" i="1" dirty="0"/>
              <a:t>-jar jenkins-cli.jar -s http://localhost:8080/ build '</a:t>
            </a:r>
            <a:r>
              <a:rPr lang="en-US" i="1" dirty="0" err="1"/>
              <a:t>project_ABC</a:t>
            </a:r>
            <a:r>
              <a:rPr lang="en-US" i="1" dirty="0"/>
              <a:t>'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5760" y="1124723"/>
            <a:ext cx="12080871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Download the jenkins-cli.jar</a:t>
            </a:r>
          </a:p>
          <a:p>
            <a:pPr marL="1110310" lvl="1" indent="-457200">
              <a:buFont typeface="Arial" panose="020B0604020202020204" pitchFamily="34" charset="0"/>
              <a:buChar char="•"/>
            </a:pPr>
            <a:r>
              <a:rPr lang="en-US" dirty="0"/>
              <a:t>Open the running Jenkins cli in following format http://localhost:8080/cli/</a:t>
            </a:r>
          </a:p>
          <a:p>
            <a:pPr marL="1110310" lvl="1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2500312"/>
            <a:ext cx="127825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59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29565"/>
            <a:ext cx="14264640" cy="735816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71ED-8F0A-4F74-A503-A1718E888FF0}" type="datetime1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5F3-83D0-4529-A15C-9D644B8C51E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" y="329565"/>
            <a:ext cx="14447520" cy="735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3200" b="1" cap="all" dirty="0" smtClean="0"/>
              <a:t>                 			Questions? </a:t>
            </a:r>
            <a:endParaRPr lang="en-US" sz="3200" b="1" cap="all" dirty="0"/>
          </a:p>
        </p:txBody>
      </p:sp>
    </p:spTree>
    <p:extLst>
      <p:ext uri="{BB962C8B-B14F-4D97-AF65-F5344CB8AC3E}">
        <p14:creationId xmlns:p14="http://schemas.microsoft.com/office/powerpoint/2010/main" val="16290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71ED-8F0A-4F74-A503-A1718E888FF0}" type="datetime1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5F3-83D0-4529-A15C-9D644B8C51E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6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Maven and Why?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24933" y="1371600"/>
            <a:ext cx="1043093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Maven philosophy :</a:t>
            </a:r>
          </a:p>
          <a:p>
            <a:pPr marL="1110310" lvl="1" indent="-457200">
              <a:buFont typeface="Arial" panose="020B0604020202020204" pitchFamily="34" charset="0"/>
              <a:buChar char="•"/>
            </a:pPr>
            <a:r>
              <a:rPr lang="en-US" dirty="0"/>
              <a:t>visibility, reusability, maintainability, and </a:t>
            </a:r>
            <a:r>
              <a:rPr lang="en-US" dirty="0" smtClean="0"/>
              <a:t>comprehensibility</a:t>
            </a:r>
          </a:p>
          <a:p>
            <a:pPr marL="1110310" lvl="1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Maven is Just NOT a build tool: </a:t>
            </a:r>
          </a:p>
          <a:p>
            <a:pPr marL="111031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Can </a:t>
            </a:r>
            <a:r>
              <a:rPr lang="en-US" dirty="0"/>
              <a:t>built, </a:t>
            </a:r>
            <a:r>
              <a:rPr lang="en-US" dirty="0" smtClean="0"/>
              <a:t>test, package, document </a:t>
            </a:r>
            <a:r>
              <a:rPr lang="en-US" dirty="0"/>
              <a:t>and </a:t>
            </a:r>
            <a:r>
              <a:rPr lang="en-US" dirty="0" smtClean="0"/>
              <a:t>deploy your project.</a:t>
            </a:r>
          </a:p>
          <a:p>
            <a:pPr marL="111031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e.g. use maven-surefire-report-plugin in pom.xml for report generation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Maven provides general approach common across different projects.</a:t>
            </a:r>
          </a:p>
          <a:p>
            <a:pPr marL="111031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E.g. compile-&gt;test-&gt;package-&gt;Install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39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Maven Installation and configuration?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65760" y="863601"/>
            <a:ext cx="10996507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Download the maven </a:t>
            </a:r>
            <a:r>
              <a:rPr lang="en-US" dirty="0"/>
              <a:t>zip archive </a:t>
            </a:r>
            <a:r>
              <a:rPr lang="en-US" dirty="0" smtClean="0"/>
              <a:t>from: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</a:t>
            </a:r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mirror.fibergrid.in/apache/maven/maven-3/3.3.9/binaries/apache-maven-3.3.9-bin.zip</a:t>
            </a:r>
            <a:endParaRPr lang="en-US" sz="2000" dirty="0" smtClean="0"/>
          </a:p>
          <a:p>
            <a:pPr marL="514350" indent="-514350">
              <a:buAutoNum type="arabicPeriod" startAt="2"/>
            </a:pPr>
            <a:r>
              <a:rPr lang="en-US" dirty="0" smtClean="0"/>
              <a:t>Unzip in a local directory</a:t>
            </a:r>
            <a:r>
              <a:rPr lang="en-US" dirty="0"/>
              <a:t>:  </a:t>
            </a:r>
            <a:r>
              <a:rPr lang="en-US" sz="2800" dirty="0"/>
              <a:t>e.g. D:\</a:t>
            </a:r>
            <a:r>
              <a:rPr lang="en-US" sz="2800" dirty="0" smtClean="0"/>
              <a:t>MAVEN_HOME\</a:t>
            </a:r>
          </a:p>
          <a:p>
            <a:pPr marL="514350" indent="-514350">
              <a:buAutoNum type="arabicPeriod" startAt="2"/>
            </a:pPr>
            <a:r>
              <a:rPr lang="en-US" sz="2800" dirty="0" smtClean="0"/>
              <a:t>Set the environment variable as below:</a:t>
            </a:r>
          </a:p>
          <a:p>
            <a:endParaRPr lang="en-US" sz="2800" dirty="0"/>
          </a:p>
          <a:p>
            <a:pPr marL="514350" indent="-514350">
              <a:buAutoNum type="arabicPeriod" startAt="2"/>
            </a:pPr>
            <a:endParaRPr lang="en-US" sz="2800" dirty="0" smtClean="0"/>
          </a:p>
          <a:p>
            <a:pPr marL="514350" indent="-514350">
              <a:buAutoNum type="arabicPeriod" startAt="2"/>
            </a:pPr>
            <a:endParaRPr lang="en-US" sz="2800" dirty="0"/>
          </a:p>
          <a:p>
            <a:pPr marL="514350" indent="-514350">
              <a:buAutoNum type="arabicPeriod" startAt="2"/>
            </a:pPr>
            <a:endParaRPr lang="en-US" sz="2800" dirty="0" smtClean="0"/>
          </a:p>
          <a:p>
            <a:pPr marL="514350" indent="-514350">
              <a:buAutoNum type="arabicPeriod" startAt="2"/>
            </a:pPr>
            <a:endParaRPr lang="en-US" sz="2800" dirty="0"/>
          </a:p>
          <a:p>
            <a:pPr marL="514350" indent="-514350">
              <a:buAutoNum type="arabicPeriod" startAt="2"/>
            </a:pPr>
            <a:endParaRPr lang="en-US" sz="2800" dirty="0" smtClean="0"/>
          </a:p>
          <a:p>
            <a:pPr marL="514350" indent="-514350">
              <a:buAutoNum type="arabicPeriod" startAt="2"/>
            </a:pPr>
            <a:endParaRPr lang="en-US" sz="2800" dirty="0"/>
          </a:p>
          <a:p>
            <a:pPr marL="514350" indent="-514350">
              <a:buAutoNum type="arabicPeriod" startAt="2"/>
            </a:pPr>
            <a:endParaRPr lang="en-US" sz="2800" dirty="0" smtClean="0"/>
          </a:p>
          <a:p>
            <a:r>
              <a:rPr lang="en-US" sz="2800" dirty="0" smtClean="0"/>
              <a:t> 4.   Go to console : </a:t>
            </a:r>
            <a:r>
              <a:rPr lang="en-US" sz="2800" dirty="0" err="1" smtClean="0"/>
              <a:t>mvn</a:t>
            </a:r>
            <a:r>
              <a:rPr lang="en-US" sz="2800" dirty="0" smtClean="0"/>
              <a:t> -version</a:t>
            </a:r>
            <a:r>
              <a:rPr lang="en-US" sz="2000" dirty="0" smtClean="0"/>
              <a:t> 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107" y="5770166"/>
            <a:ext cx="8754315" cy="17482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5107" y="2536200"/>
            <a:ext cx="5517092" cy="296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16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Maven build lifecycle : Default, Clean and Site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0133" y="846668"/>
            <a:ext cx="87037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Default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469140"/>
              </p:ext>
            </p:extLst>
          </p:nvPr>
        </p:nvGraphicFramePr>
        <p:xfrm>
          <a:off x="643466" y="1710264"/>
          <a:ext cx="12462934" cy="58081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31467"/>
                <a:gridCol w="6231467"/>
              </a:tblGrid>
              <a:tr h="68102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validate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60" marR="10160" marT="10160" marB="1016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validate the project is correct and all necessary information is available.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60" marR="10160" marT="10160" marB="10160"/>
                </a:tc>
              </a:tr>
              <a:tr h="68102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initialize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60" marR="10160" marT="10160" marB="1016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initialize build state, e.g. set properties or create directories.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60" marR="10160" marT="10160" marB="10160"/>
                </a:tc>
              </a:tr>
              <a:tr h="68102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generate-sources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60" marR="10160" marT="10160" marB="1016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generate any source code for inclusion in compilation.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60" marR="10160" marT="10160" marB="10160"/>
                </a:tc>
              </a:tr>
              <a:tr h="68102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process-sources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60" marR="10160" marT="10160" marB="1016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process the source code, for example to filter any values.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60" marR="10160" marT="10160" marB="10160"/>
                </a:tc>
              </a:tr>
              <a:tr h="35996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generate-resources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60" marR="10160" marT="10160" marB="1016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generate resources for inclusion in the package.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60" marR="10160" marT="10160" marB="10160"/>
                </a:tc>
              </a:tr>
              <a:tr h="68102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process-resources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60" marR="10160" marT="10160" marB="1016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copy and process the resources into the destination directory, ready for packaging.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60" marR="10160" marT="10160" marB="10160"/>
                </a:tc>
              </a:tr>
              <a:tr h="35996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compile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60" marR="10160" marT="10160" marB="1016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compile the source code of the project.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60" marR="10160" marT="10160" marB="10160"/>
                </a:tc>
              </a:tr>
              <a:tr h="10020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process-classes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60" marR="10160" marT="10160" marB="1016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post-process the generated files from compilation, for example to do bytecode enhancement on Java classes.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60" marR="10160" marT="10160" marB="10160"/>
                </a:tc>
              </a:tr>
              <a:tr h="68102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generate-test-sources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60" marR="10160" marT="10160" marB="1016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generate any test source code for inclusion in compilation.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60" marR="10160" marT="10160" marB="101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49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1.Default Life cycle….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5F3-83D0-4529-A15C-9D644B8C51E0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312093"/>
              </p:ext>
            </p:extLst>
          </p:nvPr>
        </p:nvGraphicFramePr>
        <p:xfrm>
          <a:off x="365757" y="1061082"/>
          <a:ext cx="13258802" cy="65063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29401"/>
                <a:gridCol w="6629401"/>
              </a:tblGrid>
              <a:tr h="3588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process-test-sources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20" marR="9220" marT="9220" marB="922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process the test source code, for example to filter any values.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20" marR="9220" marT="9220" marB="9220"/>
                </a:tc>
              </a:tr>
              <a:tr h="2266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generate-test-resources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20" marR="9220" marT="9220" marB="922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create resources for testing.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20" marR="9220" marT="9220" marB="9220"/>
                </a:tc>
              </a:tr>
              <a:tr h="3588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process-test-resources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20" marR="9220" marT="9220" marB="922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copy and process the resources into the test destination directory.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20" marR="9220" marT="9220" marB="9220"/>
                </a:tc>
              </a:tr>
              <a:tr h="3588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test-compile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20" marR="9220" marT="9220" marB="922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compile the test source code into the test destination directory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20" marR="9220" marT="9220" marB="9220"/>
                </a:tc>
              </a:tr>
              <a:tr h="6972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process-test-classes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20" marR="9220" marT="9220" marB="922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post-process the generated files from test compilation, for example to do bytecode enhancement on Java classes. For Maven 2.0.5 and above.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20" marR="9220" marT="9220" marB="9220"/>
                </a:tc>
              </a:tr>
              <a:tr h="5280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20" marR="9220" marT="9220" marB="922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run tests using a suitable unit testing framework. These tests should not require the code be packaged or deployed.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20" marR="9220" marT="9220" marB="9220"/>
                </a:tc>
              </a:tr>
              <a:tr h="6972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prepare-package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20" marR="9220" marT="9220" marB="922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perform any operations necessary to prepare a package before the actual packaging. This often results in an unpacked, processed version of the package. (Maven 2.1 and above)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20" marR="9220" marT="9220" marB="9220"/>
                </a:tc>
              </a:tr>
              <a:tr h="3588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package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20" marR="9220" marT="9220" marB="922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take the compiled code and package it in its distributable format, such as a JAR.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20" marR="9220" marT="9220" marB="9220"/>
                </a:tc>
              </a:tr>
              <a:tr h="5280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pre-integration-test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20" marR="9220" marT="9220" marB="922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perform actions required before integration tests are executed. This may involve things such as setting up the required environment.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20" marR="9220" marT="9220" marB="9220"/>
                </a:tc>
              </a:tr>
              <a:tr h="5280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integration-test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20" marR="9220" marT="9220" marB="922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process and deploy the package if necessary into an environment where integration tests can be run.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20" marR="9220" marT="9220" marB="9220"/>
                </a:tc>
              </a:tr>
              <a:tr h="5280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post-integration-test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20" marR="9220" marT="9220" marB="922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perform actions required after integration tests have been executed. This may including cleaning up the environment.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20" marR="9220" marT="9220" marB="9220"/>
                </a:tc>
              </a:tr>
              <a:tr h="3588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verify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20" marR="9220" marT="9220" marB="922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run any checks to verify the package is valid and meets quality criteria.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20" marR="9220" marT="9220" marB="9220"/>
                </a:tc>
              </a:tr>
              <a:tr h="4352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install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20" marR="9220" marT="9220" marB="922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install the package into the local repository, for use as a dependency in other projects locally.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20" marR="9220" marT="9220" marB="9220"/>
                </a:tc>
              </a:tr>
              <a:tr h="5280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deploy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20" marR="9220" marT="9220" marB="922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done in an integration or release environment, copies the final package to the remote repository for sharing with other developers and projects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20" marR="9220" marT="9220" marB="922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91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65760" y="332844"/>
            <a:ext cx="13258800" cy="513715"/>
          </a:xfrm>
        </p:spPr>
        <p:txBody>
          <a:bodyPr/>
          <a:lstStyle/>
          <a:p>
            <a:r>
              <a:rPr lang="en-US" sz="2800" dirty="0" smtClean="0"/>
              <a:t>2. Clean Life Cycle</a:t>
            </a:r>
            <a:endParaRPr lang="en-US" sz="28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4067845146"/>
              </p:ext>
            </p:extLst>
          </p:nvPr>
        </p:nvGraphicFramePr>
        <p:xfrm>
          <a:off x="365760" y="1064363"/>
          <a:ext cx="13401040" cy="2322304"/>
        </p:xfrm>
        <a:graphic>
          <a:graphicData uri="http://schemas.openxmlformats.org/drawingml/2006/table">
            <a:tbl>
              <a:tblPr/>
              <a:tblGrid>
                <a:gridCol w="6700520"/>
                <a:gridCol w="6700520"/>
              </a:tblGrid>
              <a:tr h="89319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pre-clean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execute processes needed prior to the actual project cleaning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35916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clean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remove all files generated by the previous build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9319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post-clean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execute processes needed to finalize the project cleaning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71ED-8F0A-4F74-A503-A1718E888FF0}" type="datetime1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5F3-83D0-4529-A15C-9D644B8C51E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1" name="Text Placeholder 1"/>
          <p:cNvSpPr>
            <a:spLocks noGrp="1"/>
          </p:cNvSpPr>
          <p:nvPr>
            <p:ph type="body" idx="1"/>
          </p:nvPr>
        </p:nvSpPr>
        <p:spPr>
          <a:xfrm>
            <a:off x="365760" y="3604471"/>
            <a:ext cx="13258800" cy="388088"/>
          </a:xfrm>
        </p:spPr>
        <p:txBody>
          <a:bodyPr/>
          <a:lstStyle/>
          <a:p>
            <a:r>
              <a:rPr lang="en-US" sz="2800" dirty="0"/>
              <a:t>3</a:t>
            </a:r>
            <a:r>
              <a:rPr lang="en-US" sz="2800" dirty="0" smtClean="0"/>
              <a:t>. Site Life Cycle</a:t>
            </a:r>
            <a:endParaRPr lang="en-US" sz="28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281070"/>
              </p:ext>
            </p:extLst>
          </p:nvPr>
        </p:nvGraphicFramePr>
        <p:xfrm>
          <a:off x="358987" y="4132842"/>
          <a:ext cx="14112242" cy="3531375"/>
        </p:xfrm>
        <a:graphic>
          <a:graphicData uri="http://schemas.openxmlformats.org/drawingml/2006/table">
            <a:tbl>
              <a:tblPr/>
              <a:tblGrid>
                <a:gridCol w="7056121"/>
                <a:gridCol w="7056121"/>
              </a:tblGrid>
              <a:tr h="917597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pre-site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execute processes needed prior to the actual project site generation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673793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site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generate the project's site documentation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56351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post-site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execute processes needed to finalize the site generation, and to prepare for site deployment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956351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site-deploy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deploy the generated site documentation to the specified web server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91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 lifecycle phase execution process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5760" y="1676400"/>
            <a:ext cx="1340104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mvn</a:t>
            </a:r>
            <a:r>
              <a:rPr lang="en-US" dirty="0" smtClean="0"/>
              <a:t> install vs </a:t>
            </a:r>
            <a:r>
              <a:rPr lang="en-US" dirty="0" err="1" smtClean="0"/>
              <a:t>mvn</a:t>
            </a:r>
            <a:r>
              <a:rPr lang="en-US" dirty="0" smtClean="0"/>
              <a:t> clean install 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m</a:t>
            </a:r>
            <a:r>
              <a:rPr lang="en-US" dirty="0" err="1" smtClean="0"/>
              <a:t>vn</a:t>
            </a:r>
            <a:r>
              <a:rPr lang="en-US" dirty="0" smtClean="0"/>
              <a:t> install will execute all the phases prior to install phase before install phase of default life cycle</a:t>
            </a:r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Mvn</a:t>
            </a:r>
            <a:r>
              <a:rPr lang="en-US" dirty="0" smtClean="0"/>
              <a:t> clean install : will execute first clean phase of clean life cycle PLUS </a:t>
            </a:r>
            <a:r>
              <a:rPr lang="en-US" dirty="0"/>
              <a:t>will execute all the phases prior to install phase before install phase of default life cycle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38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Hooke a specific task to your pre-defined phase through goal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4640" y="880533"/>
            <a:ext cx="1340104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b="1" dirty="0" smtClean="0"/>
              <a:t>E.g.:</a:t>
            </a:r>
          </a:p>
          <a:p>
            <a:r>
              <a:rPr lang="en-US" sz="1800" dirty="0"/>
              <a:t> &lt;!-- Copy c4k_bsw_release_notes.txt to root directory --&gt;</a:t>
            </a:r>
          </a:p>
          <a:p>
            <a:r>
              <a:rPr lang="en-US" sz="1800" dirty="0"/>
              <a:t>                 &lt;execution&gt;</a:t>
            </a:r>
          </a:p>
          <a:p>
            <a:r>
              <a:rPr lang="en-US" sz="1800" dirty="0"/>
              <a:t>                    &lt;id&gt;copy-c4k-</a:t>
            </a:r>
            <a:r>
              <a:rPr lang="en-US" sz="1800" u="sng" dirty="0"/>
              <a:t>bsw-release-notes-x86_64&lt;/id&gt;</a:t>
            </a:r>
          </a:p>
          <a:p>
            <a:r>
              <a:rPr lang="en-US" sz="1800" dirty="0"/>
              <a:t>                    &lt;phase&gt;prepare-package&lt;/phase&gt;</a:t>
            </a:r>
          </a:p>
          <a:p>
            <a:r>
              <a:rPr lang="en-US" sz="1800" dirty="0"/>
              <a:t>                    &lt;goals&gt;</a:t>
            </a:r>
          </a:p>
          <a:p>
            <a:r>
              <a:rPr lang="en-US" sz="1800" dirty="0"/>
              <a:t>                        &lt;goal&gt;copy-resources&lt;/goal&gt;</a:t>
            </a:r>
          </a:p>
          <a:p>
            <a:r>
              <a:rPr lang="en-US" sz="1800" dirty="0"/>
              <a:t>                    &lt;/goals&gt;</a:t>
            </a:r>
          </a:p>
          <a:p>
            <a:endParaRPr lang="en-US" sz="1800" dirty="0"/>
          </a:p>
          <a:p>
            <a:r>
              <a:rPr lang="en-US" sz="1800" dirty="0"/>
              <a:t>                    &lt;configuration&gt;</a:t>
            </a:r>
          </a:p>
          <a:p>
            <a:r>
              <a:rPr lang="en-US" sz="1800" dirty="0"/>
              <a:t>                        &lt;</a:t>
            </a:r>
            <a:r>
              <a:rPr lang="en-US" sz="1800" dirty="0" err="1"/>
              <a:t>outputDirectory</a:t>
            </a:r>
            <a:r>
              <a:rPr lang="en-US" sz="1800" dirty="0"/>
              <a:t>&gt;${</a:t>
            </a:r>
            <a:r>
              <a:rPr lang="en-US" sz="1800" dirty="0" err="1"/>
              <a:t>project.build.directory</a:t>
            </a:r>
            <a:r>
              <a:rPr lang="en-US" sz="1800" dirty="0"/>
              <a:t>}/products/compose4ksar.bsw/win32/win32/x86_64&lt;/</a:t>
            </a:r>
            <a:r>
              <a:rPr lang="en-US" sz="1800" dirty="0" err="1"/>
              <a:t>outputDirectory</a:t>
            </a:r>
            <a:r>
              <a:rPr lang="en-US" sz="1800" dirty="0"/>
              <a:t>&gt;</a:t>
            </a:r>
          </a:p>
          <a:p>
            <a:r>
              <a:rPr lang="en-US" sz="1800" dirty="0"/>
              <a:t>                        &lt;resources&gt;</a:t>
            </a:r>
          </a:p>
          <a:p>
            <a:r>
              <a:rPr lang="en-US" sz="1800" dirty="0"/>
              <a:t>                            &lt;resource&gt;</a:t>
            </a:r>
          </a:p>
          <a:p>
            <a:r>
              <a:rPr lang="en-US" sz="1800" dirty="0"/>
              <a:t>                                &lt;directory&gt;.&lt;/directory&gt;</a:t>
            </a:r>
          </a:p>
          <a:p>
            <a:r>
              <a:rPr lang="en-US" sz="1800" dirty="0"/>
              <a:t>                                &lt;includes&gt;</a:t>
            </a:r>
          </a:p>
          <a:p>
            <a:r>
              <a:rPr lang="en-US" sz="1800" dirty="0"/>
              <a:t>                                    &lt;include&gt;${c4k_bsw_release_notes.name}&lt;/include&gt;</a:t>
            </a:r>
          </a:p>
          <a:p>
            <a:r>
              <a:rPr lang="en-US" sz="1800" dirty="0"/>
              <a:t>                                &lt;/includes&gt;</a:t>
            </a:r>
          </a:p>
          <a:p>
            <a:r>
              <a:rPr lang="en-US" sz="1800" dirty="0"/>
              <a:t>                            &lt;/resource&gt;</a:t>
            </a:r>
          </a:p>
          <a:p>
            <a:r>
              <a:rPr lang="en-US" sz="1800" dirty="0"/>
              <a:t>                        &lt;/resources&gt;</a:t>
            </a:r>
          </a:p>
          <a:p>
            <a:r>
              <a:rPr lang="en-US" sz="1800" dirty="0"/>
              <a:t>                    &lt;/configuration&gt;</a:t>
            </a:r>
          </a:p>
          <a:p>
            <a:r>
              <a:rPr lang="en-US" sz="1800" dirty="0"/>
              <a:t>                &lt;/execution&gt;</a:t>
            </a:r>
          </a:p>
        </p:txBody>
      </p:sp>
    </p:spTree>
    <p:extLst>
      <p:ext uri="{BB962C8B-B14F-4D97-AF65-F5344CB8AC3E}">
        <p14:creationId xmlns:p14="http://schemas.microsoft.com/office/powerpoint/2010/main" val="345801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PIT_New_Template">
  <a:themeElements>
    <a:clrScheme name="Custom 3">
      <a:dk1>
        <a:sysClr val="windowText" lastClr="000000"/>
      </a:dk1>
      <a:lt1>
        <a:sysClr val="window" lastClr="FFFFFF"/>
      </a:lt1>
      <a:dk2>
        <a:srgbClr val="0089CF"/>
      </a:dk2>
      <a:lt2>
        <a:srgbClr val="D7DF23"/>
      </a:lt2>
      <a:accent1>
        <a:srgbClr val="6ECDF5"/>
      </a:accent1>
      <a:accent2>
        <a:srgbClr val="004B91"/>
      </a:accent2>
      <a:accent3>
        <a:srgbClr val="FFF550"/>
      </a:accent3>
      <a:accent4>
        <a:srgbClr val="FAA519"/>
      </a:accent4>
      <a:accent5>
        <a:srgbClr val="828282"/>
      </a:accent5>
      <a:accent6>
        <a:srgbClr val="558732"/>
      </a:accent6>
      <a:hlink>
        <a:srgbClr val="0000B1"/>
      </a:hlink>
      <a:folHlink>
        <a:srgbClr val="F77916"/>
      </a:folHlink>
    </a:clrScheme>
    <a:fontScheme name="KPIT font them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KPIT_New_Template</Template>
  <TotalTime>1666</TotalTime>
  <Words>1341</Words>
  <Application>Microsoft Office PowerPoint</Application>
  <PresentationFormat>Custom</PresentationFormat>
  <Paragraphs>329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 Unicode MS</vt:lpstr>
      <vt:lpstr>Arial</vt:lpstr>
      <vt:lpstr>Calibri</vt:lpstr>
      <vt:lpstr>Consolas</vt:lpstr>
      <vt:lpstr>Segoe UI</vt:lpstr>
      <vt:lpstr>Times New Roman</vt:lpstr>
      <vt:lpstr>KPIT_New_Template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1.Default Life cycle….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Oza</dc:creator>
  <cp:lastModifiedBy>Jagabandhu Bisoyi</cp:lastModifiedBy>
  <cp:revision>156</cp:revision>
  <dcterms:created xsi:type="dcterms:W3CDTF">2013-09-20T05:00:21Z</dcterms:created>
  <dcterms:modified xsi:type="dcterms:W3CDTF">2016-03-10T13:42:00Z</dcterms:modified>
</cp:coreProperties>
</file>