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210A071-62DC-4D9B-A396-8EA0CE567ED4}">
          <p14:sldIdLst>
            <p14:sldId id="256"/>
            <p14:sldId id="257"/>
            <p14:sldId id="258"/>
            <p14:sldId id="259"/>
            <p14:sldId id="260"/>
            <p14:sldId id="261"/>
            <p14:sldId id="263"/>
            <p14:sldId id="264"/>
            <p14:sldId id="265"/>
            <p14:sldId id="266"/>
            <p14:sldId id="267"/>
            <p14:sldId id="268"/>
            <p14:sldId id="269"/>
            <p14:sldId id="270"/>
            <p14:sldId id="271"/>
            <p14:sldId id="272"/>
            <p14:sldId id="273"/>
            <p14:sldId id="274"/>
            <p14:sldId id="275"/>
            <p14:sldId id="276"/>
            <p14:sldId id="277"/>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7" d="100"/>
          <a:sy n="67" d="100"/>
        </p:scale>
        <p:origin x="644" y="44"/>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8AB1E-C7CD-4EE3-AEA2-1D30DDF64CC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C21F23E-D179-4B95-91A5-350C9B0DA67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31B706C-4EF0-4BD2-8C11-3738F875D34C}"/>
              </a:ext>
            </a:extLst>
          </p:cNvPr>
          <p:cNvSpPr>
            <a:spLocks noGrp="1"/>
          </p:cNvSpPr>
          <p:nvPr>
            <p:ph type="dt" sz="half" idx="10"/>
          </p:nvPr>
        </p:nvSpPr>
        <p:spPr/>
        <p:txBody>
          <a:bodyPr/>
          <a:lstStyle/>
          <a:p>
            <a:fld id="{CE1B9934-824A-44E8-9418-197D731F6844}" type="datetimeFigureOut">
              <a:rPr lang="en-US" smtClean="0"/>
              <a:t>12/2/2020</a:t>
            </a:fld>
            <a:endParaRPr lang="en-US"/>
          </a:p>
        </p:txBody>
      </p:sp>
      <p:sp>
        <p:nvSpPr>
          <p:cNvPr id="5" name="Footer Placeholder 4">
            <a:extLst>
              <a:ext uri="{FF2B5EF4-FFF2-40B4-BE49-F238E27FC236}">
                <a16:creationId xmlns:a16="http://schemas.microsoft.com/office/drawing/2014/main" id="{E012A6A0-5D6F-4DFC-A3C3-DF21DE3A7B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34475E-4FED-41C0-8B33-FC8AE59C00B9}"/>
              </a:ext>
            </a:extLst>
          </p:cNvPr>
          <p:cNvSpPr>
            <a:spLocks noGrp="1"/>
          </p:cNvSpPr>
          <p:nvPr>
            <p:ph type="sldNum" sz="quarter" idx="12"/>
          </p:nvPr>
        </p:nvSpPr>
        <p:spPr/>
        <p:txBody>
          <a:bodyPr/>
          <a:lstStyle/>
          <a:p>
            <a:fld id="{2D163C2C-B6C9-4709-A491-2D65666580F6}" type="slidenum">
              <a:rPr lang="en-US" smtClean="0"/>
              <a:t>‹#›</a:t>
            </a:fld>
            <a:endParaRPr lang="en-US"/>
          </a:p>
        </p:txBody>
      </p:sp>
    </p:spTree>
    <p:extLst>
      <p:ext uri="{BB962C8B-B14F-4D97-AF65-F5344CB8AC3E}">
        <p14:creationId xmlns:p14="http://schemas.microsoft.com/office/powerpoint/2010/main" val="3206840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AD1E1-9D41-4A65-8C51-0F5EEE3A6EA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B79BD44-ED19-4A65-8FEE-7563183744B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F00089-0D75-44F1-87E3-ECDDDACD9553}"/>
              </a:ext>
            </a:extLst>
          </p:cNvPr>
          <p:cNvSpPr>
            <a:spLocks noGrp="1"/>
          </p:cNvSpPr>
          <p:nvPr>
            <p:ph type="dt" sz="half" idx="10"/>
          </p:nvPr>
        </p:nvSpPr>
        <p:spPr/>
        <p:txBody>
          <a:bodyPr/>
          <a:lstStyle/>
          <a:p>
            <a:fld id="{CE1B9934-824A-44E8-9418-197D731F6844}" type="datetimeFigureOut">
              <a:rPr lang="en-US" smtClean="0"/>
              <a:t>12/2/2020</a:t>
            </a:fld>
            <a:endParaRPr lang="en-US"/>
          </a:p>
        </p:txBody>
      </p:sp>
      <p:sp>
        <p:nvSpPr>
          <p:cNvPr id="5" name="Footer Placeholder 4">
            <a:extLst>
              <a:ext uri="{FF2B5EF4-FFF2-40B4-BE49-F238E27FC236}">
                <a16:creationId xmlns:a16="http://schemas.microsoft.com/office/drawing/2014/main" id="{C79E198C-8DE7-4647-A0B9-55A29B52D8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88A63E-6909-40CC-B4FD-051205DB293D}"/>
              </a:ext>
            </a:extLst>
          </p:cNvPr>
          <p:cNvSpPr>
            <a:spLocks noGrp="1"/>
          </p:cNvSpPr>
          <p:nvPr>
            <p:ph type="sldNum" sz="quarter" idx="12"/>
          </p:nvPr>
        </p:nvSpPr>
        <p:spPr/>
        <p:txBody>
          <a:bodyPr/>
          <a:lstStyle/>
          <a:p>
            <a:fld id="{2D163C2C-B6C9-4709-A491-2D65666580F6}" type="slidenum">
              <a:rPr lang="en-US" smtClean="0"/>
              <a:t>‹#›</a:t>
            </a:fld>
            <a:endParaRPr lang="en-US"/>
          </a:p>
        </p:txBody>
      </p:sp>
    </p:spTree>
    <p:extLst>
      <p:ext uri="{BB962C8B-B14F-4D97-AF65-F5344CB8AC3E}">
        <p14:creationId xmlns:p14="http://schemas.microsoft.com/office/powerpoint/2010/main" val="13411666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687D4BA-0B05-48C8-A41D-7AD8E6639A3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5905323-BCE2-4271-8F3A-AFBB605FC3A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57D369-F473-49B3-AE8C-972E2CA613F0}"/>
              </a:ext>
            </a:extLst>
          </p:cNvPr>
          <p:cNvSpPr>
            <a:spLocks noGrp="1"/>
          </p:cNvSpPr>
          <p:nvPr>
            <p:ph type="dt" sz="half" idx="10"/>
          </p:nvPr>
        </p:nvSpPr>
        <p:spPr/>
        <p:txBody>
          <a:bodyPr/>
          <a:lstStyle/>
          <a:p>
            <a:fld id="{CE1B9934-824A-44E8-9418-197D731F6844}" type="datetimeFigureOut">
              <a:rPr lang="en-US" smtClean="0"/>
              <a:t>12/2/2020</a:t>
            </a:fld>
            <a:endParaRPr lang="en-US"/>
          </a:p>
        </p:txBody>
      </p:sp>
      <p:sp>
        <p:nvSpPr>
          <p:cNvPr id="5" name="Footer Placeholder 4">
            <a:extLst>
              <a:ext uri="{FF2B5EF4-FFF2-40B4-BE49-F238E27FC236}">
                <a16:creationId xmlns:a16="http://schemas.microsoft.com/office/drawing/2014/main" id="{47703E07-955A-409B-AF4E-709AC9FC80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085441-4748-44F4-A383-283A163D3612}"/>
              </a:ext>
            </a:extLst>
          </p:cNvPr>
          <p:cNvSpPr>
            <a:spLocks noGrp="1"/>
          </p:cNvSpPr>
          <p:nvPr>
            <p:ph type="sldNum" sz="quarter" idx="12"/>
          </p:nvPr>
        </p:nvSpPr>
        <p:spPr/>
        <p:txBody>
          <a:bodyPr/>
          <a:lstStyle/>
          <a:p>
            <a:fld id="{2D163C2C-B6C9-4709-A491-2D65666580F6}" type="slidenum">
              <a:rPr lang="en-US" smtClean="0"/>
              <a:t>‹#›</a:t>
            </a:fld>
            <a:endParaRPr lang="en-US"/>
          </a:p>
        </p:txBody>
      </p:sp>
    </p:spTree>
    <p:extLst>
      <p:ext uri="{BB962C8B-B14F-4D97-AF65-F5344CB8AC3E}">
        <p14:creationId xmlns:p14="http://schemas.microsoft.com/office/powerpoint/2010/main" val="1181946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F21A5-274C-424A-87A8-63A8F1F549F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6D76A00-1507-495B-9447-356F74160CE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91B1AE-755E-4255-BDA2-569E8F2294DE}"/>
              </a:ext>
            </a:extLst>
          </p:cNvPr>
          <p:cNvSpPr>
            <a:spLocks noGrp="1"/>
          </p:cNvSpPr>
          <p:nvPr>
            <p:ph type="dt" sz="half" idx="10"/>
          </p:nvPr>
        </p:nvSpPr>
        <p:spPr/>
        <p:txBody>
          <a:bodyPr/>
          <a:lstStyle/>
          <a:p>
            <a:fld id="{CE1B9934-824A-44E8-9418-197D731F6844}" type="datetimeFigureOut">
              <a:rPr lang="en-US" smtClean="0"/>
              <a:t>12/2/2020</a:t>
            </a:fld>
            <a:endParaRPr lang="en-US"/>
          </a:p>
        </p:txBody>
      </p:sp>
      <p:sp>
        <p:nvSpPr>
          <p:cNvPr id="5" name="Footer Placeholder 4">
            <a:extLst>
              <a:ext uri="{FF2B5EF4-FFF2-40B4-BE49-F238E27FC236}">
                <a16:creationId xmlns:a16="http://schemas.microsoft.com/office/drawing/2014/main" id="{B9B56476-414F-44E9-8189-EC4B34445C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0BC693-7CA2-4F19-AB96-4738EFFDDBA2}"/>
              </a:ext>
            </a:extLst>
          </p:cNvPr>
          <p:cNvSpPr>
            <a:spLocks noGrp="1"/>
          </p:cNvSpPr>
          <p:nvPr>
            <p:ph type="sldNum" sz="quarter" idx="12"/>
          </p:nvPr>
        </p:nvSpPr>
        <p:spPr/>
        <p:txBody>
          <a:bodyPr/>
          <a:lstStyle/>
          <a:p>
            <a:fld id="{2D163C2C-B6C9-4709-A491-2D65666580F6}" type="slidenum">
              <a:rPr lang="en-US" smtClean="0"/>
              <a:t>‹#›</a:t>
            </a:fld>
            <a:endParaRPr lang="en-US"/>
          </a:p>
        </p:txBody>
      </p:sp>
    </p:spTree>
    <p:extLst>
      <p:ext uri="{BB962C8B-B14F-4D97-AF65-F5344CB8AC3E}">
        <p14:creationId xmlns:p14="http://schemas.microsoft.com/office/powerpoint/2010/main" val="32263450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4C40F-7080-4F50-BAFF-50D6C157846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C5937EB-2122-42D7-A40D-9C556CF9C2D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EB1DC80-1D84-40AC-902C-4AA9363D9B59}"/>
              </a:ext>
            </a:extLst>
          </p:cNvPr>
          <p:cNvSpPr>
            <a:spLocks noGrp="1"/>
          </p:cNvSpPr>
          <p:nvPr>
            <p:ph type="dt" sz="half" idx="10"/>
          </p:nvPr>
        </p:nvSpPr>
        <p:spPr/>
        <p:txBody>
          <a:bodyPr/>
          <a:lstStyle/>
          <a:p>
            <a:fld id="{CE1B9934-824A-44E8-9418-197D731F6844}" type="datetimeFigureOut">
              <a:rPr lang="en-US" smtClean="0"/>
              <a:t>12/2/2020</a:t>
            </a:fld>
            <a:endParaRPr lang="en-US"/>
          </a:p>
        </p:txBody>
      </p:sp>
      <p:sp>
        <p:nvSpPr>
          <p:cNvPr id="5" name="Footer Placeholder 4">
            <a:extLst>
              <a:ext uri="{FF2B5EF4-FFF2-40B4-BE49-F238E27FC236}">
                <a16:creationId xmlns:a16="http://schemas.microsoft.com/office/drawing/2014/main" id="{CE1A26B5-25C1-45FF-9972-2D8BDE4FB6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416A80-D5BB-439B-B7AD-D0E9EDACE4A1}"/>
              </a:ext>
            </a:extLst>
          </p:cNvPr>
          <p:cNvSpPr>
            <a:spLocks noGrp="1"/>
          </p:cNvSpPr>
          <p:nvPr>
            <p:ph type="sldNum" sz="quarter" idx="12"/>
          </p:nvPr>
        </p:nvSpPr>
        <p:spPr/>
        <p:txBody>
          <a:bodyPr/>
          <a:lstStyle/>
          <a:p>
            <a:fld id="{2D163C2C-B6C9-4709-A491-2D65666580F6}" type="slidenum">
              <a:rPr lang="en-US" smtClean="0"/>
              <a:t>‹#›</a:t>
            </a:fld>
            <a:endParaRPr lang="en-US"/>
          </a:p>
        </p:txBody>
      </p:sp>
    </p:spTree>
    <p:extLst>
      <p:ext uri="{BB962C8B-B14F-4D97-AF65-F5344CB8AC3E}">
        <p14:creationId xmlns:p14="http://schemas.microsoft.com/office/powerpoint/2010/main" val="10691527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5C933-A25C-45F4-A06D-0CABC2D6217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44D1A21-59ED-41BE-B9C9-EE35A184288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A36DC9A-D1D0-42C3-BE4F-9DB9625B075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A052469-748C-42FD-8CD9-5408239F7B07}"/>
              </a:ext>
            </a:extLst>
          </p:cNvPr>
          <p:cNvSpPr>
            <a:spLocks noGrp="1"/>
          </p:cNvSpPr>
          <p:nvPr>
            <p:ph type="dt" sz="half" idx="10"/>
          </p:nvPr>
        </p:nvSpPr>
        <p:spPr/>
        <p:txBody>
          <a:bodyPr/>
          <a:lstStyle/>
          <a:p>
            <a:fld id="{CE1B9934-824A-44E8-9418-197D731F6844}" type="datetimeFigureOut">
              <a:rPr lang="en-US" smtClean="0"/>
              <a:t>12/2/2020</a:t>
            </a:fld>
            <a:endParaRPr lang="en-US"/>
          </a:p>
        </p:txBody>
      </p:sp>
      <p:sp>
        <p:nvSpPr>
          <p:cNvPr id="6" name="Footer Placeholder 5">
            <a:extLst>
              <a:ext uri="{FF2B5EF4-FFF2-40B4-BE49-F238E27FC236}">
                <a16:creationId xmlns:a16="http://schemas.microsoft.com/office/drawing/2014/main" id="{01F55D37-24C2-4BD8-9153-7FC99DB8E7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AE25DD-99A9-4857-96A4-B9A4416D8AB9}"/>
              </a:ext>
            </a:extLst>
          </p:cNvPr>
          <p:cNvSpPr>
            <a:spLocks noGrp="1"/>
          </p:cNvSpPr>
          <p:nvPr>
            <p:ph type="sldNum" sz="quarter" idx="12"/>
          </p:nvPr>
        </p:nvSpPr>
        <p:spPr/>
        <p:txBody>
          <a:bodyPr/>
          <a:lstStyle/>
          <a:p>
            <a:fld id="{2D163C2C-B6C9-4709-A491-2D65666580F6}" type="slidenum">
              <a:rPr lang="en-US" smtClean="0"/>
              <a:t>‹#›</a:t>
            </a:fld>
            <a:endParaRPr lang="en-US"/>
          </a:p>
        </p:txBody>
      </p:sp>
    </p:spTree>
    <p:extLst>
      <p:ext uri="{BB962C8B-B14F-4D97-AF65-F5344CB8AC3E}">
        <p14:creationId xmlns:p14="http://schemas.microsoft.com/office/powerpoint/2010/main" val="16884422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475F5-9B0A-4BA8-A81F-20EAA88BB7D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D7E48EB-495E-4642-9AA7-420359224CC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D9C228-1BF6-472C-AAE2-9BC637D3053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ACA0B99-0E9C-476A-8D61-ED78EC2C5E6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5B7E35E-C81C-4084-82B8-27529FF4ED6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E8DB066-70D8-4253-9375-9A78E9EEAED0}"/>
              </a:ext>
            </a:extLst>
          </p:cNvPr>
          <p:cNvSpPr>
            <a:spLocks noGrp="1"/>
          </p:cNvSpPr>
          <p:nvPr>
            <p:ph type="dt" sz="half" idx="10"/>
          </p:nvPr>
        </p:nvSpPr>
        <p:spPr/>
        <p:txBody>
          <a:bodyPr/>
          <a:lstStyle/>
          <a:p>
            <a:fld id="{CE1B9934-824A-44E8-9418-197D731F6844}" type="datetimeFigureOut">
              <a:rPr lang="en-US" smtClean="0"/>
              <a:t>12/2/2020</a:t>
            </a:fld>
            <a:endParaRPr lang="en-US"/>
          </a:p>
        </p:txBody>
      </p:sp>
      <p:sp>
        <p:nvSpPr>
          <p:cNvPr id="8" name="Footer Placeholder 7">
            <a:extLst>
              <a:ext uri="{FF2B5EF4-FFF2-40B4-BE49-F238E27FC236}">
                <a16:creationId xmlns:a16="http://schemas.microsoft.com/office/drawing/2014/main" id="{3A02FBCC-2BC9-41C7-961E-8958EFA7D01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42C6DB7-F272-4644-9B0D-AB0F7BD8FE26}"/>
              </a:ext>
            </a:extLst>
          </p:cNvPr>
          <p:cNvSpPr>
            <a:spLocks noGrp="1"/>
          </p:cNvSpPr>
          <p:nvPr>
            <p:ph type="sldNum" sz="quarter" idx="12"/>
          </p:nvPr>
        </p:nvSpPr>
        <p:spPr/>
        <p:txBody>
          <a:bodyPr/>
          <a:lstStyle/>
          <a:p>
            <a:fld id="{2D163C2C-B6C9-4709-A491-2D65666580F6}" type="slidenum">
              <a:rPr lang="en-US" smtClean="0"/>
              <a:t>‹#›</a:t>
            </a:fld>
            <a:endParaRPr lang="en-US"/>
          </a:p>
        </p:txBody>
      </p:sp>
    </p:spTree>
    <p:extLst>
      <p:ext uri="{BB962C8B-B14F-4D97-AF65-F5344CB8AC3E}">
        <p14:creationId xmlns:p14="http://schemas.microsoft.com/office/powerpoint/2010/main" val="5951264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12396-44D7-451C-99DC-A1E3A12F34D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72F1E88-D300-4E8B-ADB0-C5E19E5AD78E}"/>
              </a:ext>
            </a:extLst>
          </p:cNvPr>
          <p:cNvSpPr>
            <a:spLocks noGrp="1"/>
          </p:cNvSpPr>
          <p:nvPr>
            <p:ph type="dt" sz="half" idx="10"/>
          </p:nvPr>
        </p:nvSpPr>
        <p:spPr/>
        <p:txBody>
          <a:bodyPr/>
          <a:lstStyle/>
          <a:p>
            <a:fld id="{CE1B9934-824A-44E8-9418-197D731F6844}" type="datetimeFigureOut">
              <a:rPr lang="en-US" smtClean="0"/>
              <a:t>12/2/2020</a:t>
            </a:fld>
            <a:endParaRPr lang="en-US"/>
          </a:p>
        </p:txBody>
      </p:sp>
      <p:sp>
        <p:nvSpPr>
          <p:cNvPr id="4" name="Footer Placeholder 3">
            <a:extLst>
              <a:ext uri="{FF2B5EF4-FFF2-40B4-BE49-F238E27FC236}">
                <a16:creationId xmlns:a16="http://schemas.microsoft.com/office/drawing/2014/main" id="{C75445DD-609C-4C4A-9446-B97BF76D5E0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104CF4-4772-4DEA-B299-D94D61D4A417}"/>
              </a:ext>
            </a:extLst>
          </p:cNvPr>
          <p:cNvSpPr>
            <a:spLocks noGrp="1"/>
          </p:cNvSpPr>
          <p:nvPr>
            <p:ph type="sldNum" sz="quarter" idx="12"/>
          </p:nvPr>
        </p:nvSpPr>
        <p:spPr/>
        <p:txBody>
          <a:bodyPr/>
          <a:lstStyle/>
          <a:p>
            <a:fld id="{2D163C2C-B6C9-4709-A491-2D65666580F6}" type="slidenum">
              <a:rPr lang="en-US" smtClean="0"/>
              <a:t>‹#›</a:t>
            </a:fld>
            <a:endParaRPr lang="en-US"/>
          </a:p>
        </p:txBody>
      </p:sp>
    </p:spTree>
    <p:extLst>
      <p:ext uri="{BB962C8B-B14F-4D97-AF65-F5344CB8AC3E}">
        <p14:creationId xmlns:p14="http://schemas.microsoft.com/office/powerpoint/2010/main" val="7209958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2FFFDE9-FEE9-43DE-B17B-1A9842ED815D}"/>
              </a:ext>
            </a:extLst>
          </p:cNvPr>
          <p:cNvSpPr>
            <a:spLocks noGrp="1"/>
          </p:cNvSpPr>
          <p:nvPr>
            <p:ph type="dt" sz="half" idx="10"/>
          </p:nvPr>
        </p:nvSpPr>
        <p:spPr/>
        <p:txBody>
          <a:bodyPr/>
          <a:lstStyle/>
          <a:p>
            <a:fld id="{CE1B9934-824A-44E8-9418-197D731F6844}" type="datetimeFigureOut">
              <a:rPr lang="en-US" smtClean="0"/>
              <a:t>12/2/2020</a:t>
            </a:fld>
            <a:endParaRPr lang="en-US"/>
          </a:p>
        </p:txBody>
      </p:sp>
      <p:sp>
        <p:nvSpPr>
          <p:cNvPr id="3" name="Footer Placeholder 2">
            <a:extLst>
              <a:ext uri="{FF2B5EF4-FFF2-40B4-BE49-F238E27FC236}">
                <a16:creationId xmlns:a16="http://schemas.microsoft.com/office/drawing/2014/main" id="{F1FF4134-3125-4A64-8F33-1DFEBB35260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791ABCA-1D45-48B4-A8D7-68473B855519}"/>
              </a:ext>
            </a:extLst>
          </p:cNvPr>
          <p:cNvSpPr>
            <a:spLocks noGrp="1"/>
          </p:cNvSpPr>
          <p:nvPr>
            <p:ph type="sldNum" sz="quarter" idx="12"/>
          </p:nvPr>
        </p:nvSpPr>
        <p:spPr/>
        <p:txBody>
          <a:bodyPr/>
          <a:lstStyle/>
          <a:p>
            <a:fld id="{2D163C2C-B6C9-4709-A491-2D65666580F6}" type="slidenum">
              <a:rPr lang="en-US" smtClean="0"/>
              <a:t>‹#›</a:t>
            </a:fld>
            <a:endParaRPr lang="en-US"/>
          </a:p>
        </p:txBody>
      </p:sp>
    </p:spTree>
    <p:extLst>
      <p:ext uri="{BB962C8B-B14F-4D97-AF65-F5344CB8AC3E}">
        <p14:creationId xmlns:p14="http://schemas.microsoft.com/office/powerpoint/2010/main" val="39777892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8FD68-A9A7-412A-B95F-0076B136187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72991F2-F42F-4543-99AF-4E90247C1D8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00E92B9-907B-43F3-9B78-DC7AB117F2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81C70F-A0C4-4C4A-9AA7-8E2FC32A971A}"/>
              </a:ext>
            </a:extLst>
          </p:cNvPr>
          <p:cNvSpPr>
            <a:spLocks noGrp="1"/>
          </p:cNvSpPr>
          <p:nvPr>
            <p:ph type="dt" sz="half" idx="10"/>
          </p:nvPr>
        </p:nvSpPr>
        <p:spPr/>
        <p:txBody>
          <a:bodyPr/>
          <a:lstStyle/>
          <a:p>
            <a:fld id="{CE1B9934-824A-44E8-9418-197D731F6844}" type="datetimeFigureOut">
              <a:rPr lang="en-US" smtClean="0"/>
              <a:t>12/2/2020</a:t>
            </a:fld>
            <a:endParaRPr lang="en-US"/>
          </a:p>
        </p:txBody>
      </p:sp>
      <p:sp>
        <p:nvSpPr>
          <p:cNvPr id="6" name="Footer Placeholder 5">
            <a:extLst>
              <a:ext uri="{FF2B5EF4-FFF2-40B4-BE49-F238E27FC236}">
                <a16:creationId xmlns:a16="http://schemas.microsoft.com/office/drawing/2014/main" id="{0AFF51F9-6A75-418F-9B2F-3C699BD811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2571EC-0AB8-4B3F-BB3F-8B2A228E71F9}"/>
              </a:ext>
            </a:extLst>
          </p:cNvPr>
          <p:cNvSpPr>
            <a:spLocks noGrp="1"/>
          </p:cNvSpPr>
          <p:nvPr>
            <p:ph type="sldNum" sz="quarter" idx="12"/>
          </p:nvPr>
        </p:nvSpPr>
        <p:spPr/>
        <p:txBody>
          <a:bodyPr/>
          <a:lstStyle/>
          <a:p>
            <a:fld id="{2D163C2C-B6C9-4709-A491-2D65666580F6}" type="slidenum">
              <a:rPr lang="en-US" smtClean="0"/>
              <a:t>‹#›</a:t>
            </a:fld>
            <a:endParaRPr lang="en-US"/>
          </a:p>
        </p:txBody>
      </p:sp>
    </p:spTree>
    <p:extLst>
      <p:ext uri="{BB962C8B-B14F-4D97-AF65-F5344CB8AC3E}">
        <p14:creationId xmlns:p14="http://schemas.microsoft.com/office/powerpoint/2010/main" val="10329599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A0E60-D6CF-419D-B61B-D1F477CBCF1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8DC6207-8054-4803-AE7A-049C1A414E3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84F214A-966E-46FC-8D33-A9D3323A13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BA9E300-F5B6-4A98-98D0-576F27C238B9}"/>
              </a:ext>
            </a:extLst>
          </p:cNvPr>
          <p:cNvSpPr>
            <a:spLocks noGrp="1"/>
          </p:cNvSpPr>
          <p:nvPr>
            <p:ph type="dt" sz="half" idx="10"/>
          </p:nvPr>
        </p:nvSpPr>
        <p:spPr/>
        <p:txBody>
          <a:bodyPr/>
          <a:lstStyle/>
          <a:p>
            <a:fld id="{CE1B9934-824A-44E8-9418-197D731F6844}" type="datetimeFigureOut">
              <a:rPr lang="en-US" smtClean="0"/>
              <a:t>12/2/2020</a:t>
            </a:fld>
            <a:endParaRPr lang="en-US"/>
          </a:p>
        </p:txBody>
      </p:sp>
      <p:sp>
        <p:nvSpPr>
          <p:cNvPr id="6" name="Footer Placeholder 5">
            <a:extLst>
              <a:ext uri="{FF2B5EF4-FFF2-40B4-BE49-F238E27FC236}">
                <a16:creationId xmlns:a16="http://schemas.microsoft.com/office/drawing/2014/main" id="{221F5AB0-D747-4269-9A4D-7A17DAE9C9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68A9290-81A8-4699-BD8C-C19B05FA48D3}"/>
              </a:ext>
            </a:extLst>
          </p:cNvPr>
          <p:cNvSpPr>
            <a:spLocks noGrp="1"/>
          </p:cNvSpPr>
          <p:nvPr>
            <p:ph type="sldNum" sz="quarter" idx="12"/>
          </p:nvPr>
        </p:nvSpPr>
        <p:spPr/>
        <p:txBody>
          <a:bodyPr/>
          <a:lstStyle/>
          <a:p>
            <a:fld id="{2D163C2C-B6C9-4709-A491-2D65666580F6}" type="slidenum">
              <a:rPr lang="en-US" smtClean="0"/>
              <a:t>‹#›</a:t>
            </a:fld>
            <a:endParaRPr lang="en-US"/>
          </a:p>
        </p:txBody>
      </p:sp>
    </p:spTree>
    <p:extLst>
      <p:ext uri="{BB962C8B-B14F-4D97-AF65-F5344CB8AC3E}">
        <p14:creationId xmlns:p14="http://schemas.microsoft.com/office/powerpoint/2010/main" val="29853746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79D5272-010E-42BE-8A5D-B6BB4A0D1BA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ED9D74C-3315-4647-82B0-B90AF69D50A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4DAD11-B3CD-431D-B109-BC0760DD195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1B9934-824A-44E8-9418-197D731F6844}" type="datetimeFigureOut">
              <a:rPr lang="en-US" smtClean="0"/>
              <a:t>12/2/2020</a:t>
            </a:fld>
            <a:endParaRPr lang="en-US"/>
          </a:p>
        </p:txBody>
      </p:sp>
      <p:sp>
        <p:nvSpPr>
          <p:cNvPr id="5" name="Footer Placeholder 4">
            <a:extLst>
              <a:ext uri="{FF2B5EF4-FFF2-40B4-BE49-F238E27FC236}">
                <a16:creationId xmlns:a16="http://schemas.microsoft.com/office/drawing/2014/main" id="{1491EB0C-F9CA-4985-A69A-25D76AC65EB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ADA3160-4123-488E-84E8-9E1245FC255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163C2C-B6C9-4709-A491-2D65666580F6}" type="slidenum">
              <a:rPr lang="en-US" smtClean="0"/>
              <a:t>‹#›</a:t>
            </a:fld>
            <a:endParaRPr lang="en-US"/>
          </a:p>
        </p:txBody>
      </p:sp>
    </p:spTree>
    <p:extLst>
      <p:ext uri="{BB962C8B-B14F-4D97-AF65-F5344CB8AC3E}">
        <p14:creationId xmlns:p14="http://schemas.microsoft.com/office/powerpoint/2010/main" val="32875289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www.statisticshowto.com/parametric-and-non-parametric-data/" TargetMode="Externa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206EA-FEB4-42C6-8DCA-466743F63BAD}"/>
              </a:ext>
            </a:extLst>
          </p:cNvPr>
          <p:cNvSpPr>
            <a:spLocks noGrp="1"/>
          </p:cNvSpPr>
          <p:nvPr>
            <p:ph type="ctrTitle"/>
          </p:nvPr>
        </p:nvSpPr>
        <p:spPr/>
        <p:txBody>
          <a:bodyPr/>
          <a:lstStyle/>
          <a:p>
            <a:r>
              <a:rPr lang="en-IN" dirty="0"/>
              <a:t>Health care Analytics</a:t>
            </a:r>
            <a:endParaRPr lang="en-US" dirty="0"/>
          </a:p>
        </p:txBody>
      </p:sp>
      <p:sp>
        <p:nvSpPr>
          <p:cNvPr id="3" name="Subtitle 2">
            <a:extLst>
              <a:ext uri="{FF2B5EF4-FFF2-40B4-BE49-F238E27FC236}">
                <a16:creationId xmlns:a16="http://schemas.microsoft.com/office/drawing/2014/main" id="{D18E7005-C278-4F4E-8C42-424764202A63}"/>
              </a:ext>
            </a:extLst>
          </p:cNvPr>
          <p:cNvSpPr>
            <a:spLocks noGrp="1"/>
          </p:cNvSpPr>
          <p:nvPr>
            <p:ph type="subTitle" idx="1"/>
          </p:nvPr>
        </p:nvSpPr>
        <p:spPr/>
        <p:txBody>
          <a:bodyPr/>
          <a:lstStyle/>
          <a:p>
            <a:r>
              <a:rPr lang="en-IN" dirty="0"/>
              <a:t>By Khaja Moiezuddin Mohammed</a:t>
            </a:r>
          </a:p>
          <a:p>
            <a:endParaRPr lang="en-US" dirty="0"/>
          </a:p>
        </p:txBody>
      </p:sp>
    </p:spTree>
    <p:extLst>
      <p:ext uri="{BB962C8B-B14F-4D97-AF65-F5344CB8AC3E}">
        <p14:creationId xmlns:p14="http://schemas.microsoft.com/office/powerpoint/2010/main" val="9070208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A9F529C3-C941-49FD-8C67-82F134F64B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50000"/>
              <a:lumOff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20586029-32A0-47E5-9AEC-AE3ABA6B9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3871622C-AF73-47EE-86F6-CEC862C578E8}"/>
              </a:ext>
            </a:extLst>
          </p:cNvPr>
          <p:cNvPicPr>
            <a:picLocks noChangeAspect="1"/>
          </p:cNvPicPr>
          <p:nvPr/>
        </p:nvPicPr>
        <p:blipFill>
          <a:blip r:embed="rId2"/>
          <a:stretch>
            <a:fillRect/>
          </a:stretch>
        </p:blipFill>
        <p:spPr>
          <a:xfrm>
            <a:off x="643467" y="2707594"/>
            <a:ext cx="5294716" cy="1442810"/>
          </a:xfrm>
          <a:prstGeom prst="rect">
            <a:avLst/>
          </a:prstGeom>
        </p:spPr>
      </p:pic>
      <p:cxnSp>
        <p:nvCxnSpPr>
          <p:cNvPr id="75" name="Straight Connector 74">
            <a:extLst>
              <a:ext uri="{FF2B5EF4-FFF2-40B4-BE49-F238E27FC236}">
                <a16:creationId xmlns:a16="http://schemas.microsoft.com/office/drawing/2014/main" id="{8C730EAB-A532-4295-A302-FB4B90DB9F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79958" y="1143000"/>
            <a:ext cx="0" cy="4572000"/>
          </a:xfrm>
          <a:prstGeom prst="line">
            <a:avLst/>
          </a:prstGeom>
          <a:ln>
            <a:solidFill>
              <a:srgbClr val="4E4E4E"/>
            </a:solidFill>
          </a:ln>
        </p:spPr>
        <p:style>
          <a:lnRef idx="1">
            <a:schemeClr val="accent1"/>
          </a:lnRef>
          <a:fillRef idx="0">
            <a:schemeClr val="accent1"/>
          </a:fillRef>
          <a:effectRef idx="0">
            <a:schemeClr val="accent1"/>
          </a:effectRef>
          <a:fontRef idx="minor">
            <a:schemeClr val="tx1"/>
          </a:fontRef>
        </p:style>
      </p:cxnSp>
      <p:pic>
        <p:nvPicPr>
          <p:cNvPr id="1026" name="Picture 2">
            <a:extLst>
              <a:ext uri="{FF2B5EF4-FFF2-40B4-BE49-F238E27FC236}">
                <a16:creationId xmlns:a16="http://schemas.microsoft.com/office/drawing/2014/main" id="{1F1AD312-7DE0-4159-A83D-46E88EAB8892}"/>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253817" y="706781"/>
            <a:ext cx="5294715" cy="5444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942773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FE084CD-F4E5-4021-AAE9-E209B9746C8C}"/>
              </a:ext>
            </a:extLst>
          </p:cNvPr>
          <p:cNvSpPr txBox="1"/>
          <p:nvPr/>
        </p:nvSpPr>
        <p:spPr>
          <a:xfrm>
            <a:off x="203200" y="1430496"/>
            <a:ext cx="5035550" cy="4524315"/>
          </a:xfrm>
          <a:prstGeom prst="rect">
            <a:avLst/>
          </a:prstGeom>
          <a:noFill/>
        </p:spPr>
        <p:txBody>
          <a:bodyPr wrap="square">
            <a:spAutoFit/>
          </a:bodyPr>
          <a:lstStyle/>
          <a:p>
            <a:pPr algn="l" fontAlgn="base"/>
            <a:r>
              <a:rPr lang="en-US" b="0" i="0" dirty="0">
                <a:solidFill>
                  <a:srgbClr val="777777"/>
                </a:solidFill>
                <a:effectLst/>
                <a:latin typeface="PT Sans"/>
              </a:rPr>
              <a:t>Kendall’s Tau is a </a:t>
            </a:r>
            <a:r>
              <a:rPr lang="en-US" b="0" i="0" u="none" strike="noStrike" dirty="0">
                <a:solidFill>
                  <a:srgbClr val="05A9C5"/>
                </a:solidFill>
                <a:effectLst/>
                <a:latin typeface="inherit"/>
                <a:hlinkClick r:id="rId2"/>
              </a:rPr>
              <a:t>non-parametric</a:t>
            </a:r>
            <a:r>
              <a:rPr lang="en-US" b="0" i="0" dirty="0">
                <a:solidFill>
                  <a:srgbClr val="777777"/>
                </a:solidFill>
                <a:effectLst/>
                <a:latin typeface="PT Sans"/>
              </a:rPr>
              <a:t> measure of relationships between columns of ranked data. The Tau correlation coefficient returns a value of 0 to 1, where:</a:t>
            </a:r>
          </a:p>
          <a:p>
            <a:pPr algn="l" fontAlgn="base">
              <a:buFont typeface="Arial" panose="020B0604020202020204" pitchFamily="34" charset="0"/>
              <a:buChar char="•"/>
            </a:pPr>
            <a:r>
              <a:rPr lang="en-US" b="0" i="0" dirty="0">
                <a:solidFill>
                  <a:srgbClr val="777777"/>
                </a:solidFill>
                <a:effectLst/>
                <a:latin typeface="inherit"/>
              </a:rPr>
              <a:t>0 is no relationship,</a:t>
            </a:r>
          </a:p>
          <a:p>
            <a:pPr algn="l" fontAlgn="base">
              <a:buFont typeface="Arial" panose="020B0604020202020204" pitchFamily="34" charset="0"/>
              <a:buChar char="•"/>
            </a:pPr>
            <a:r>
              <a:rPr lang="en-US" b="0" i="0" dirty="0">
                <a:solidFill>
                  <a:srgbClr val="777777"/>
                </a:solidFill>
                <a:effectLst/>
                <a:latin typeface="inherit"/>
              </a:rPr>
              <a:t>1 is a perfect relationship.</a:t>
            </a:r>
          </a:p>
          <a:p>
            <a:pPr algn="l" fontAlgn="base"/>
            <a:endParaRPr lang="en-US" dirty="0">
              <a:solidFill>
                <a:srgbClr val="777777"/>
              </a:solidFill>
              <a:latin typeface="inherit"/>
            </a:endParaRPr>
          </a:p>
          <a:p>
            <a:pPr algn="l" fontAlgn="base">
              <a:buFont typeface="Arial" panose="020B0604020202020204" pitchFamily="34" charset="0"/>
              <a:buChar char="•"/>
            </a:pPr>
            <a:r>
              <a:rPr lang="en-US" b="0" i="0" dirty="0">
                <a:solidFill>
                  <a:srgbClr val="000000"/>
                </a:solidFill>
                <a:effectLst/>
                <a:latin typeface="Open Sans"/>
              </a:rPr>
              <a:t>spearman's Rho is a non-parametric test used to measure the strength of association between two variables, where the value </a:t>
            </a:r>
            <a:r>
              <a:rPr lang="en-US" b="0" i="1" dirty="0">
                <a:solidFill>
                  <a:srgbClr val="000000"/>
                </a:solidFill>
                <a:effectLst/>
                <a:latin typeface="Open Sans"/>
              </a:rPr>
              <a:t>r</a:t>
            </a:r>
            <a:r>
              <a:rPr lang="en-US" b="0" i="0" dirty="0">
                <a:solidFill>
                  <a:srgbClr val="000000"/>
                </a:solidFill>
                <a:effectLst/>
                <a:latin typeface="Open Sans"/>
              </a:rPr>
              <a:t> = 1 means a perfect positive correlation and the value </a:t>
            </a:r>
            <a:r>
              <a:rPr lang="en-US" b="0" i="1" dirty="0">
                <a:solidFill>
                  <a:srgbClr val="000000"/>
                </a:solidFill>
                <a:effectLst/>
                <a:latin typeface="Open Sans"/>
              </a:rPr>
              <a:t>r</a:t>
            </a:r>
            <a:r>
              <a:rPr lang="en-US" b="0" i="0" dirty="0">
                <a:solidFill>
                  <a:srgbClr val="000000"/>
                </a:solidFill>
                <a:effectLst/>
                <a:latin typeface="Open Sans"/>
              </a:rPr>
              <a:t> = -1 means a perfect </a:t>
            </a:r>
            <a:r>
              <a:rPr lang="en-US" b="0" i="0" dirty="0" err="1">
                <a:solidFill>
                  <a:srgbClr val="000000"/>
                </a:solidFill>
                <a:effectLst/>
                <a:latin typeface="Open Sans"/>
              </a:rPr>
              <a:t>negataive</a:t>
            </a:r>
            <a:r>
              <a:rPr lang="en-US" b="0" i="0" dirty="0">
                <a:solidFill>
                  <a:srgbClr val="000000"/>
                </a:solidFill>
                <a:effectLst/>
                <a:latin typeface="Open Sans"/>
              </a:rPr>
              <a:t> correlation. So, for example, you could use this test to find out whether people's height and shoe size are correlated (they will be - the taller people are, the bigger their feet are likely to be).</a:t>
            </a:r>
            <a:endParaRPr lang="en-US" b="0" i="0" dirty="0">
              <a:solidFill>
                <a:srgbClr val="777777"/>
              </a:solidFill>
              <a:effectLst/>
              <a:latin typeface="inherit"/>
            </a:endParaRPr>
          </a:p>
        </p:txBody>
      </p:sp>
      <p:pic>
        <p:nvPicPr>
          <p:cNvPr id="5" name="Picture 4">
            <a:extLst>
              <a:ext uri="{FF2B5EF4-FFF2-40B4-BE49-F238E27FC236}">
                <a16:creationId xmlns:a16="http://schemas.microsoft.com/office/drawing/2014/main" id="{4566706B-A6F2-430D-AE60-ACD27CE7D6A9}"/>
              </a:ext>
            </a:extLst>
          </p:cNvPr>
          <p:cNvPicPr>
            <a:picLocks noChangeAspect="1"/>
          </p:cNvPicPr>
          <p:nvPr/>
        </p:nvPicPr>
        <p:blipFill>
          <a:blip r:embed="rId3"/>
          <a:stretch>
            <a:fillRect/>
          </a:stretch>
        </p:blipFill>
        <p:spPr>
          <a:xfrm>
            <a:off x="5238750" y="1342390"/>
            <a:ext cx="6953250" cy="3781425"/>
          </a:xfrm>
          <a:prstGeom prst="rect">
            <a:avLst/>
          </a:prstGeom>
        </p:spPr>
      </p:pic>
    </p:spTree>
    <p:extLst>
      <p:ext uri="{BB962C8B-B14F-4D97-AF65-F5344CB8AC3E}">
        <p14:creationId xmlns:p14="http://schemas.microsoft.com/office/powerpoint/2010/main" val="22266272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70D2ED5B-CC3A-4ADE-9170-55B92FD3AA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9750" y="376238"/>
            <a:ext cx="8572500" cy="6105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76094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9F6471A-5896-4A67-979E-3F61438612C2}"/>
              </a:ext>
            </a:extLst>
          </p:cNvPr>
          <p:cNvPicPr>
            <a:picLocks noChangeAspect="1"/>
          </p:cNvPicPr>
          <p:nvPr/>
        </p:nvPicPr>
        <p:blipFill>
          <a:blip r:embed="rId2"/>
          <a:stretch>
            <a:fillRect/>
          </a:stretch>
        </p:blipFill>
        <p:spPr>
          <a:xfrm>
            <a:off x="457202" y="390494"/>
            <a:ext cx="5426764" cy="2767649"/>
          </a:xfrm>
          <a:prstGeom prst="rect">
            <a:avLst/>
          </a:prstGeom>
        </p:spPr>
      </p:pic>
      <p:pic>
        <p:nvPicPr>
          <p:cNvPr id="5" name="Picture 4">
            <a:extLst>
              <a:ext uri="{FF2B5EF4-FFF2-40B4-BE49-F238E27FC236}">
                <a16:creationId xmlns:a16="http://schemas.microsoft.com/office/drawing/2014/main" id="{1D12D603-AE96-4A4B-9A38-55750CBC2533}"/>
              </a:ext>
            </a:extLst>
          </p:cNvPr>
          <p:cNvPicPr>
            <a:picLocks noChangeAspect="1"/>
          </p:cNvPicPr>
          <p:nvPr/>
        </p:nvPicPr>
        <p:blipFill>
          <a:blip r:embed="rId3"/>
          <a:stretch>
            <a:fillRect/>
          </a:stretch>
        </p:blipFill>
        <p:spPr>
          <a:xfrm>
            <a:off x="457201" y="3729303"/>
            <a:ext cx="5426764" cy="2564145"/>
          </a:xfrm>
          <a:prstGeom prst="rect">
            <a:avLst/>
          </a:prstGeom>
        </p:spPr>
      </p:pic>
      <p:sp>
        <p:nvSpPr>
          <p:cNvPr id="12" name="Rectangle 11">
            <a:extLst>
              <a:ext uri="{FF2B5EF4-FFF2-40B4-BE49-F238E27FC236}">
                <a16:creationId xmlns:a16="http://schemas.microsoft.com/office/drawing/2014/main" id="{799448F2-0E5B-42DA-B2D1-11A14E947B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50280" y="0"/>
            <a:ext cx="9144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3">
            <a:extLst>
              <a:ext uri="{FF2B5EF4-FFF2-40B4-BE49-F238E27FC236}">
                <a16:creationId xmlns:a16="http://schemas.microsoft.com/office/drawing/2014/main" id="{4E8A7552-20E1-4F34-ADAB-C1DB6634D4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83280"/>
            <a:ext cx="6126480" cy="9144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1BD3F9C5-A685-438D-9E99-2FEFD046E999}"/>
              </a:ext>
            </a:extLst>
          </p:cNvPr>
          <p:cNvPicPr>
            <a:picLocks noChangeAspect="1"/>
          </p:cNvPicPr>
          <p:nvPr/>
        </p:nvPicPr>
        <p:blipFill>
          <a:blip r:embed="rId4"/>
          <a:stretch>
            <a:fillRect/>
          </a:stretch>
        </p:blipFill>
        <p:spPr>
          <a:xfrm>
            <a:off x="6308034" y="1938953"/>
            <a:ext cx="5426764" cy="2835484"/>
          </a:xfrm>
          <a:prstGeom prst="rect">
            <a:avLst/>
          </a:prstGeom>
        </p:spPr>
      </p:pic>
    </p:spTree>
    <p:extLst>
      <p:ext uri="{BB962C8B-B14F-4D97-AF65-F5344CB8AC3E}">
        <p14:creationId xmlns:p14="http://schemas.microsoft.com/office/powerpoint/2010/main" val="380961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8E9F59B-8B76-48BA-AD41-53796D3E468C}"/>
              </a:ext>
            </a:extLst>
          </p:cNvPr>
          <p:cNvPicPr>
            <a:picLocks noChangeAspect="1"/>
          </p:cNvPicPr>
          <p:nvPr/>
        </p:nvPicPr>
        <p:blipFill>
          <a:blip r:embed="rId2"/>
          <a:stretch>
            <a:fillRect/>
          </a:stretch>
        </p:blipFill>
        <p:spPr>
          <a:xfrm>
            <a:off x="-1" y="0"/>
            <a:ext cx="12192000" cy="3631480"/>
          </a:xfrm>
          <a:prstGeom prst="rect">
            <a:avLst/>
          </a:prstGeom>
        </p:spPr>
      </p:pic>
      <p:pic>
        <p:nvPicPr>
          <p:cNvPr id="5" name="Picture 4">
            <a:extLst>
              <a:ext uri="{FF2B5EF4-FFF2-40B4-BE49-F238E27FC236}">
                <a16:creationId xmlns:a16="http://schemas.microsoft.com/office/drawing/2014/main" id="{6D5EB281-96B6-4274-88B9-A8C18875091D}"/>
              </a:ext>
            </a:extLst>
          </p:cNvPr>
          <p:cNvPicPr>
            <a:picLocks noChangeAspect="1"/>
          </p:cNvPicPr>
          <p:nvPr/>
        </p:nvPicPr>
        <p:blipFill>
          <a:blip r:embed="rId3"/>
          <a:stretch>
            <a:fillRect/>
          </a:stretch>
        </p:blipFill>
        <p:spPr>
          <a:xfrm>
            <a:off x="-1" y="4042092"/>
            <a:ext cx="11325225" cy="2390775"/>
          </a:xfrm>
          <a:prstGeom prst="rect">
            <a:avLst/>
          </a:prstGeom>
        </p:spPr>
      </p:pic>
    </p:spTree>
    <p:extLst>
      <p:ext uri="{BB962C8B-B14F-4D97-AF65-F5344CB8AC3E}">
        <p14:creationId xmlns:p14="http://schemas.microsoft.com/office/powerpoint/2010/main" val="23301703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033368B-4D36-4C98-8375-275CD80F4B78}"/>
              </a:ext>
            </a:extLst>
          </p:cNvPr>
          <p:cNvPicPr>
            <a:picLocks noChangeAspect="1"/>
          </p:cNvPicPr>
          <p:nvPr/>
        </p:nvPicPr>
        <p:blipFill>
          <a:blip r:embed="rId2"/>
          <a:stretch>
            <a:fillRect/>
          </a:stretch>
        </p:blipFill>
        <p:spPr>
          <a:xfrm>
            <a:off x="0" y="243663"/>
            <a:ext cx="12192000" cy="6370674"/>
          </a:xfrm>
          <a:prstGeom prst="rect">
            <a:avLst/>
          </a:prstGeom>
        </p:spPr>
      </p:pic>
    </p:spTree>
    <p:extLst>
      <p:ext uri="{BB962C8B-B14F-4D97-AF65-F5344CB8AC3E}">
        <p14:creationId xmlns:p14="http://schemas.microsoft.com/office/powerpoint/2010/main" val="10681535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142AFA9-4EC4-4ADD-AF8E-A5A4036CFC97}"/>
              </a:ext>
            </a:extLst>
          </p:cNvPr>
          <p:cNvPicPr>
            <a:picLocks noChangeAspect="1"/>
          </p:cNvPicPr>
          <p:nvPr/>
        </p:nvPicPr>
        <p:blipFill>
          <a:blip r:embed="rId2"/>
          <a:stretch>
            <a:fillRect/>
          </a:stretch>
        </p:blipFill>
        <p:spPr>
          <a:xfrm>
            <a:off x="0" y="0"/>
            <a:ext cx="12192000" cy="4161491"/>
          </a:xfrm>
          <a:prstGeom prst="rect">
            <a:avLst/>
          </a:prstGeom>
        </p:spPr>
      </p:pic>
      <p:sp>
        <p:nvSpPr>
          <p:cNvPr id="5" name="Content Placeholder 4">
            <a:extLst>
              <a:ext uri="{FF2B5EF4-FFF2-40B4-BE49-F238E27FC236}">
                <a16:creationId xmlns:a16="http://schemas.microsoft.com/office/drawing/2014/main" id="{DDAA6ACC-6D45-47EA-B482-973C40A11F48}"/>
              </a:ext>
            </a:extLst>
          </p:cNvPr>
          <p:cNvSpPr>
            <a:spLocks noGrp="1"/>
          </p:cNvSpPr>
          <p:nvPr>
            <p:ph idx="1"/>
          </p:nvPr>
        </p:nvSpPr>
        <p:spPr>
          <a:xfrm>
            <a:off x="66674" y="4267199"/>
            <a:ext cx="12125325" cy="1643063"/>
          </a:xfrm>
        </p:spPr>
        <p:txBody>
          <a:bodyPr/>
          <a:lstStyle/>
          <a:p>
            <a:r>
              <a:rPr lang="en-IN" dirty="0"/>
              <a:t>For the random forest model the accuracy obtained was 31.9 % , </a:t>
            </a:r>
          </a:p>
          <a:p>
            <a:r>
              <a:rPr lang="en-IN" dirty="0"/>
              <a:t>This is before making any possible changes and before removing outliers  </a:t>
            </a:r>
            <a:endParaRPr lang="en-US" dirty="0"/>
          </a:p>
        </p:txBody>
      </p:sp>
    </p:spTree>
    <p:extLst>
      <p:ext uri="{BB962C8B-B14F-4D97-AF65-F5344CB8AC3E}">
        <p14:creationId xmlns:p14="http://schemas.microsoft.com/office/powerpoint/2010/main" val="3389804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21F7B05-FFD1-4948-BADF-4ECB315BA835}"/>
              </a:ext>
            </a:extLst>
          </p:cNvPr>
          <p:cNvPicPr>
            <a:picLocks noChangeAspect="1"/>
          </p:cNvPicPr>
          <p:nvPr/>
        </p:nvPicPr>
        <p:blipFill>
          <a:blip r:embed="rId2"/>
          <a:stretch>
            <a:fillRect/>
          </a:stretch>
        </p:blipFill>
        <p:spPr>
          <a:xfrm>
            <a:off x="127000" y="552132"/>
            <a:ext cx="7486650" cy="2752725"/>
          </a:xfrm>
          <a:prstGeom prst="rect">
            <a:avLst/>
          </a:prstGeom>
        </p:spPr>
      </p:pic>
      <p:sp>
        <p:nvSpPr>
          <p:cNvPr id="5" name="Content Placeholder 4">
            <a:extLst>
              <a:ext uri="{FF2B5EF4-FFF2-40B4-BE49-F238E27FC236}">
                <a16:creationId xmlns:a16="http://schemas.microsoft.com/office/drawing/2014/main" id="{C885FD49-CEA8-4E17-9504-CD69D5A654EF}"/>
              </a:ext>
            </a:extLst>
          </p:cNvPr>
          <p:cNvSpPr>
            <a:spLocks noGrp="1"/>
          </p:cNvSpPr>
          <p:nvPr>
            <p:ph idx="1"/>
          </p:nvPr>
        </p:nvSpPr>
        <p:spPr>
          <a:xfrm>
            <a:off x="127000" y="3989705"/>
            <a:ext cx="10515600" cy="4351338"/>
          </a:xfrm>
        </p:spPr>
        <p:txBody>
          <a:bodyPr/>
          <a:lstStyle/>
          <a:p>
            <a:r>
              <a:rPr lang="en-IN" dirty="0"/>
              <a:t>Here the accuracy has been increased due to making necessary changes</a:t>
            </a:r>
            <a:endParaRPr lang="en-US" dirty="0"/>
          </a:p>
        </p:txBody>
      </p:sp>
    </p:spTree>
    <p:extLst>
      <p:ext uri="{BB962C8B-B14F-4D97-AF65-F5344CB8AC3E}">
        <p14:creationId xmlns:p14="http://schemas.microsoft.com/office/powerpoint/2010/main" val="8356953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98406-71C5-4098-B1E2-96513E0B3384}"/>
              </a:ext>
            </a:extLst>
          </p:cNvPr>
          <p:cNvSpPr>
            <a:spLocks noGrp="1"/>
          </p:cNvSpPr>
          <p:nvPr>
            <p:ph type="title"/>
          </p:nvPr>
        </p:nvSpPr>
        <p:spPr/>
        <p:txBody>
          <a:bodyPr/>
          <a:lstStyle/>
          <a:p>
            <a:r>
              <a:rPr lang="en-IN" dirty="0" err="1"/>
              <a:t>CatBoost</a:t>
            </a:r>
            <a:r>
              <a:rPr lang="en-IN" dirty="0"/>
              <a:t> Model</a:t>
            </a:r>
            <a:endParaRPr lang="en-US" dirty="0"/>
          </a:p>
        </p:txBody>
      </p:sp>
      <p:pic>
        <p:nvPicPr>
          <p:cNvPr id="5" name="Content Placeholder 4">
            <a:extLst>
              <a:ext uri="{FF2B5EF4-FFF2-40B4-BE49-F238E27FC236}">
                <a16:creationId xmlns:a16="http://schemas.microsoft.com/office/drawing/2014/main" id="{D72D27E0-836F-448C-A719-B4C22DF53A58}"/>
              </a:ext>
            </a:extLst>
          </p:cNvPr>
          <p:cNvPicPr>
            <a:picLocks noGrp="1" noChangeAspect="1"/>
          </p:cNvPicPr>
          <p:nvPr>
            <p:ph idx="1"/>
          </p:nvPr>
        </p:nvPicPr>
        <p:blipFill>
          <a:blip r:embed="rId2"/>
          <a:stretch>
            <a:fillRect/>
          </a:stretch>
        </p:blipFill>
        <p:spPr>
          <a:xfrm>
            <a:off x="838200" y="1245816"/>
            <a:ext cx="10515600" cy="4068236"/>
          </a:xfrm>
        </p:spPr>
      </p:pic>
      <p:pic>
        <p:nvPicPr>
          <p:cNvPr id="7" name="Picture 6">
            <a:extLst>
              <a:ext uri="{FF2B5EF4-FFF2-40B4-BE49-F238E27FC236}">
                <a16:creationId xmlns:a16="http://schemas.microsoft.com/office/drawing/2014/main" id="{091658D1-EAEA-4344-92AB-12F36F513000}"/>
              </a:ext>
            </a:extLst>
          </p:cNvPr>
          <p:cNvPicPr>
            <a:picLocks noChangeAspect="1"/>
          </p:cNvPicPr>
          <p:nvPr/>
        </p:nvPicPr>
        <p:blipFill>
          <a:blip r:embed="rId3"/>
          <a:stretch>
            <a:fillRect/>
          </a:stretch>
        </p:blipFill>
        <p:spPr>
          <a:xfrm>
            <a:off x="838200" y="5314052"/>
            <a:ext cx="10347960" cy="1447800"/>
          </a:xfrm>
          <a:prstGeom prst="rect">
            <a:avLst/>
          </a:prstGeom>
        </p:spPr>
      </p:pic>
    </p:spTree>
    <p:extLst>
      <p:ext uri="{BB962C8B-B14F-4D97-AF65-F5344CB8AC3E}">
        <p14:creationId xmlns:p14="http://schemas.microsoft.com/office/powerpoint/2010/main" val="11825644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B93DE-B5B8-4BE5-ABC1-884ACE8F06E3}"/>
              </a:ext>
            </a:extLst>
          </p:cNvPr>
          <p:cNvSpPr>
            <a:spLocks noGrp="1"/>
          </p:cNvSpPr>
          <p:nvPr>
            <p:ph type="title"/>
          </p:nvPr>
        </p:nvSpPr>
        <p:spPr/>
        <p:txBody>
          <a:bodyPr/>
          <a:lstStyle/>
          <a:p>
            <a:r>
              <a:rPr lang="en-IN" dirty="0"/>
              <a:t>KNN Model</a:t>
            </a:r>
            <a:endParaRPr lang="en-US" dirty="0"/>
          </a:p>
        </p:txBody>
      </p:sp>
      <p:pic>
        <p:nvPicPr>
          <p:cNvPr id="5" name="Content Placeholder 4">
            <a:extLst>
              <a:ext uri="{FF2B5EF4-FFF2-40B4-BE49-F238E27FC236}">
                <a16:creationId xmlns:a16="http://schemas.microsoft.com/office/drawing/2014/main" id="{12C28976-E594-477E-913D-5A69B948F5FA}"/>
              </a:ext>
            </a:extLst>
          </p:cNvPr>
          <p:cNvPicPr>
            <a:picLocks noGrp="1" noChangeAspect="1"/>
          </p:cNvPicPr>
          <p:nvPr>
            <p:ph idx="1"/>
          </p:nvPr>
        </p:nvPicPr>
        <p:blipFill>
          <a:blip r:embed="rId2"/>
          <a:stretch>
            <a:fillRect/>
          </a:stretch>
        </p:blipFill>
        <p:spPr>
          <a:xfrm>
            <a:off x="838200" y="1998538"/>
            <a:ext cx="10515600" cy="4005512"/>
          </a:xfrm>
        </p:spPr>
      </p:pic>
    </p:spTree>
    <p:extLst>
      <p:ext uri="{BB962C8B-B14F-4D97-AF65-F5344CB8AC3E}">
        <p14:creationId xmlns:p14="http://schemas.microsoft.com/office/powerpoint/2010/main" val="33870436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608CD-3443-42B3-ADA8-388F4D878A83}"/>
              </a:ext>
            </a:extLst>
          </p:cNvPr>
          <p:cNvSpPr>
            <a:spLocks noGrp="1"/>
          </p:cNvSpPr>
          <p:nvPr>
            <p:ph type="title"/>
          </p:nvPr>
        </p:nvSpPr>
        <p:spPr/>
        <p:txBody>
          <a:bodyPr/>
          <a:lstStyle/>
          <a:p>
            <a:r>
              <a:rPr lang="en-IN" dirty="0"/>
              <a:t>Introduction</a:t>
            </a:r>
            <a:endParaRPr lang="en-US" dirty="0"/>
          </a:p>
        </p:txBody>
      </p:sp>
      <p:sp>
        <p:nvSpPr>
          <p:cNvPr id="3" name="Content Placeholder 2">
            <a:extLst>
              <a:ext uri="{FF2B5EF4-FFF2-40B4-BE49-F238E27FC236}">
                <a16:creationId xmlns:a16="http://schemas.microsoft.com/office/drawing/2014/main" id="{4060FBF5-04AF-4722-B46A-A1950B454D1D}"/>
              </a:ext>
            </a:extLst>
          </p:cNvPr>
          <p:cNvSpPr>
            <a:spLocks noGrp="1"/>
          </p:cNvSpPr>
          <p:nvPr>
            <p:ph idx="1"/>
          </p:nvPr>
        </p:nvSpPr>
        <p:spPr/>
        <p:txBody>
          <a:bodyPr/>
          <a:lstStyle/>
          <a:p>
            <a:endParaRPr lang="en-US" sz="18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endParaRPr>
          </a:p>
          <a:p>
            <a:r>
              <a:rPr lang="en-US" sz="2400" dirty="0">
                <a:solidFill>
                  <a:srgbClr val="333333"/>
                </a:solidFill>
                <a:effectLst/>
                <a:latin typeface="Times New Roman" panose="02020603050405020304" pitchFamily="18" charset="0"/>
                <a:ea typeface="Times New Roman" panose="02020603050405020304" pitchFamily="18" charset="0"/>
              </a:rPr>
              <a:t>The U.S. spends more on health care as a share of the economy. It spends nearly twice as much as the average developed country and yet has the lowest life expectancy and highest suicide rates among the 11 nations.</a:t>
            </a:r>
            <a:endParaRPr lang="en-US" sz="2400" dirty="0">
              <a:solidFill>
                <a:srgbClr val="333333"/>
              </a:solidFill>
              <a:latin typeface="Times New Roman" panose="02020603050405020304" pitchFamily="18" charset="0"/>
              <a:ea typeface="Calibri" panose="020F0502020204030204" pitchFamily="34" charset="0"/>
              <a:cs typeface="Times New Roman" panose="02020603050405020304" pitchFamily="18" charset="0"/>
            </a:endParaRPr>
          </a:p>
          <a:p>
            <a:r>
              <a:rPr lang="en-US" sz="2400" dirty="0">
                <a:solidFill>
                  <a:srgbClr val="333333"/>
                </a:solidFill>
                <a:latin typeface="Times New Roman" panose="02020603050405020304" pitchFamily="18" charset="0"/>
              </a:rPr>
              <a:t>Poor management of health care resources is one of the leading factors of increased death rates and increased expenses among the patients in US.</a:t>
            </a:r>
          </a:p>
          <a:p>
            <a:r>
              <a:rPr lang="en-US" sz="2400" dirty="0">
                <a:solidFill>
                  <a:srgbClr val="333333"/>
                </a:solidFill>
                <a:latin typeface="Times New Roman" panose="02020603050405020304" pitchFamily="18" charset="0"/>
              </a:rPr>
              <a:t>Recent Covid-19 Pandemic has raised alarms over one of the most overlooked area to focus: Healthcare Management. While healthcare management has various use cases for using data science, patient length of stay is one critical parameter to observe and predict if one wants to improve the efficiency of the healthcare management in a hospital.</a:t>
            </a:r>
          </a:p>
          <a:p>
            <a:endParaRPr lang="en-US" dirty="0"/>
          </a:p>
        </p:txBody>
      </p:sp>
    </p:spTree>
    <p:extLst>
      <p:ext uri="{BB962C8B-B14F-4D97-AF65-F5344CB8AC3E}">
        <p14:creationId xmlns:p14="http://schemas.microsoft.com/office/powerpoint/2010/main" val="17565363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AE74B-3251-4CCF-86B5-711B8224BDA1}"/>
              </a:ext>
            </a:extLst>
          </p:cNvPr>
          <p:cNvSpPr>
            <a:spLocks noGrp="1"/>
          </p:cNvSpPr>
          <p:nvPr>
            <p:ph type="title"/>
          </p:nvPr>
        </p:nvSpPr>
        <p:spPr/>
        <p:txBody>
          <a:bodyPr/>
          <a:lstStyle/>
          <a:p>
            <a:r>
              <a:rPr lang="en-IN"/>
              <a:t>Linear  Regression</a:t>
            </a:r>
            <a:endParaRPr lang="en-US" dirty="0"/>
          </a:p>
        </p:txBody>
      </p:sp>
      <p:pic>
        <p:nvPicPr>
          <p:cNvPr id="7" name="Content Placeholder 6">
            <a:extLst>
              <a:ext uri="{FF2B5EF4-FFF2-40B4-BE49-F238E27FC236}">
                <a16:creationId xmlns:a16="http://schemas.microsoft.com/office/drawing/2014/main" id="{5AE0DD8C-8D46-44A7-8E2C-8F1473800213}"/>
              </a:ext>
            </a:extLst>
          </p:cNvPr>
          <p:cNvPicPr>
            <a:picLocks noGrp="1" noChangeAspect="1"/>
          </p:cNvPicPr>
          <p:nvPr>
            <p:ph idx="1"/>
          </p:nvPr>
        </p:nvPicPr>
        <p:blipFill>
          <a:blip r:embed="rId2"/>
          <a:stretch>
            <a:fillRect/>
          </a:stretch>
        </p:blipFill>
        <p:spPr>
          <a:xfrm>
            <a:off x="838200" y="1690688"/>
            <a:ext cx="8540572" cy="4301008"/>
          </a:xfrm>
        </p:spPr>
      </p:pic>
    </p:spTree>
    <p:extLst>
      <p:ext uri="{BB962C8B-B14F-4D97-AF65-F5344CB8AC3E}">
        <p14:creationId xmlns:p14="http://schemas.microsoft.com/office/powerpoint/2010/main" val="42325576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F0F410-A3E0-4592-AAEF-7299912BA545}"/>
              </a:ext>
            </a:extLst>
          </p:cNvPr>
          <p:cNvSpPr>
            <a:spLocks noGrp="1"/>
          </p:cNvSpPr>
          <p:nvPr>
            <p:ph type="title"/>
          </p:nvPr>
        </p:nvSpPr>
        <p:spPr>
          <a:xfrm>
            <a:off x="589560" y="856180"/>
            <a:ext cx="4560584" cy="1128068"/>
          </a:xfrm>
        </p:spPr>
        <p:txBody>
          <a:bodyPr anchor="ctr">
            <a:normAutofit/>
          </a:bodyPr>
          <a:lstStyle/>
          <a:p>
            <a:r>
              <a:rPr lang="en-IN" sz="4000"/>
              <a:t>Prediction</a:t>
            </a:r>
            <a:endParaRPr lang="en-US" sz="4000"/>
          </a:p>
        </p:txBody>
      </p:sp>
      <p:grpSp>
        <p:nvGrpSpPr>
          <p:cNvPr id="12" name="Group 11">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3" name="Rectangle 12">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26BD685-DD92-4F8E-891B-CAAB881D4A97}"/>
              </a:ext>
            </a:extLst>
          </p:cNvPr>
          <p:cNvSpPr>
            <a:spLocks noGrp="1"/>
          </p:cNvSpPr>
          <p:nvPr>
            <p:ph idx="1"/>
          </p:nvPr>
        </p:nvSpPr>
        <p:spPr>
          <a:xfrm>
            <a:off x="590719" y="2368845"/>
            <a:ext cx="4559425" cy="3979585"/>
          </a:xfrm>
        </p:spPr>
        <p:txBody>
          <a:bodyPr anchor="ctr">
            <a:normAutofit/>
          </a:bodyPr>
          <a:lstStyle/>
          <a:p>
            <a:r>
              <a:rPr lang="en-IN" sz="2000"/>
              <a:t>As the catboost model gave the highest accuracy, I have used that model for prediction of the data.</a:t>
            </a:r>
          </a:p>
          <a:p>
            <a:endParaRPr lang="en-US" sz="2000"/>
          </a:p>
        </p:txBody>
      </p:sp>
      <p:sp>
        <p:nvSpPr>
          <p:cNvPr id="18" name="Rectangle 17">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1DA6E230-44E0-48BF-89E9-6F8A36B10A52}"/>
              </a:ext>
            </a:extLst>
          </p:cNvPr>
          <p:cNvPicPr>
            <a:picLocks noChangeAspect="1"/>
          </p:cNvPicPr>
          <p:nvPr/>
        </p:nvPicPr>
        <p:blipFill rotWithShape="1">
          <a:blip r:embed="rId2"/>
          <a:srcRect r="28049" b="3"/>
          <a:stretch/>
        </p:blipFill>
        <p:spPr>
          <a:xfrm>
            <a:off x="5977788" y="799352"/>
            <a:ext cx="5425410" cy="5259296"/>
          </a:xfrm>
          <a:prstGeom prst="rect">
            <a:avLst/>
          </a:prstGeom>
        </p:spPr>
      </p:pic>
    </p:spTree>
    <p:extLst>
      <p:ext uri="{BB962C8B-B14F-4D97-AF65-F5344CB8AC3E}">
        <p14:creationId xmlns:p14="http://schemas.microsoft.com/office/powerpoint/2010/main" val="3623328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3DB04-53B6-4168-AA61-2DDAE5E6FCD4}"/>
              </a:ext>
            </a:extLst>
          </p:cNvPr>
          <p:cNvSpPr>
            <a:spLocks noGrp="1"/>
          </p:cNvSpPr>
          <p:nvPr>
            <p:ph type="title"/>
          </p:nvPr>
        </p:nvSpPr>
        <p:spPr/>
        <p:txBody>
          <a:bodyPr/>
          <a:lstStyle/>
          <a:p>
            <a:r>
              <a:rPr lang="en-IN" dirty="0"/>
              <a:t>Objective</a:t>
            </a:r>
            <a:endParaRPr lang="en-US" dirty="0"/>
          </a:p>
        </p:txBody>
      </p:sp>
      <p:sp>
        <p:nvSpPr>
          <p:cNvPr id="3" name="Content Placeholder 2">
            <a:extLst>
              <a:ext uri="{FF2B5EF4-FFF2-40B4-BE49-F238E27FC236}">
                <a16:creationId xmlns:a16="http://schemas.microsoft.com/office/drawing/2014/main" id="{DCF00F4C-14F0-4105-A509-47AC3B206DF8}"/>
              </a:ext>
            </a:extLst>
          </p:cNvPr>
          <p:cNvSpPr>
            <a:spLocks noGrp="1"/>
          </p:cNvSpPr>
          <p:nvPr>
            <p:ph idx="1"/>
          </p:nvPr>
        </p:nvSpPr>
        <p:spPr/>
        <p:txBody>
          <a:bodyPr/>
          <a:lstStyle/>
          <a:p>
            <a:pPr marL="342900" lvl="0" indent="-342900">
              <a:lnSpc>
                <a:spcPct val="107000"/>
              </a:lnSpc>
              <a:buFont typeface="Symbol" panose="05050102010706020507" pitchFamily="18" charset="2"/>
              <a:buChar char=""/>
            </a:pPr>
            <a:r>
              <a:rPr lang="en-US" sz="20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Health analytics (with the given data, look for the trends like what kind of cases are registered daily in a particular area)</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US" sz="20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Here we have dependent variables like Age, severity of illness. These are the factors responsible for higher staying period in the hospital. if we look for correlation between the major factors and perform hypothesis then we can achieve desired objectives.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US" sz="20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Creating different visualization to understand the trend.</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US" sz="20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Applying feature engineering methods and to build a regression model to predict the duration of stay of a patient.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US" sz="20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The main objective of this project is to build a model which can predict the length of stay of a patient, so that the hospital can manage and allocate its resources accordingly, this can help to save many lives.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8442321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385E1BDC-A9B0-4A87-82E3-F3187F69A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E1289F2-6570-4CF1-BED9-9C28E544DA7D}"/>
              </a:ext>
            </a:extLst>
          </p:cNvPr>
          <p:cNvSpPr>
            <a:spLocks noGrp="1"/>
          </p:cNvSpPr>
          <p:nvPr>
            <p:ph type="title"/>
          </p:nvPr>
        </p:nvSpPr>
        <p:spPr>
          <a:xfrm>
            <a:off x="1051560" y="586822"/>
            <a:ext cx="3657600" cy="1645920"/>
          </a:xfrm>
        </p:spPr>
        <p:txBody>
          <a:bodyPr>
            <a:normAutofit/>
          </a:bodyPr>
          <a:lstStyle/>
          <a:p>
            <a:r>
              <a:rPr lang="en-IN" sz="3200"/>
              <a:t>Data cleaning</a:t>
            </a:r>
            <a:endParaRPr lang="en-US" sz="3200"/>
          </a:p>
        </p:txBody>
      </p:sp>
      <p:sp>
        <p:nvSpPr>
          <p:cNvPr id="25" name="Rectangle 24">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27" name="Rectangle 26">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E092C51D-8072-4BE7-B46A-A631D6673F97}"/>
              </a:ext>
            </a:extLst>
          </p:cNvPr>
          <p:cNvSpPr>
            <a:spLocks noGrp="1"/>
          </p:cNvSpPr>
          <p:nvPr>
            <p:ph idx="1"/>
          </p:nvPr>
        </p:nvSpPr>
        <p:spPr>
          <a:xfrm>
            <a:off x="5250106" y="586822"/>
            <a:ext cx="6106742" cy="1645920"/>
          </a:xfrm>
        </p:spPr>
        <p:txBody>
          <a:bodyPr anchor="ctr">
            <a:normAutofit/>
          </a:bodyPr>
          <a:lstStyle/>
          <a:p>
            <a:r>
              <a:rPr lang="en-IN" sz="1800"/>
              <a:t>The first and basic step involved is data cleaning</a:t>
            </a:r>
          </a:p>
          <a:p>
            <a:r>
              <a:rPr lang="en-IN" sz="1800"/>
              <a:t>Here I  have replaced all the null values with appropriate values</a:t>
            </a:r>
          </a:p>
          <a:p>
            <a:r>
              <a:rPr lang="en-IN" sz="1800"/>
              <a:t>I have replaced all the values which are of object type into integer types.</a:t>
            </a:r>
          </a:p>
          <a:p>
            <a:endParaRPr lang="en-US" sz="1800"/>
          </a:p>
        </p:txBody>
      </p:sp>
      <p:pic>
        <p:nvPicPr>
          <p:cNvPr id="5" name="Picture 4">
            <a:extLst>
              <a:ext uri="{FF2B5EF4-FFF2-40B4-BE49-F238E27FC236}">
                <a16:creationId xmlns:a16="http://schemas.microsoft.com/office/drawing/2014/main" id="{6D1111D1-D19A-4445-ABFD-A5C8E601B260}"/>
              </a:ext>
            </a:extLst>
          </p:cNvPr>
          <p:cNvPicPr>
            <a:picLocks noChangeAspect="1"/>
          </p:cNvPicPr>
          <p:nvPr/>
        </p:nvPicPr>
        <p:blipFill rotWithShape="1">
          <a:blip r:embed="rId2"/>
          <a:srcRect r="44723"/>
          <a:stretch/>
        </p:blipFill>
        <p:spPr>
          <a:xfrm>
            <a:off x="557783" y="3616036"/>
            <a:ext cx="5481509" cy="1710586"/>
          </a:xfrm>
          <a:prstGeom prst="rect">
            <a:avLst/>
          </a:prstGeom>
        </p:spPr>
      </p:pic>
      <p:pic>
        <p:nvPicPr>
          <p:cNvPr id="11" name="Picture 10">
            <a:extLst>
              <a:ext uri="{FF2B5EF4-FFF2-40B4-BE49-F238E27FC236}">
                <a16:creationId xmlns:a16="http://schemas.microsoft.com/office/drawing/2014/main" id="{5DC0D91F-2D4A-4933-8A86-DC38C0775BA3}"/>
              </a:ext>
            </a:extLst>
          </p:cNvPr>
          <p:cNvPicPr>
            <a:picLocks noChangeAspect="1"/>
          </p:cNvPicPr>
          <p:nvPr/>
        </p:nvPicPr>
        <p:blipFill rotWithShape="1">
          <a:blip r:embed="rId2"/>
          <a:srcRect r="44723"/>
          <a:stretch/>
        </p:blipFill>
        <p:spPr>
          <a:xfrm>
            <a:off x="6198781" y="3609549"/>
            <a:ext cx="5523082" cy="1723560"/>
          </a:xfrm>
          <a:prstGeom prst="rect">
            <a:avLst/>
          </a:prstGeom>
        </p:spPr>
      </p:pic>
    </p:spTree>
    <p:extLst>
      <p:ext uri="{BB962C8B-B14F-4D97-AF65-F5344CB8AC3E}">
        <p14:creationId xmlns:p14="http://schemas.microsoft.com/office/powerpoint/2010/main" val="4605633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95018-DEDE-42A4-997B-87DFFF86FE8F}"/>
              </a:ext>
            </a:extLst>
          </p:cNvPr>
          <p:cNvSpPr>
            <a:spLocks noGrp="1"/>
          </p:cNvSpPr>
          <p:nvPr>
            <p:ph type="title"/>
          </p:nvPr>
        </p:nvSpPr>
        <p:spPr>
          <a:xfrm>
            <a:off x="645859" y="640081"/>
            <a:ext cx="3494341" cy="3793488"/>
          </a:xfrm>
          <a:noFill/>
        </p:spPr>
        <p:txBody>
          <a:bodyPr vert="horz" lIns="91440" tIns="45720" rIns="91440" bIns="45720" rtlCol="0" anchor="b">
            <a:normAutofit/>
          </a:bodyPr>
          <a:lstStyle/>
          <a:p>
            <a:r>
              <a:rPr lang="en-IN" sz="4600" dirty="0"/>
              <a:t>Replacing all the object type values with int values</a:t>
            </a:r>
            <a:endParaRPr lang="en-US" sz="4600" dirty="0"/>
          </a:p>
        </p:txBody>
      </p:sp>
      <p:sp>
        <p:nvSpPr>
          <p:cNvPr id="10" name="Rectangle 9">
            <a:extLst>
              <a:ext uri="{FF2B5EF4-FFF2-40B4-BE49-F238E27FC236}">
                <a16:creationId xmlns:a16="http://schemas.microsoft.com/office/drawing/2014/main" id="{71FC7D98-7B8B-402A-90FC-F027482F21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926" y="0"/>
            <a:ext cx="756607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28">
            <a:extLst>
              <a:ext uri="{FF2B5EF4-FFF2-40B4-BE49-F238E27FC236}">
                <a16:creationId xmlns:a16="http://schemas.microsoft.com/office/drawing/2014/main" id="{AD7356EA-285B-4E5D-8FEC-104659A4FD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5903" y="640091"/>
            <a:ext cx="6266120" cy="5577818"/>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11CBF17A-0EB6-4C8F-9EB0-2A5180142DB0}"/>
              </a:ext>
            </a:extLst>
          </p:cNvPr>
          <p:cNvPicPr>
            <a:picLocks noGrp="1" noChangeAspect="1"/>
          </p:cNvPicPr>
          <p:nvPr>
            <p:ph idx="1"/>
          </p:nvPr>
        </p:nvPicPr>
        <p:blipFill rotWithShape="1">
          <a:blip r:embed="rId2"/>
          <a:srcRect r="4462" b="3"/>
          <a:stretch/>
        </p:blipFill>
        <p:spPr>
          <a:xfrm>
            <a:off x="5441735" y="804672"/>
            <a:ext cx="5934456" cy="5248656"/>
          </a:xfrm>
          <a:prstGeom prst="rect">
            <a:avLst/>
          </a:prstGeom>
          <a:effectLst/>
        </p:spPr>
      </p:pic>
    </p:spTree>
    <p:extLst>
      <p:ext uri="{BB962C8B-B14F-4D97-AF65-F5344CB8AC3E}">
        <p14:creationId xmlns:p14="http://schemas.microsoft.com/office/powerpoint/2010/main" val="3992000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B0F71-F596-4E53-8603-2540D9568F87}"/>
              </a:ext>
            </a:extLst>
          </p:cNvPr>
          <p:cNvSpPr>
            <a:spLocks noGrp="1"/>
          </p:cNvSpPr>
          <p:nvPr>
            <p:ph type="title"/>
          </p:nvPr>
        </p:nvSpPr>
        <p:spPr>
          <a:noFill/>
        </p:spPr>
        <p:txBody>
          <a:bodyPr vert="horz" lIns="91440" tIns="45720" rIns="91440" bIns="45720" rtlCol="0" anchor="b">
            <a:normAutofit/>
          </a:bodyPr>
          <a:lstStyle/>
          <a:p>
            <a:r>
              <a:rPr lang="en-US" sz="4600" dirty="0"/>
              <a:t>Visualizations</a:t>
            </a:r>
          </a:p>
        </p:txBody>
      </p:sp>
      <p:pic>
        <p:nvPicPr>
          <p:cNvPr id="5" name="Content Placeholder 4">
            <a:extLst>
              <a:ext uri="{FF2B5EF4-FFF2-40B4-BE49-F238E27FC236}">
                <a16:creationId xmlns:a16="http://schemas.microsoft.com/office/drawing/2014/main" id="{96098D1E-0125-406E-BC43-C3E69971FF6A}"/>
              </a:ext>
            </a:extLst>
          </p:cNvPr>
          <p:cNvPicPr>
            <a:picLocks noGrp="1" noChangeAspect="1"/>
          </p:cNvPicPr>
          <p:nvPr>
            <p:ph idx="1"/>
          </p:nvPr>
        </p:nvPicPr>
        <p:blipFill rotWithShape="1">
          <a:blip r:embed="rId2"/>
          <a:stretch/>
        </p:blipFill>
        <p:spPr>
          <a:xfrm>
            <a:off x="4669128" y="2152954"/>
            <a:ext cx="6686260" cy="2754325"/>
          </a:xfrm>
          <a:prstGeom prst="rect">
            <a:avLst/>
          </a:prstGeom>
          <a:effectLst/>
        </p:spPr>
      </p:pic>
      <p:sp>
        <p:nvSpPr>
          <p:cNvPr id="6" name="Text Placeholder 5">
            <a:extLst>
              <a:ext uri="{FF2B5EF4-FFF2-40B4-BE49-F238E27FC236}">
                <a16:creationId xmlns:a16="http://schemas.microsoft.com/office/drawing/2014/main" id="{290D00B7-DC8E-4EA7-A4D0-6771700E3DEF}"/>
              </a:ext>
            </a:extLst>
          </p:cNvPr>
          <p:cNvSpPr>
            <a:spLocks noGrp="1"/>
          </p:cNvSpPr>
          <p:nvPr>
            <p:ph type="body" sz="half" idx="2"/>
          </p:nvPr>
        </p:nvSpPr>
        <p:spPr>
          <a:xfrm>
            <a:off x="836612" y="2301240"/>
            <a:ext cx="3407092" cy="3652520"/>
          </a:xfrm>
        </p:spPr>
        <p:txBody>
          <a:bodyPr>
            <a:normAutofit/>
          </a:bodyPr>
          <a:lstStyle/>
          <a:p>
            <a:r>
              <a:rPr lang="en-IN" sz="3200" dirty="0"/>
              <a:t>This bar graph shows the count of how many stayed for certain time</a:t>
            </a:r>
            <a:endParaRPr lang="en-US" sz="3200" dirty="0"/>
          </a:p>
        </p:txBody>
      </p:sp>
    </p:spTree>
    <p:extLst>
      <p:ext uri="{BB962C8B-B14F-4D97-AF65-F5344CB8AC3E}">
        <p14:creationId xmlns:p14="http://schemas.microsoft.com/office/powerpoint/2010/main" val="26220792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11">
            <a:extLst>
              <a:ext uri="{FF2B5EF4-FFF2-40B4-BE49-F238E27FC236}">
                <a16:creationId xmlns:a16="http://schemas.microsoft.com/office/drawing/2014/main" id="{A9F529C3-C941-49FD-8C67-82F134F64B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50000"/>
              <a:lumOff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13">
            <a:extLst>
              <a:ext uri="{FF2B5EF4-FFF2-40B4-BE49-F238E27FC236}">
                <a16:creationId xmlns:a16="http://schemas.microsoft.com/office/drawing/2014/main" id="{20586029-32A0-47E5-9AEC-AE3ABA6B9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8C730EAB-A532-4295-A302-FB4B90DB9F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79958" y="1143000"/>
            <a:ext cx="0" cy="4572000"/>
          </a:xfrm>
          <a:prstGeom prst="line">
            <a:avLst/>
          </a:prstGeom>
          <a:ln>
            <a:solidFill>
              <a:srgbClr val="4E4E4E"/>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08C579BD-EB8C-4282-A24D-466757532CBF}"/>
              </a:ext>
            </a:extLst>
          </p:cNvPr>
          <p:cNvPicPr>
            <a:picLocks noChangeAspect="1"/>
          </p:cNvPicPr>
          <p:nvPr/>
        </p:nvPicPr>
        <p:blipFill rotWithShape="1">
          <a:blip r:embed="rId2"/>
          <a:srcRect l="11681" r="7777" b="-2"/>
          <a:stretch/>
        </p:blipFill>
        <p:spPr>
          <a:xfrm>
            <a:off x="5913496" y="1752243"/>
            <a:ext cx="5602974" cy="3495754"/>
          </a:xfrm>
          <a:prstGeom prst="rect">
            <a:avLst/>
          </a:prstGeom>
        </p:spPr>
      </p:pic>
      <p:pic>
        <p:nvPicPr>
          <p:cNvPr id="11" name="Picture 10">
            <a:extLst>
              <a:ext uri="{FF2B5EF4-FFF2-40B4-BE49-F238E27FC236}">
                <a16:creationId xmlns:a16="http://schemas.microsoft.com/office/drawing/2014/main" id="{59181736-8CE8-45B6-8DC7-CDB89A34AE47}"/>
              </a:ext>
            </a:extLst>
          </p:cNvPr>
          <p:cNvPicPr>
            <a:picLocks noChangeAspect="1"/>
          </p:cNvPicPr>
          <p:nvPr/>
        </p:nvPicPr>
        <p:blipFill>
          <a:blip r:embed="rId3"/>
          <a:stretch>
            <a:fillRect/>
          </a:stretch>
        </p:blipFill>
        <p:spPr>
          <a:xfrm>
            <a:off x="477012" y="2122805"/>
            <a:ext cx="5436484" cy="1886127"/>
          </a:xfrm>
          <a:prstGeom prst="rect">
            <a:avLst/>
          </a:prstGeom>
        </p:spPr>
      </p:pic>
    </p:spTree>
    <p:extLst>
      <p:ext uri="{BB962C8B-B14F-4D97-AF65-F5344CB8AC3E}">
        <p14:creationId xmlns:p14="http://schemas.microsoft.com/office/powerpoint/2010/main" val="21353565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DDA5148-1D31-40BB-8BEA-C9871D187245}"/>
              </a:ext>
            </a:extLst>
          </p:cNvPr>
          <p:cNvPicPr>
            <a:picLocks noChangeAspect="1"/>
          </p:cNvPicPr>
          <p:nvPr/>
        </p:nvPicPr>
        <p:blipFill>
          <a:blip r:embed="rId2"/>
          <a:stretch>
            <a:fillRect/>
          </a:stretch>
        </p:blipFill>
        <p:spPr>
          <a:xfrm>
            <a:off x="5527040" y="2116930"/>
            <a:ext cx="6572250" cy="4401296"/>
          </a:xfrm>
          <a:prstGeom prst="rect">
            <a:avLst/>
          </a:prstGeom>
        </p:spPr>
      </p:pic>
      <p:sp>
        <p:nvSpPr>
          <p:cNvPr id="5" name="TextBox 4">
            <a:extLst>
              <a:ext uri="{FF2B5EF4-FFF2-40B4-BE49-F238E27FC236}">
                <a16:creationId xmlns:a16="http://schemas.microsoft.com/office/drawing/2014/main" id="{D219E9D0-6ED0-430C-9EF1-3AEE2F611D23}"/>
              </a:ext>
            </a:extLst>
          </p:cNvPr>
          <p:cNvSpPr txBox="1"/>
          <p:nvPr/>
        </p:nvSpPr>
        <p:spPr>
          <a:xfrm>
            <a:off x="92710" y="156478"/>
            <a:ext cx="6096000" cy="2062103"/>
          </a:xfrm>
          <a:prstGeom prst="rect">
            <a:avLst/>
          </a:prstGeom>
          <a:noFill/>
        </p:spPr>
        <p:txBody>
          <a:bodyPr wrap="square">
            <a:spAutoFit/>
          </a:bodyPr>
          <a:lstStyle/>
          <a:p>
            <a:r>
              <a:rPr lang="en-US" sz="1600" dirty="0">
                <a:solidFill>
                  <a:srgbClr val="FF0000"/>
                </a:solidFill>
              </a:rPr>
              <a:t>import </a:t>
            </a:r>
            <a:r>
              <a:rPr lang="en-US" sz="1600" dirty="0" err="1">
                <a:solidFill>
                  <a:srgbClr val="FF0000"/>
                </a:solidFill>
              </a:rPr>
              <a:t>plotly.express</a:t>
            </a:r>
            <a:r>
              <a:rPr lang="en-US" sz="1600" dirty="0">
                <a:solidFill>
                  <a:srgbClr val="FF0000"/>
                </a:solidFill>
              </a:rPr>
              <a:t> as px</a:t>
            </a:r>
          </a:p>
          <a:p>
            <a:r>
              <a:rPr lang="en-US" sz="1600" dirty="0" err="1">
                <a:solidFill>
                  <a:srgbClr val="FF0000"/>
                </a:solidFill>
              </a:rPr>
              <a:t>extra_room</a:t>
            </a:r>
            <a:r>
              <a:rPr lang="en-US" sz="1600" dirty="0">
                <a:solidFill>
                  <a:srgbClr val="FF0000"/>
                </a:solidFill>
              </a:rPr>
              <a:t>=new1.groupby('</a:t>
            </a:r>
            <a:r>
              <a:rPr lang="en-US" sz="1600" dirty="0" err="1">
                <a:solidFill>
                  <a:srgbClr val="FF0000"/>
                </a:solidFill>
              </a:rPr>
              <a:t>Hospital_region_code</a:t>
            </a:r>
            <a:r>
              <a:rPr lang="en-US" sz="1600" dirty="0">
                <a:solidFill>
                  <a:srgbClr val="FF0000"/>
                </a:solidFill>
              </a:rPr>
              <a:t>')['Available Extra Rooms in Hospital'].sum().</a:t>
            </a:r>
            <a:r>
              <a:rPr lang="en-US" sz="1600" dirty="0" err="1">
                <a:solidFill>
                  <a:srgbClr val="FF0000"/>
                </a:solidFill>
              </a:rPr>
              <a:t>reset_index</a:t>
            </a:r>
            <a:r>
              <a:rPr lang="en-US" sz="1600" dirty="0">
                <a:solidFill>
                  <a:srgbClr val="FF0000"/>
                </a:solidFill>
              </a:rPr>
              <a:t>()</a:t>
            </a:r>
          </a:p>
          <a:p>
            <a:r>
              <a:rPr lang="en-US" sz="1600" dirty="0">
                <a:solidFill>
                  <a:srgbClr val="FF0000"/>
                </a:solidFill>
              </a:rPr>
              <a:t>fig4=</a:t>
            </a:r>
            <a:r>
              <a:rPr lang="en-US" sz="1600" dirty="0" err="1">
                <a:solidFill>
                  <a:srgbClr val="FF0000"/>
                </a:solidFill>
              </a:rPr>
              <a:t>px.pie</a:t>
            </a:r>
            <a:r>
              <a:rPr lang="en-US" sz="1600" dirty="0">
                <a:solidFill>
                  <a:srgbClr val="FF0000"/>
                </a:solidFill>
              </a:rPr>
              <a:t>(</a:t>
            </a:r>
            <a:r>
              <a:rPr lang="en-US" sz="1600" dirty="0" err="1">
                <a:solidFill>
                  <a:srgbClr val="FF0000"/>
                </a:solidFill>
              </a:rPr>
              <a:t>extra_room,values</a:t>
            </a:r>
            <a:r>
              <a:rPr lang="en-US" sz="1600" dirty="0">
                <a:solidFill>
                  <a:srgbClr val="FF0000"/>
                </a:solidFill>
              </a:rPr>
              <a:t>='Available Extra Rooms in </a:t>
            </a:r>
            <a:r>
              <a:rPr lang="en-US" sz="1600" dirty="0" err="1">
                <a:solidFill>
                  <a:srgbClr val="FF0000"/>
                </a:solidFill>
              </a:rPr>
              <a:t>Hospital',names</a:t>
            </a:r>
            <a:r>
              <a:rPr lang="en-US" sz="1600" dirty="0">
                <a:solidFill>
                  <a:srgbClr val="FF0000"/>
                </a:solidFill>
              </a:rPr>
              <a:t>='</a:t>
            </a:r>
            <a:r>
              <a:rPr lang="en-US" sz="1600" dirty="0" err="1">
                <a:solidFill>
                  <a:srgbClr val="FF0000"/>
                </a:solidFill>
              </a:rPr>
              <a:t>Hospital_region_code',hole</a:t>
            </a:r>
            <a:r>
              <a:rPr lang="en-US" sz="1600" dirty="0">
                <a:solidFill>
                  <a:srgbClr val="FF0000"/>
                </a:solidFill>
              </a:rPr>
              <a:t>=0.4)</a:t>
            </a:r>
          </a:p>
          <a:p>
            <a:r>
              <a:rPr lang="en-US" sz="1600" dirty="0">
                <a:solidFill>
                  <a:srgbClr val="FF0000"/>
                </a:solidFill>
              </a:rPr>
              <a:t>fig4.update_layout(title='Number of extra rooms in each region code',</a:t>
            </a:r>
            <a:r>
              <a:rPr lang="en-US" sz="1600" dirty="0" err="1">
                <a:solidFill>
                  <a:srgbClr val="FF0000"/>
                </a:solidFill>
              </a:rPr>
              <a:t>title_x</a:t>
            </a:r>
            <a:r>
              <a:rPr lang="en-US" sz="1600" dirty="0">
                <a:solidFill>
                  <a:srgbClr val="FF0000"/>
                </a:solidFill>
              </a:rPr>
              <a:t>=0.5)</a:t>
            </a:r>
          </a:p>
          <a:p>
            <a:r>
              <a:rPr lang="en-US" sz="1600" dirty="0">
                <a:solidFill>
                  <a:srgbClr val="FF0000"/>
                </a:solidFill>
              </a:rPr>
              <a:t>fig4.update_traces(</a:t>
            </a:r>
            <a:r>
              <a:rPr lang="en-US" sz="1600" dirty="0" err="1">
                <a:solidFill>
                  <a:srgbClr val="FF0000"/>
                </a:solidFill>
              </a:rPr>
              <a:t>textinfo</a:t>
            </a:r>
            <a:r>
              <a:rPr lang="en-US" sz="1600" dirty="0">
                <a:solidFill>
                  <a:srgbClr val="FF0000"/>
                </a:solidFill>
              </a:rPr>
              <a:t>='</a:t>
            </a:r>
            <a:r>
              <a:rPr lang="en-US" sz="1600" dirty="0" err="1">
                <a:solidFill>
                  <a:srgbClr val="FF0000"/>
                </a:solidFill>
              </a:rPr>
              <a:t>percent+label</a:t>
            </a:r>
            <a:r>
              <a:rPr lang="en-US" sz="1600" dirty="0">
                <a:solidFill>
                  <a:srgbClr val="FF0000"/>
                </a:solidFill>
              </a:rPr>
              <a:t>')</a:t>
            </a:r>
          </a:p>
        </p:txBody>
      </p:sp>
    </p:spTree>
    <p:extLst>
      <p:ext uri="{BB962C8B-B14F-4D97-AF65-F5344CB8AC3E}">
        <p14:creationId xmlns:p14="http://schemas.microsoft.com/office/powerpoint/2010/main" val="25227475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2542EEC-4F7C-4AE2-933E-EAC8EB3FA3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7F295188-1CA8-4992-B2B9-5679ED19EFB9}"/>
              </a:ext>
            </a:extLst>
          </p:cNvPr>
          <p:cNvSpPr txBox="1"/>
          <p:nvPr/>
        </p:nvSpPr>
        <p:spPr>
          <a:xfrm>
            <a:off x="7041856" y="3113415"/>
            <a:ext cx="4036334" cy="2387600"/>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2200">
                <a:latin typeface="+mj-lt"/>
                <a:ea typeface="+mj-ea"/>
                <a:cs typeface="+mj-cs"/>
              </a:rPr>
              <a:t>age_plot=px.sunburst(data, path=['Age','Severity of Illness'])</a:t>
            </a:r>
          </a:p>
          <a:p>
            <a:pPr>
              <a:lnSpc>
                <a:spcPct val="90000"/>
              </a:lnSpc>
              <a:spcBef>
                <a:spcPct val="0"/>
              </a:spcBef>
              <a:spcAft>
                <a:spcPts val="600"/>
              </a:spcAft>
            </a:pPr>
            <a:r>
              <a:rPr lang="en-US" sz="2200">
                <a:latin typeface="+mj-lt"/>
                <a:ea typeface="+mj-ea"/>
                <a:cs typeface="+mj-cs"/>
              </a:rPr>
              <a:t>age_plot.update_layout(title='Age and Severity of Illness',title_x=0.5)</a:t>
            </a:r>
          </a:p>
          <a:p>
            <a:pPr>
              <a:lnSpc>
                <a:spcPct val="90000"/>
              </a:lnSpc>
              <a:spcBef>
                <a:spcPct val="0"/>
              </a:spcBef>
              <a:spcAft>
                <a:spcPts val="600"/>
              </a:spcAft>
            </a:pPr>
            <a:r>
              <a:rPr lang="en-US" sz="2200">
                <a:latin typeface="+mj-lt"/>
                <a:ea typeface="+mj-ea"/>
                <a:cs typeface="+mj-cs"/>
              </a:rPr>
              <a:t>age_plot.show()</a:t>
            </a:r>
          </a:p>
        </p:txBody>
      </p:sp>
      <p:sp>
        <p:nvSpPr>
          <p:cNvPr id="12" name="Rectangle 11">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6824"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D9CAE1D0-9DD8-4268-BADC-14503806D020}"/>
              </a:ext>
            </a:extLst>
          </p:cNvPr>
          <p:cNvPicPr>
            <a:picLocks noChangeAspect="1"/>
          </p:cNvPicPr>
          <p:nvPr/>
        </p:nvPicPr>
        <p:blipFill rotWithShape="1">
          <a:blip r:embed="rId2"/>
          <a:srcRect t="8030" r="2" b="892"/>
          <a:stretch/>
        </p:blipFill>
        <p:spPr>
          <a:xfrm>
            <a:off x="733507" y="666728"/>
            <a:ext cx="5536001" cy="5465791"/>
          </a:xfrm>
          <a:prstGeom prst="rect">
            <a:avLst/>
          </a:prstGeom>
        </p:spPr>
      </p:pic>
      <p:grpSp>
        <p:nvGrpSpPr>
          <p:cNvPr id="16" name="Group 15">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60480" y="3154317"/>
            <a:ext cx="731521" cy="673460"/>
            <a:chOff x="3940602" y="308034"/>
            <a:chExt cx="2116791" cy="3428999"/>
          </a:xfrm>
          <a:solidFill>
            <a:schemeClr val="accent4"/>
          </a:solidFill>
        </p:grpSpPr>
        <p:sp>
          <p:nvSpPr>
            <p:cNvPr id="17" name="Rectangle 16">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2812368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6048</TotalTime>
  <Words>659</Words>
  <Application>Microsoft Office PowerPoint</Application>
  <PresentationFormat>Widescreen</PresentationFormat>
  <Paragraphs>41</Paragraphs>
  <Slides>21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Arial</vt:lpstr>
      <vt:lpstr>Calibri</vt:lpstr>
      <vt:lpstr>Calibri Light</vt:lpstr>
      <vt:lpstr>inherit</vt:lpstr>
      <vt:lpstr>Open Sans</vt:lpstr>
      <vt:lpstr>PT Sans</vt:lpstr>
      <vt:lpstr>Symbol</vt:lpstr>
      <vt:lpstr>Times New Roman</vt:lpstr>
      <vt:lpstr>Office Theme</vt:lpstr>
      <vt:lpstr>Health care Analytics</vt:lpstr>
      <vt:lpstr>Introduction</vt:lpstr>
      <vt:lpstr>Objective</vt:lpstr>
      <vt:lpstr>Data cleaning</vt:lpstr>
      <vt:lpstr>Replacing all the object type values with int values</vt:lpstr>
      <vt:lpstr>Visualizations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CatBoost Model</vt:lpstr>
      <vt:lpstr>KNN Model</vt:lpstr>
      <vt:lpstr>Linear  Regression</vt:lpstr>
      <vt:lpstr>Prediction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Health care Analytics</dc:title>
  <dc:creator>Moiez Mohammed</dc:creator>
  <cp:lastModifiedBy>Moiez Mohammed</cp:lastModifiedBy>
  <cp:revision>7</cp:revision>
  <dcterms:created xsi:type="dcterms:W3CDTF">2020-12-02T17:49:38Z</dcterms:created>
  <dcterms:modified xsi:type="dcterms:W3CDTF">2020-12-06T22:50:50Z</dcterms:modified>
</cp:coreProperties>
</file>