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2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E70A-2824-4649-A7C5-6C7343868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3910A-E7E8-43F2-B768-DA06FB0D5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D7A3-0707-4114-86FB-B524473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3725-8A94-4FD0-A0B4-8E6320CC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43E9-B03D-4D13-A577-FBB8ED65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AFD-6859-44F8-BF6D-88567557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35EDE-9D6A-402F-B875-FE5BA015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7DE4-F539-40E3-8BB5-C3990B0E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5CB5-718E-4F3E-BC79-7BCED024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91D3-7D5A-4007-8518-B76729CB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7BD3C-B315-4C6C-BC4D-4876DE868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6328-CEBF-4BEC-AACD-53E2F1FA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71F5-FF3E-4E4C-80DF-8E2D817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1346-82F4-48A4-BF14-6EA00857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7411-709D-4F4B-BD91-9EF07DE2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1CC8-AE6C-4BBB-B839-EFBEE8CB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C7EA-483A-4F52-82A6-1E5FB496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18C8-D586-44A1-8699-0E85E0D6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1A61-7D58-457C-AADA-E8E39AFB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EAD1-16D5-48DB-9EF7-D0B28099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BEB0-1B8F-4BE9-836D-4BFAF75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CD13-3670-4A7A-8F6E-1C6946F7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C51-A400-4710-BC47-94E1D46F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C00B-C2AC-4EF6-83A9-3F9258E9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C5A-94CC-4A84-8503-EF16BEDF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5CAC-8DE3-4D4F-A706-B87C7960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890E-8E1C-4F4B-9669-41A485C7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5A8D9-C25F-4019-9325-3D0C3172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0A27-1B3F-44C6-BB4D-D056F3CD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AAB8-C605-42E0-9FBD-D3CCD8FF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18BD-33EC-4018-A03B-4284D59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169E-8D98-40C5-8549-8CBC059B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1655-531D-434D-8A63-05F2F15F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198A-41E3-4736-A122-D269B5A5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7F50-D8B5-411A-BE81-425C9BE58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6F1EA-2798-485C-968A-12DC60400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D61C3-1F36-4C38-A08F-48841B3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B3D36-2827-4420-9E7B-7F2E8280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AFC91-4C07-4150-8CE8-ECD8D162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67FD-4E47-4B01-BB10-B10294E0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AF34-1A58-4637-86CB-A7A99FF9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87F9F-642F-4ECB-8844-28E2DEC0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BC3EF-8DD7-44F7-B11C-DDA58ACA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BF6FA-4C15-4144-889D-88D07EEF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8D9C4-6791-4066-B9A4-02A10862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D1355-2708-4547-BD99-5DE5BC8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B70D-1A21-4F82-8C27-3247FFC3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10BF-F2CA-4703-A557-671D0F04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FDC8C-00AA-4F75-AA3C-BB513A89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3C47-551D-4CAC-A76E-8CD73711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CDA8-C4C9-43AF-99CF-48E271ED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2093-74FC-4654-B0D6-AB4244B5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36C5-C24D-4120-8236-58FBA3C5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9FD20-4037-4CCD-A3EC-2EE76856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C892-679B-4B12-8E57-5AC5AC8F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8CFB-1432-4970-8823-D93792FA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B05C-7672-403F-A8EB-0662F39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FE9B-464C-4681-8473-8A917A9C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2899F-38D1-4285-AE57-5B9DEA6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E31DE-8F5F-4C90-8C70-279E6B25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3F0C-EB13-489C-8364-8DF4F6A11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15A-E066-422E-82E0-35EBF4F125A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9DC8-4080-4004-A3CD-B5FE804D1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D7FC-86B6-4C6F-BABC-F66747BA7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EAD8-5419-4673-9C41-A9E6D8DD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818-A4D0-4E2A-B9EA-94BA09A5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886" y="1729701"/>
            <a:ext cx="6425739" cy="1986742"/>
          </a:xfrm>
        </p:spPr>
        <p:txBody>
          <a:bodyPr/>
          <a:lstStyle/>
          <a:p>
            <a:pPr algn="r"/>
            <a:r>
              <a:rPr lang="en-US" b="1" dirty="0"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My Dog Ate my Match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7D835-B3A6-451E-AD03-AAED4C46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886" y="3871844"/>
            <a:ext cx="6425739" cy="400397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Californian FB" panose="0207040306080B030204" pitchFamily="18" charset="0"/>
              </a:rPr>
              <a:t>Mohit </a:t>
            </a:r>
            <a:r>
              <a:rPr lang="en-US" dirty="0" err="1">
                <a:latin typeface="Californian FB" panose="0207040306080B030204" pitchFamily="18" charset="0"/>
              </a:rPr>
              <a:t>Bhole</a:t>
            </a:r>
            <a:r>
              <a:rPr lang="en-US" dirty="0">
                <a:latin typeface="Californian FB" panose="0207040306080B030204" pitchFamily="18" charset="0"/>
              </a:rPr>
              <a:t> &amp; Andria McIntyre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B8CF4-49FF-4D3E-9703-1282DD256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"/>
          <a:stretch/>
        </p:blipFill>
        <p:spPr>
          <a:xfrm>
            <a:off x="-2" y="-2"/>
            <a:ext cx="5522901" cy="345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E48B6-1607-4622-A6A9-D5CA63801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79"/>
          <a:stretch/>
        </p:blipFill>
        <p:spPr>
          <a:xfrm>
            <a:off x="0" y="3390880"/>
            <a:ext cx="5522899" cy="34671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9BB9C7-29E6-498E-A5D2-30A191815F16}"/>
              </a:ext>
            </a:extLst>
          </p:cNvPr>
          <p:cNvSpPr/>
          <p:nvPr/>
        </p:nvSpPr>
        <p:spPr>
          <a:xfrm>
            <a:off x="2714625" y="7713"/>
            <a:ext cx="142875" cy="6842574"/>
          </a:xfrm>
          <a:prstGeom prst="rect">
            <a:avLst/>
          </a:prstGeom>
          <a:solidFill>
            <a:srgbClr val="D4C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8227FB6-FA60-4A38-BC6A-4B2D19794AA4}"/>
              </a:ext>
            </a:extLst>
          </p:cNvPr>
          <p:cNvSpPr/>
          <p:nvPr/>
        </p:nvSpPr>
        <p:spPr>
          <a:xfrm>
            <a:off x="721302" y="2863877"/>
            <a:ext cx="1155123" cy="105400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AA2B5E2D-FB5D-44EF-A37D-BB702FA4FAF0}"/>
              </a:ext>
            </a:extLst>
          </p:cNvPr>
          <p:cNvSpPr/>
          <p:nvPr/>
        </p:nvSpPr>
        <p:spPr>
          <a:xfrm>
            <a:off x="2068361" y="2909913"/>
            <a:ext cx="1435402" cy="961931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89EEFF1-BABC-459C-82F2-F664E030ABC1}"/>
              </a:ext>
            </a:extLst>
          </p:cNvPr>
          <p:cNvSpPr/>
          <p:nvPr/>
        </p:nvSpPr>
        <p:spPr>
          <a:xfrm>
            <a:off x="3572465" y="2909913"/>
            <a:ext cx="1155123" cy="105400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4F13E-BB67-415A-A137-ADFE46087CB2}"/>
              </a:ext>
            </a:extLst>
          </p:cNvPr>
          <p:cNvSpPr txBox="1"/>
          <p:nvPr/>
        </p:nvSpPr>
        <p:spPr>
          <a:xfrm>
            <a:off x="9067800" y="646747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fornian FB" panose="0207040306080B030204" pitchFamily="18" charset="0"/>
              </a:rPr>
              <a:t>“Like Owner, Like Dog” (</a:t>
            </a:r>
            <a:r>
              <a:rPr lang="en-US" sz="1400" dirty="0" err="1">
                <a:latin typeface="Californian FB" panose="0207040306080B030204" pitchFamily="18" charset="0"/>
              </a:rPr>
              <a:t>Soerboe</a:t>
            </a:r>
            <a:r>
              <a:rPr lang="en-US" sz="1400" dirty="0">
                <a:latin typeface="Californian FB" panose="0207040306080B030204" pitchFamily="18" charset="0"/>
              </a:rPr>
              <a:t>, 2018)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282997-088E-4CA3-BDA3-E1D58DCC9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50" t="37361" r="6875" b="39445"/>
          <a:stretch/>
        </p:blipFill>
        <p:spPr>
          <a:xfrm>
            <a:off x="2020648" y="2452258"/>
            <a:ext cx="1530828" cy="5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fornian FB" panose="0207040306080B030204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3C7-24E2-4E80-887B-A8B23729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fornian FB" panose="0207040306080B030204" pitchFamily="18" charset="0"/>
              </a:rPr>
              <a:t>Determining personality is important for making connections, but self-administered personality analysis and tests are unreliable</a:t>
            </a:r>
          </a:p>
          <a:p>
            <a:pPr lvl="1"/>
            <a:r>
              <a:rPr lang="en-US" b="1" dirty="0">
                <a:latin typeface="Californian FB" panose="0207040306080B030204" pitchFamily="18" charset="0"/>
              </a:rPr>
              <a:t>Pros: </a:t>
            </a:r>
            <a:r>
              <a:rPr lang="en-US" dirty="0">
                <a:latin typeface="Californian FB" panose="0207040306080B030204" pitchFamily="18" charset="0"/>
              </a:rPr>
              <a:t>Convenient</a:t>
            </a:r>
          </a:p>
          <a:p>
            <a:pPr lvl="1"/>
            <a:r>
              <a:rPr lang="en-US" b="1" dirty="0">
                <a:latin typeface="Californian FB" panose="0207040306080B030204" pitchFamily="18" charset="0"/>
              </a:rPr>
              <a:t>Cons: </a:t>
            </a:r>
            <a:r>
              <a:rPr lang="en-US" dirty="0">
                <a:latin typeface="Californian FB" panose="0207040306080B030204" pitchFamily="18" charset="0"/>
              </a:rPr>
              <a:t>Conscious and unconscious bias </a:t>
            </a:r>
          </a:p>
          <a:p>
            <a:pPr lvl="2"/>
            <a:r>
              <a:rPr lang="en-US" dirty="0">
                <a:latin typeface="Californian FB" panose="0207040306080B030204" pitchFamily="18" charset="0"/>
              </a:rPr>
              <a:t>(Caldwell-Andrews et al., 2000)</a:t>
            </a:r>
          </a:p>
          <a:p>
            <a:r>
              <a:rPr lang="en-US" dirty="0">
                <a:latin typeface="Californian FB" panose="0207040306080B030204" pitchFamily="18" charset="0"/>
              </a:rPr>
              <a:t>Peer-administered personality tests are more reliable</a:t>
            </a:r>
          </a:p>
          <a:p>
            <a:pPr lvl="1"/>
            <a:r>
              <a:rPr lang="en-US" b="1" dirty="0">
                <a:latin typeface="Californian FB" panose="0207040306080B030204" pitchFamily="18" charset="0"/>
              </a:rPr>
              <a:t>Pros: </a:t>
            </a:r>
            <a:r>
              <a:rPr lang="en-US" dirty="0">
                <a:latin typeface="Californian FB" panose="0207040306080B030204" pitchFamily="18" charset="0"/>
              </a:rPr>
              <a:t>Less bias and social desirability influence </a:t>
            </a:r>
          </a:p>
          <a:p>
            <a:pPr lvl="2"/>
            <a:r>
              <a:rPr lang="en-US" dirty="0">
                <a:latin typeface="Californian FB" panose="0207040306080B030204" pitchFamily="18" charset="0"/>
              </a:rPr>
              <a:t>(Cheek, Jonathan M)</a:t>
            </a:r>
          </a:p>
          <a:p>
            <a:pPr lvl="1"/>
            <a:r>
              <a:rPr lang="en-US" b="1" dirty="0">
                <a:latin typeface="Californian FB" panose="0207040306080B030204" pitchFamily="18" charset="0"/>
              </a:rPr>
              <a:t>Cons: </a:t>
            </a:r>
            <a:r>
              <a:rPr lang="en-US" dirty="0">
                <a:latin typeface="Californian FB" panose="0207040306080B030204" pitchFamily="18" charset="0"/>
              </a:rPr>
              <a:t>Not convenient or possible in many applications</a:t>
            </a:r>
            <a:endParaRPr lang="en-US" sz="2400" dirty="0">
              <a:latin typeface="Californian FB" panose="0207040306080B030204" pitchFamily="18" charset="0"/>
            </a:endParaRPr>
          </a:p>
          <a:p>
            <a:r>
              <a:rPr lang="en-US" dirty="0">
                <a:latin typeface="Californian FB" panose="0207040306080B030204" pitchFamily="18" charset="0"/>
              </a:rPr>
              <a:t>Combination system required</a:t>
            </a:r>
          </a:p>
          <a:p>
            <a:pPr lvl="1"/>
            <a:r>
              <a:rPr lang="en-US" b="1" u="sng" dirty="0">
                <a:latin typeface="Californian FB" panose="0207040306080B030204" pitchFamily="18" charset="0"/>
              </a:rPr>
              <a:t>Peer administered reliability and self-administered convenience</a:t>
            </a:r>
          </a:p>
        </p:txBody>
      </p:sp>
    </p:spTree>
    <p:extLst>
      <p:ext uri="{BB962C8B-B14F-4D97-AF65-F5344CB8AC3E}">
        <p14:creationId xmlns:p14="http://schemas.microsoft.com/office/powerpoint/2010/main" val="24174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fornian FB" panose="0207040306080B0302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3C7-24E2-4E80-887B-A8B23729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Use pets as peers</a:t>
            </a:r>
          </a:p>
          <a:p>
            <a:r>
              <a:rPr lang="en-US" dirty="0">
                <a:latin typeface="Californian FB" panose="0207040306080B030204" pitchFamily="18" charset="0"/>
              </a:rPr>
              <a:t>Pet and owner personalities are directly correlated </a:t>
            </a:r>
          </a:p>
          <a:p>
            <a:pPr lvl="1"/>
            <a:r>
              <a:rPr lang="en-US" dirty="0">
                <a:latin typeface="Californian FB" panose="0207040306080B030204" pitchFamily="18" charset="0"/>
              </a:rPr>
              <a:t>(</a:t>
            </a:r>
            <a:r>
              <a:rPr lang="en-US" dirty="0" err="1">
                <a:latin typeface="Californian FB" panose="0207040306080B030204" pitchFamily="18" charset="0"/>
              </a:rPr>
              <a:t>Turcsán</a:t>
            </a:r>
            <a:r>
              <a:rPr lang="en-US" dirty="0">
                <a:latin typeface="Californian FB" panose="0207040306080B030204" pitchFamily="18" charset="0"/>
              </a:rPr>
              <a:t>, </a:t>
            </a:r>
            <a:r>
              <a:rPr lang="en-US" dirty="0" err="1">
                <a:latin typeface="Californian FB" panose="0207040306080B030204" pitchFamily="18" charset="0"/>
              </a:rPr>
              <a:t>Borbála</a:t>
            </a:r>
            <a:r>
              <a:rPr lang="en-US" dirty="0">
                <a:latin typeface="Californian FB" panose="0207040306080B030204" pitchFamily="18" charset="0"/>
              </a:rPr>
              <a:t>, et al., 2012)</a:t>
            </a:r>
          </a:p>
          <a:p>
            <a:pPr lvl="1"/>
            <a:r>
              <a:rPr lang="en-US" dirty="0">
                <a:latin typeface="Californian FB" panose="0207040306080B030204" pitchFamily="18" charset="0"/>
              </a:rPr>
              <a:t>Research applies to cats and dogs </a:t>
            </a:r>
          </a:p>
          <a:p>
            <a:r>
              <a:rPr lang="en-US" dirty="0">
                <a:latin typeface="Californian FB" panose="0207040306080B030204" pitchFamily="18" charset="0"/>
              </a:rPr>
              <a:t>Owners report their pet’s personality to learn their own personality</a:t>
            </a:r>
          </a:p>
          <a:p>
            <a:pPr lvl="1"/>
            <a:r>
              <a:rPr lang="en-US" dirty="0">
                <a:latin typeface="Californian FB" panose="0207040306080B030204" pitchFamily="18" charset="0"/>
              </a:rPr>
              <a:t>Limited bias or deception (reliable)</a:t>
            </a:r>
          </a:p>
          <a:p>
            <a:pPr lvl="1"/>
            <a:r>
              <a:rPr lang="en-US" dirty="0">
                <a:latin typeface="Californian FB" panose="0207040306080B030204" pitchFamily="18" charset="0"/>
              </a:rPr>
              <a:t>Convenient</a:t>
            </a:r>
          </a:p>
          <a:p>
            <a:pPr lvl="1"/>
            <a:r>
              <a:rPr lang="en-US" dirty="0">
                <a:latin typeface="Californian FB" panose="0207040306080B030204" pitchFamily="18" charset="0"/>
              </a:rPr>
              <a:t>Bonus!—Pets will likely be compatible with their owner’s human matches, leading to better relationships for both pets and humans</a:t>
            </a:r>
          </a:p>
          <a:p>
            <a:endParaRPr lang="en-US" dirty="0">
              <a:latin typeface="Californian FB" panose="0207040306080B030204" pitchFamily="18" charset="0"/>
            </a:endParaRPr>
          </a:p>
          <a:p>
            <a:pPr lvl="1"/>
            <a:endParaRPr lang="en-US" dirty="0">
              <a:latin typeface="Californian FB" panose="0207040306080B030204" pitchFamily="18" charset="0"/>
            </a:endParaRPr>
          </a:p>
          <a:p>
            <a:pPr lvl="1"/>
            <a:endParaRPr lang="en-US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10515600" cy="1325563"/>
          </a:xfrm>
        </p:spPr>
        <p:txBody>
          <a:bodyPr/>
          <a:lstStyle/>
          <a:p>
            <a:r>
              <a:rPr lang="en-US" b="1" dirty="0">
                <a:latin typeface="Californian FB" panose="0207040306080B030204" pitchFamily="18" charset="0"/>
              </a:rPr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3C7-24E2-4E80-887B-A8B23729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Web application for creating romantic and platonic connections between pet owners</a:t>
            </a:r>
          </a:p>
          <a:p>
            <a:r>
              <a:rPr lang="en-US" dirty="0">
                <a:latin typeface="Californian FB" panose="0207040306080B030204" pitchFamily="18" charset="0"/>
              </a:rPr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Users describe pet personality through adjectives and essay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Processed adjectives and essay using NRC Word-Emotion Association Lexicon to assign emotional meaning to words in pet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Used SVM, Decision Tree, Naïve Bayes, Logistic Regression, and Random Forest in combination to predict Big-5 personality trait profile</a:t>
            </a:r>
          </a:p>
          <a:p>
            <a:pPr lvl="2"/>
            <a:r>
              <a:rPr lang="en-US" dirty="0">
                <a:latin typeface="Californian FB" panose="0207040306080B030204" pitchFamily="18" charset="0"/>
              </a:rPr>
              <a:t>(</a:t>
            </a:r>
            <a:r>
              <a:rPr lang="en-US" sz="2000" dirty="0">
                <a:latin typeface="Californian FB" panose="0207040306080B030204" pitchFamily="18" charset="0"/>
              </a:rPr>
              <a:t>Majumder, </a:t>
            </a:r>
            <a:r>
              <a:rPr lang="en-US" sz="2000" dirty="0" err="1">
                <a:latin typeface="Californian FB" panose="0207040306080B030204" pitchFamily="18" charset="0"/>
              </a:rPr>
              <a:t>Navonil</a:t>
            </a:r>
            <a:r>
              <a:rPr lang="en-US" sz="2000" dirty="0">
                <a:latin typeface="Californian FB" panose="0207040306080B030204" pitchFamily="18" charset="0"/>
              </a:rPr>
              <a:t>, et al., 2017)</a:t>
            </a:r>
            <a:endParaRPr lang="en-US" dirty="0">
              <a:latin typeface="Californian FB" panose="0207040306080B030204" pitchFamily="18" charset="0"/>
            </a:endParaRPr>
          </a:p>
          <a:p>
            <a:pPr lvl="2"/>
            <a:r>
              <a:rPr lang="en-US" dirty="0">
                <a:latin typeface="Californian FB" panose="0207040306080B030204" pitchFamily="18" charset="0"/>
              </a:rPr>
              <a:t>Big 5 Traits: Openness, Agreeableness, Neuroticism, Extraversion, </a:t>
            </a:r>
            <a:r>
              <a:rPr lang="en-US" dirty="0" err="1">
                <a:latin typeface="Californian FB" panose="0207040306080B030204" pitchFamily="18" charset="0"/>
              </a:rPr>
              <a:t>Conscientiosness</a:t>
            </a:r>
            <a:endParaRPr lang="en-US" dirty="0">
              <a:latin typeface="Californian FB" panose="0207040306080B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Found Euclidian distance between features of pet profiles to determine best match between pets—consequentially matching humans too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alifornian FB" panose="0207040306080B030204" pitchFamily="18" charset="0"/>
            </a:endParaRPr>
          </a:p>
          <a:p>
            <a:endParaRPr lang="en-US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fornian FB" panose="0207040306080B030204" pitchFamily="18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457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fornian FB" panose="0207040306080B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3C7-24E2-4E80-887B-A8B23729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Analyzing pet personality to determine human compatibility appeals to those seeking real connections between both animals and humans</a:t>
            </a:r>
          </a:p>
          <a:p>
            <a:r>
              <a:rPr lang="en-US" dirty="0">
                <a:latin typeface="Californian FB" panose="0207040306080B030204" pitchFamily="18" charset="0"/>
              </a:rPr>
              <a:t>This will help pet-owning singles find what they’re looking for: accurate dating profiles and compatible pets!</a:t>
            </a:r>
          </a:p>
        </p:txBody>
      </p:sp>
    </p:spTree>
    <p:extLst>
      <p:ext uri="{BB962C8B-B14F-4D97-AF65-F5344CB8AC3E}">
        <p14:creationId xmlns:p14="http://schemas.microsoft.com/office/powerpoint/2010/main" val="137648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2DB-073B-4FB4-9769-CC2C7895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fornian FB" panose="0207040306080B030204" pitchFamily="18" charset="0"/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33C7-24E2-4E80-887B-A8B23729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fornian FB" panose="0207040306080B030204" pitchFamily="18" charset="0"/>
              </a:rPr>
              <a:t>Caldwell-Andrews, Alison, et al. “Effects of Response Sets on NEO-PI-R Scores and Their Relations 	to External Criteria.” Journal of Personality Assessment, vol. 74, no. 3, 2000, pp. 472–88. 	</a:t>
            </a:r>
            <a:r>
              <a:rPr lang="en-US" sz="2000" dirty="0" err="1">
                <a:latin typeface="Californian FB" panose="0207040306080B030204" pitchFamily="18" charset="0"/>
              </a:rPr>
              <a:t>Crossref</a:t>
            </a:r>
            <a:r>
              <a:rPr lang="en-US" sz="2000" dirty="0">
                <a:latin typeface="Californian FB" panose="0207040306080B030204" pitchFamily="18" charset="0"/>
              </a:rPr>
              <a:t>, doi:10.1207/s15327752jpa7403_10.</a:t>
            </a:r>
          </a:p>
          <a:p>
            <a:pPr marL="0" indent="0">
              <a:buNone/>
            </a:pPr>
            <a:r>
              <a:rPr lang="en-US" sz="2000" dirty="0">
                <a:latin typeface="Californian FB" panose="0207040306080B030204" pitchFamily="18" charset="0"/>
              </a:rPr>
              <a:t>Cheek, Jonathan M. “Aggregation, Moderator Variables, and the Validity of Personality Tests: A 	Peer-Rating Study.” Journal of Personality and Social Psychology, vol. 43, no. 6, 1982, pp. 	1254–69. </a:t>
            </a:r>
            <a:r>
              <a:rPr lang="en-US" sz="2000" dirty="0" err="1">
                <a:latin typeface="Californian FB" panose="0207040306080B030204" pitchFamily="18" charset="0"/>
              </a:rPr>
              <a:t>Crossref</a:t>
            </a:r>
            <a:r>
              <a:rPr lang="en-US" sz="2000" dirty="0">
                <a:latin typeface="Californian FB" panose="0207040306080B030204" pitchFamily="18" charset="0"/>
              </a:rPr>
              <a:t>, doi:10.1037/0022-3514.43.6.1254.</a:t>
            </a:r>
          </a:p>
          <a:p>
            <a:pPr marL="0" indent="0">
              <a:buNone/>
            </a:pPr>
            <a:r>
              <a:rPr lang="en-US" sz="2000" dirty="0">
                <a:latin typeface="Californian FB" panose="0207040306080B030204" pitchFamily="18" charset="0"/>
              </a:rPr>
              <a:t>Majumder, </a:t>
            </a:r>
            <a:r>
              <a:rPr lang="en-US" sz="2000" dirty="0" err="1">
                <a:latin typeface="Californian FB" panose="0207040306080B030204" pitchFamily="18" charset="0"/>
              </a:rPr>
              <a:t>Navonil</a:t>
            </a:r>
            <a:r>
              <a:rPr lang="en-US" sz="2000" dirty="0">
                <a:latin typeface="Californian FB" panose="0207040306080B030204" pitchFamily="18" charset="0"/>
              </a:rPr>
              <a:t>, et al. “Deep Learning-Based Document Modeling for Personality Detection from 	Text.” IEEE Intelligent Systems, vol. 32, no. 2, 2017, pp. 74–79. </a:t>
            </a:r>
            <a:r>
              <a:rPr lang="en-US" sz="2000" dirty="0" err="1">
                <a:latin typeface="Californian FB" panose="0207040306080B030204" pitchFamily="18" charset="0"/>
              </a:rPr>
              <a:t>Crossref</a:t>
            </a:r>
            <a:r>
              <a:rPr lang="en-US" sz="2000" dirty="0">
                <a:latin typeface="Californian FB" panose="0207040306080B030204" pitchFamily="18" charset="0"/>
              </a:rPr>
              <a:t>, 	doi:10.1109/mis.2017.23.</a:t>
            </a:r>
          </a:p>
          <a:p>
            <a:pPr marL="0" indent="0">
              <a:buNone/>
            </a:pPr>
            <a:r>
              <a:rPr lang="en-US" sz="2000" dirty="0" err="1">
                <a:latin typeface="Californian FB" panose="0207040306080B030204" pitchFamily="18" charset="0"/>
              </a:rPr>
              <a:t>Turcsán</a:t>
            </a:r>
            <a:r>
              <a:rPr lang="en-US" sz="2000" dirty="0">
                <a:latin typeface="Californian FB" panose="0207040306080B030204" pitchFamily="18" charset="0"/>
              </a:rPr>
              <a:t>, </a:t>
            </a:r>
            <a:r>
              <a:rPr lang="en-US" sz="2000" dirty="0" err="1">
                <a:latin typeface="Californian FB" panose="0207040306080B030204" pitchFamily="18" charset="0"/>
              </a:rPr>
              <a:t>Borbála</a:t>
            </a:r>
            <a:r>
              <a:rPr lang="en-US" sz="2000" dirty="0">
                <a:latin typeface="Californian FB" panose="0207040306080B030204" pitchFamily="18" charset="0"/>
              </a:rPr>
              <a:t>, et al. “Birds of a Feather Flock Together? Perceived Personality Matching in 	Owner–Dog Dyads.” Applied Animal </a:t>
            </a:r>
            <a:r>
              <a:rPr lang="en-US" sz="2000" dirty="0" err="1">
                <a:latin typeface="Californian FB" panose="0207040306080B030204" pitchFamily="18" charset="0"/>
              </a:rPr>
              <a:t>Behaviour</a:t>
            </a:r>
            <a:r>
              <a:rPr lang="en-US" sz="2000" dirty="0">
                <a:latin typeface="Californian FB" panose="0207040306080B030204" pitchFamily="18" charset="0"/>
              </a:rPr>
              <a:t> Science, vol. 140, no. 3–4, 2012, pp. 154–60. 	</a:t>
            </a:r>
            <a:r>
              <a:rPr lang="en-US" sz="2000" dirty="0" err="1">
                <a:latin typeface="Californian FB" panose="0207040306080B030204" pitchFamily="18" charset="0"/>
              </a:rPr>
              <a:t>Crossref</a:t>
            </a:r>
            <a:r>
              <a:rPr lang="en-US" sz="2000" dirty="0">
                <a:latin typeface="Californian FB" panose="0207040306080B030204" pitchFamily="18" charset="0"/>
              </a:rPr>
              <a:t>, doi:10.1016/j.applanim.2012.06.004.</a:t>
            </a:r>
          </a:p>
          <a:p>
            <a:pPr marL="0" indent="0">
              <a:buNone/>
            </a:pPr>
            <a:endParaRPr lang="en-US" sz="20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Californian FB</vt:lpstr>
      <vt:lpstr>Office Theme</vt:lpstr>
      <vt:lpstr>My Dog Ate my Match Profile</vt:lpstr>
      <vt:lpstr>Problem</vt:lpstr>
      <vt:lpstr>Solution</vt:lpstr>
      <vt:lpstr>Product</vt:lpstr>
      <vt:lpstr>Demo Time!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Dog Ate my Match Profile</dc:title>
  <dc:creator>McIntyre, Andria Joy</dc:creator>
  <cp:lastModifiedBy>McIntyre, Andria Joy</cp:lastModifiedBy>
  <cp:revision>18</cp:revision>
  <dcterms:created xsi:type="dcterms:W3CDTF">2021-10-03T10:22:00Z</dcterms:created>
  <dcterms:modified xsi:type="dcterms:W3CDTF">2021-10-03T13:12:27Z</dcterms:modified>
</cp:coreProperties>
</file>