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7555992" cy="10692384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10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11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12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13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14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3.jpeg"/><Relationship Id="rId1" Type="http://schemas.openxmlformats.org/officeDocument/2006/relationships/slideLayout" Target="../slideLayouts/slideLayout.xml"/></Relationships>
</file>

<file path=ppt/slides/_rels/slide15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16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17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18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4.jpeg"/><Relationship Id="rId1" Type="http://schemas.openxmlformats.org/officeDocument/2006/relationships/slideLayout" Target="../slideLayouts/slideLayout.xml"/></Relationships>
</file>

<file path=ppt/slides/_rels/slide19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2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20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21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3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4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5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Id1" Type="http://schemas.openxmlformats.org/officeDocument/2006/relationships/slideLayout" Target="../slideLayouts/slideLayout.xml"/></Relationships>
</file>

<file path=ppt/slides/_rels/slide6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2.jpeg"/><Relationship Id="rId1" Type="http://schemas.openxmlformats.org/officeDocument/2006/relationships/slideLayout" Target="../slideLayouts/slideLayout.xml"/></Relationships>
</file>

<file path=ppt/slides/_rels/slide7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8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9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414528" y="557784"/>
            <a:ext cx="1551432" cy="210312"/>
          </a:xfrm>
          <a:prstGeom prst="rect">
            <a:avLst/>
          </a:prstGeom>
          <a:solidFill>
            <a:srgbClr val="34495E"/>
          </a:solidFill>
        </p:spPr>
        <p:txBody>
          <a:bodyPr lIns="0" tIns="0" rIns="0" bIns="0" wrap="none">
            <a:noAutofit/>
          </a:bodyPr>
          <a:p>
            <a:pPr indent="0">
              <a:spcAft>
                <a:spcPts val="1470"/>
              </a:spcAft>
            </a:pPr>
            <a:r>
              <a:rPr lang="fr" b="1" sz="1300">
                <a:solidFill>
                  <a:srgbClr val="FFFFFF"/>
                </a:solidFill>
                <a:latin typeface="Arial"/>
              </a:rPr>
              <a:t>Navigation rapide</a:t>
            </a:r>
          </a:p>
        </p:txBody>
      </p:sp>
      <p:sp>
        <p:nvSpPr>
          <p:cNvPr id="3" name=""/>
          <p:cNvSpPr/>
          <p:nvPr/>
        </p:nvSpPr>
        <p:spPr>
          <a:xfrm>
            <a:off x="481584" y="975360"/>
            <a:ext cx="1030224" cy="3773424"/>
          </a:xfrm>
          <a:prstGeom prst="rect">
            <a:avLst/>
          </a:prstGeom>
          <a:solidFill>
            <a:srgbClr val="34495E"/>
          </a:solidFill>
        </p:spPr>
        <p:txBody>
          <a:bodyPr lIns="0" tIns="0" rIns="0" bIns="0">
            <a:noAutofit/>
          </a:bodyPr>
          <a:p>
            <a:pPr indent="0">
              <a:lnSpc>
                <a:spcPts val="1488"/>
              </a:lnSpc>
              <a:spcBef>
                <a:spcPts val="1470"/>
              </a:spcBef>
            </a:pPr>
            <a:r>
              <a:rPr lang="fr" sz="950">
                <a:solidFill>
                  <a:srgbClr val="ECF0F1"/>
                </a:solidFill>
                <a:latin typeface="Arial"/>
              </a:rPr>
              <a:t>Titre</a:t>
            </a:r>
          </a:p>
          <a:p>
            <a:pPr indent="0">
              <a:lnSpc>
                <a:spcPts val="1488"/>
              </a:lnSpc>
            </a:pPr>
            <a:r>
              <a:rPr lang="fr" sz="950">
                <a:solidFill>
                  <a:srgbClr val="ECF0F1"/>
                </a:solidFill>
                <a:latin typeface="Arial"/>
              </a:rPr>
              <a:t>Plan</a:t>
            </a:r>
          </a:p>
          <a:p>
            <a:pPr indent="0">
              <a:lnSpc>
                <a:spcPts val="1488"/>
              </a:lnSpc>
            </a:pPr>
            <a:r>
              <a:rPr lang="fr" sz="950">
                <a:solidFill>
                  <a:srgbClr val="ECF0F1"/>
                </a:solidFill>
                <a:latin typeface="Arial"/>
              </a:rPr>
              <a:t>Qualigest</a:t>
            </a:r>
          </a:p>
          <a:p>
            <a:pPr indent="0">
              <a:lnSpc>
                <a:spcPts val="1488"/>
              </a:lnSpc>
            </a:pPr>
            <a:r>
              <a:rPr lang="fr" sz="950">
                <a:solidFill>
                  <a:srgbClr val="ECF0F1"/>
                </a:solidFill>
                <a:latin typeface="Arial"/>
              </a:rPr>
              <a:t>Organisation</a:t>
            </a:r>
          </a:p>
          <a:p>
            <a:pPr indent="0">
              <a:lnSpc>
                <a:spcPts val="1488"/>
              </a:lnSpc>
            </a:pPr>
            <a:r>
              <a:rPr lang="fr" sz="950">
                <a:solidFill>
                  <a:srgbClr val="ECF0F1"/>
                </a:solidFill>
                <a:latin typeface="Arial"/>
              </a:rPr>
              <a:t>Technique</a:t>
            </a:r>
          </a:p>
          <a:p>
            <a:pPr indent="0">
              <a:lnSpc>
                <a:spcPts val="1488"/>
              </a:lnSpc>
            </a:pPr>
            <a:r>
              <a:rPr lang="fr" sz="950">
                <a:solidFill>
                  <a:srgbClr val="ECF0F1"/>
                </a:solidFill>
                <a:latin typeface="Arial"/>
              </a:rPr>
              <a:t>Répartition</a:t>
            </a:r>
          </a:p>
          <a:p>
            <a:pPr indent="0">
              <a:lnSpc>
                <a:spcPts val="1488"/>
              </a:lnSpc>
            </a:pPr>
            <a:r>
              <a:rPr lang="fr" sz="950">
                <a:solidFill>
                  <a:srgbClr val="ECF0F1"/>
                </a:solidFill>
                <a:latin typeface="Arial"/>
              </a:rPr>
              <a:t>QUALI'MES</a:t>
            </a:r>
          </a:p>
          <a:p>
            <a:pPr indent="0">
              <a:lnSpc>
                <a:spcPts val="1488"/>
              </a:lnSpc>
            </a:pPr>
            <a:r>
              <a:rPr lang="fr" sz="950">
                <a:solidFill>
                  <a:srgbClr val="ECF0F1"/>
                </a:solidFill>
                <a:latin typeface="Arial"/>
              </a:rPr>
              <a:t>Débug</a:t>
            </a:r>
          </a:p>
          <a:p>
            <a:pPr indent="0">
              <a:lnSpc>
                <a:spcPts val="1488"/>
              </a:lnSpc>
            </a:pPr>
            <a:r>
              <a:rPr lang="fr" sz="950">
                <a:solidFill>
                  <a:srgbClr val="ECF0F1"/>
                </a:solidFill>
                <a:latin typeface="Arial"/>
              </a:rPr>
              <a:t>Automatisation</a:t>
            </a:r>
            <a:r>
              <a:rPr lang="fr" sz="950">
                <a:solidFill>
                  <a:srgbClr val="ECF0F1"/>
                </a:solidFill>
                <a:latin typeface="Arial"/>
              </a:rPr>
              <a:t> </a:t>
            </a:r>
            <a:r>
              <a:rPr lang="fr" sz="950">
                <a:solidFill>
                  <a:srgbClr val="ECF0F1"/>
                </a:solidFill>
                <a:latin typeface="Arial"/>
              </a:rPr>
              <a:t>Verrine Tech</a:t>
            </a:r>
            <a:r>
              <a:rPr lang="fr" sz="950">
                <a:solidFill>
                  <a:srgbClr val="ECF0F1"/>
                </a:solidFill>
                <a:latin typeface="Arial"/>
              </a:rPr>
              <a:t> </a:t>
            </a:r>
            <a:r>
              <a:rPr lang="fr" sz="950">
                <a:solidFill>
                  <a:srgbClr val="ECF0F1"/>
                </a:solidFill>
                <a:latin typeface="Arial"/>
              </a:rPr>
              <a:t>Verrine Réal</a:t>
            </a:r>
            <a:r>
              <a:rPr lang="fr" sz="950">
                <a:solidFill>
                  <a:srgbClr val="ECF0F1"/>
                </a:solidFill>
                <a:latin typeface="Arial"/>
              </a:rPr>
              <a:t> </a:t>
            </a:r>
            <a:r>
              <a:rPr lang="fr" sz="950">
                <a:solidFill>
                  <a:srgbClr val="ECF0F1"/>
                </a:solidFill>
                <a:latin typeface="Arial"/>
              </a:rPr>
              <a:t>MongoDB</a:t>
            </a:r>
            <a:r>
              <a:rPr lang="fr" sz="950">
                <a:solidFill>
                  <a:srgbClr val="ECF0F1"/>
                </a:solidFill>
                <a:latin typeface="Arial"/>
              </a:rPr>
              <a:t> </a:t>
            </a:r>
            <a:r>
              <a:rPr lang="fr" sz="950">
                <a:solidFill>
                  <a:srgbClr val="ECF0F1"/>
                </a:solidFill>
                <a:latin typeface="Arial"/>
              </a:rPr>
              <a:t>Architecture</a:t>
            </a:r>
            <a:r>
              <a:rPr lang="fr" sz="950">
                <a:solidFill>
                  <a:srgbClr val="ECF0F1"/>
                </a:solidFill>
                <a:latin typeface="Arial"/>
              </a:rPr>
              <a:t> </a:t>
            </a:r>
            <a:r>
              <a:rPr lang="fr" sz="950">
                <a:solidFill>
                  <a:srgbClr val="ECF0F1"/>
                </a:solidFill>
                <a:latin typeface="Arial"/>
              </a:rPr>
              <a:t>SPC Mobile</a:t>
            </a:r>
            <a:r>
              <a:rPr lang="fr" sz="950">
                <a:solidFill>
                  <a:srgbClr val="ECF0F1"/>
                </a:solidFill>
                <a:latin typeface="Arial"/>
              </a:rPr>
              <a:t> </a:t>
            </a:r>
            <a:r>
              <a:rPr lang="fr" sz="950">
                <a:solidFill>
                  <a:srgbClr val="ECF0F1"/>
                </a:solidFill>
                <a:latin typeface="Arial"/>
              </a:rPr>
              <a:t>iOS</a:t>
            </a:r>
          </a:p>
          <a:p>
            <a:pPr indent="0">
              <a:lnSpc>
                <a:spcPts val="1488"/>
              </a:lnSpc>
            </a:pPr>
            <a:r>
              <a:rPr lang="fr" sz="950">
                <a:solidFill>
                  <a:srgbClr val="ECF0F1"/>
                </a:solidFill>
                <a:latin typeface="Arial"/>
              </a:rPr>
              <a:t>Optimisations</a:t>
            </a:r>
          </a:p>
          <a:p>
            <a:pPr indent="0">
              <a:lnSpc>
                <a:spcPts val="1488"/>
              </a:lnSpc>
            </a:pPr>
            <a:r>
              <a:rPr lang="fr" sz="950">
                <a:solidFill>
                  <a:srgbClr val="ECF0F1"/>
                </a:solidFill>
                <a:latin typeface="Arial"/>
              </a:rPr>
              <a:t>Autres</a:t>
            </a:r>
          </a:p>
          <a:p>
            <a:pPr indent="0">
              <a:lnSpc>
                <a:spcPts val="1488"/>
              </a:lnSpc>
            </a:pPr>
            <a:r>
              <a:rPr lang="fr" sz="950">
                <a:solidFill>
                  <a:srgbClr val="ECF0F1"/>
                </a:solidFill>
                <a:latin typeface="Arial"/>
              </a:rPr>
              <a:t>Démo</a:t>
            </a:r>
          </a:p>
          <a:p>
            <a:pPr indent="0">
              <a:lnSpc>
                <a:spcPts val="1488"/>
              </a:lnSpc>
            </a:pPr>
            <a:r>
              <a:rPr lang="fr" sz="950">
                <a:solidFill>
                  <a:srgbClr val="ECF0F1"/>
                </a:solidFill>
                <a:latin typeface="Arial"/>
              </a:rPr>
              <a:t>Compétences 3&amp;4</a:t>
            </a:r>
            <a:r>
              <a:rPr lang="fr" sz="950">
                <a:solidFill>
                  <a:srgbClr val="ECF0F1"/>
                </a:solidFill>
                <a:latin typeface="Arial"/>
              </a:rPr>
              <a:t> </a:t>
            </a:r>
            <a:r>
              <a:rPr lang="fr" sz="950">
                <a:solidFill>
                  <a:srgbClr val="ECF0F1"/>
                </a:solidFill>
                <a:latin typeface="Arial"/>
              </a:rPr>
              <a:t>Compétences 5&amp;6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917448" y="661416"/>
            <a:ext cx="5745480" cy="31089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fr" b="1" sz="2200">
                <a:solidFill>
                  <a:srgbClr val="2D3F52"/>
                </a:solidFill>
                <a:latin typeface="Arial"/>
              </a:rPr>
              <a:t>Innovation : Page de débugage automatisé</a:t>
            </a:r>
          </a:p>
        </p:txBody>
      </p:sp>
      <p:sp>
        <p:nvSpPr>
          <p:cNvPr id="3" name=""/>
          <p:cNvSpPr/>
          <p:nvPr/>
        </p:nvSpPr>
        <p:spPr>
          <a:xfrm>
            <a:off x="673608" y="1697736"/>
            <a:ext cx="4038600" cy="182880"/>
          </a:xfrm>
          <a:prstGeom prst="rect">
            <a:avLst/>
          </a:prstGeom>
          <a:solidFill>
            <a:srgbClr val="D4EDDA"/>
          </a:solidFill>
        </p:spPr>
        <p:txBody>
          <a:bodyPr lIns="0" tIns="0" rIns="0" bIns="0" wrap="none">
            <a:noAutofit/>
          </a:bodyPr>
          <a:p>
            <a:pPr marL="107696" indent="0"/>
            <a:r>
              <a:rPr lang="fr" b="1" sz="1300">
                <a:solidFill>
                  <a:srgbClr val="2980B9"/>
                </a:solidFill>
                <a:latin typeface="Arial"/>
              </a:rPr>
              <a:t>Solution développée en initiative personnelle</a:t>
            </a:r>
          </a:p>
        </p:txBody>
      </p:sp>
      <p:sp>
        <p:nvSpPr>
          <p:cNvPr id="4" name=""/>
          <p:cNvSpPr/>
          <p:nvPr/>
        </p:nvSpPr>
        <p:spPr>
          <a:xfrm>
            <a:off x="673608" y="2087880"/>
            <a:ext cx="4038600" cy="137160"/>
          </a:xfrm>
          <a:prstGeom prst="rect">
            <a:avLst/>
          </a:prstGeom>
          <a:solidFill>
            <a:srgbClr val="D4EDDA"/>
          </a:solidFill>
        </p:spPr>
        <p:txBody>
          <a:bodyPr lIns="0" tIns="0" rIns="0" bIns="0" wrap="none">
            <a:noAutofit/>
          </a:bodyPr>
          <a:p>
            <a:pPr indent="0"/>
            <a:r>
              <a:rPr lang="fr" sz="950">
                <a:latin typeface="Arial"/>
              </a:rPr>
              <a:t>Création d'une interface de débugage automatisé intégrée au logiciel MES</a:t>
            </a: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527304" y="2478024"/>
          <a:ext cx="6516624" cy="5373624"/>
        </p:xfrm>
        <a:graphic>
          <a:graphicData uri="http://schemas.openxmlformats.org/drawingml/2006/table">
            <a:tbl>
              <a:tblPr/>
              <a:tblGrid>
                <a:gridCol w="5358384"/>
                <a:gridCol w="1158240"/>
              </a:tblGrid>
              <a:tr h="697992">
                <a:tc gridSpan="2"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fr" b="1" sz="1700">
                          <a:solidFill>
                            <a:srgbClr val="2D3F52"/>
                          </a:solidFill>
                          <a:latin typeface="Arial"/>
                        </a:rPr>
                        <a:t>| Fonctionnalités implémentées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3300"/>
                    </a:p>
                  </a:txBody>
                  <a:tcPr marL="0" marR="0" marT="0" marB="0"/>
                </a:tc>
              </a:tr>
              <a:tr h="658368">
                <a:tc>
                  <a:txBody>
                    <a:bodyPr lIns="0" tIns="0" rIns="0" bIns="0">
                      <a:noAutofit/>
                    </a:bodyPr>
                    <a:p>
                      <a:pPr marL="2324100" indent="0"/>
                      <a:r>
                        <a:rPr lang="fr" b="1" sz="1300">
                          <a:solidFill>
                            <a:srgbClr val="2980B9"/>
                          </a:solidFill>
                          <a:latin typeface="Arial"/>
                        </a:rPr>
                        <a:t>Vérification automatique</a:t>
                      </a:r>
                    </a:p>
                  </a:txBody>
                  <a:tcPr marL="0" marR="0" marT="0" marB="0" anchor="b">
                    <a:solidFill>
                      <a:srgbClr val="EDF0F1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3200"/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</a:tr>
              <a:tr h="1182624">
                <a:tc>
                  <a:txBody>
                    <a:bodyPr lIns="0" tIns="0" rIns="0" bIns="0">
                      <a:noAutofit/>
                    </a:bodyPr>
                    <a:p>
                      <a:pPr algn="just" marL="342900" indent="0">
                        <a:lnSpc>
                          <a:spcPts val="2280"/>
                        </a:lnSpc>
                      </a:pPr>
                      <a:r>
                        <a:rPr lang="fr" sz="1050">
                          <a:solidFill>
                            <a:srgbClr val="2D3F52"/>
                          </a:solidFill>
                          <a:latin typeface="Arial"/>
                        </a:rPr>
                        <a:t>•    Contrôle de l'intégralité des opérations</a:t>
                      </a:r>
                    </a:p>
                    <a:p>
                      <a:pPr algn="just" marL="342900" indent="0">
                        <a:lnSpc>
                          <a:spcPts val="2280"/>
                        </a:lnSpc>
                      </a:pPr>
                      <a:r>
                        <a:rPr lang="fr" sz="1050">
                          <a:solidFill>
                            <a:srgbClr val="2D3F52"/>
                          </a:solidFill>
                          <a:latin typeface="Arial"/>
                        </a:rPr>
                        <a:t>•    Comparaison fichier </a:t>
                      </a:r>
                      <a:r>
                        <a:rPr lang="en-US" sz="1050">
                          <a:solidFill>
                            <a:srgbClr val="2D3F52"/>
                          </a:solidFill>
                          <a:latin typeface="Arial"/>
                        </a:rPr>
                        <a:t>CSV </a:t>
                      </a:r>
                      <a:r>
                        <a:rPr lang="fr" sz="1050">
                          <a:solidFill>
                            <a:srgbClr val="2D3F52"/>
                          </a:solidFill>
                          <a:latin typeface="Arial"/>
                        </a:rPr>
                        <a:t>client vs base</a:t>
                      </a:r>
                    </a:p>
                    <a:p>
                      <a:pPr algn="just" marL="342900" indent="0">
                        <a:lnSpc>
                          <a:spcPts val="2280"/>
                        </a:lnSpc>
                      </a:pPr>
                      <a:r>
                        <a:rPr lang="fr" sz="1050">
                          <a:solidFill>
                            <a:srgbClr val="2D3F52"/>
                          </a:solidFill>
                          <a:latin typeface="Arial"/>
                        </a:rPr>
                        <a:t>•    Détection des incohérences en temps réel</a:t>
                      </a:r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5600"/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</a:tr>
              <a:tr h="643128">
                <a:tc>
                  <a:txBody>
                    <a:bodyPr lIns="0" tIns="0" rIns="0" bIns="0">
                      <a:noAutofit/>
                    </a:bodyPr>
                    <a:p>
                      <a:pPr marL="2628900" indent="0"/>
                      <a:r>
                        <a:rPr lang="fr" b="1" sz="1300">
                          <a:solidFill>
                            <a:srgbClr val="2980B9"/>
                          </a:solidFill>
                          <a:latin typeface="Arial"/>
                        </a:rPr>
                        <a:t>Interface visuelle</a:t>
                      </a:r>
                    </a:p>
                  </a:txBody>
                  <a:tcPr marL="0" marR="0" marT="0" marB="0" anchor="b">
                    <a:solidFill>
                      <a:srgbClr val="EDF0F1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3100"/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</a:tr>
              <a:tr h="1173480">
                <a:tc>
                  <a:txBody>
                    <a:bodyPr lIns="0" tIns="0" rIns="0" bIns="0">
                      <a:noAutofit/>
                    </a:bodyPr>
                    <a:p>
                      <a:pPr algn="just" marL="342900" indent="0">
                        <a:lnSpc>
                          <a:spcPts val="2280"/>
                        </a:lnSpc>
                      </a:pPr>
                      <a:r>
                        <a:rPr lang="fr" sz="1050">
                          <a:solidFill>
                            <a:srgbClr val="2D3F52"/>
                          </a:solidFill>
                          <a:latin typeface="Arial"/>
                        </a:rPr>
                        <a:t>•    Codes couleur selon statut (vert/jaune/rouge)</a:t>
                      </a:r>
                    </a:p>
                    <a:p>
                      <a:pPr algn="just" marL="342900" indent="0">
                        <a:lnSpc>
                          <a:spcPts val="2280"/>
                        </a:lnSpc>
                      </a:pPr>
                      <a:r>
                        <a:rPr lang="fr" sz="1050">
                          <a:solidFill>
                            <a:srgbClr val="2D3F52"/>
                          </a:solidFill>
                          <a:latin typeface="Arial"/>
                        </a:rPr>
                        <a:t>•    Affichage du clignotement des verrines</a:t>
                      </a:r>
                    </a:p>
                    <a:p>
                      <a:pPr algn="just" marL="342900" indent="0">
                        <a:lnSpc>
                          <a:spcPts val="2280"/>
                        </a:lnSpc>
                      </a:pPr>
                      <a:r>
                        <a:rPr lang="fr" sz="1050">
                          <a:solidFill>
                            <a:srgbClr val="2D3F52"/>
                          </a:solidFill>
                          <a:latin typeface="Arial"/>
                        </a:rPr>
                        <a:t>•    Statut des machines en temps réel</a:t>
                      </a:r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5600"/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</a:tr>
              <a:tr h="624840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fr" b="1" sz="1700">
                          <a:solidFill>
                            <a:srgbClr val="2D3F52"/>
                          </a:solidFill>
                          <a:latin typeface="Arial"/>
                        </a:rPr>
                        <a:t>| Optimisation des performances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3000"/>
                    </a:p>
                  </a:txBody>
                  <a:tcPr marL="0" marR="0" marT="0" marB="0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marL="2794000" indent="0"/>
                      <a:r>
                        <a:rPr lang="fr" b="1" sz="2200">
                          <a:solidFill>
                            <a:srgbClr val="E74C3C"/>
                          </a:solidFill>
                          <a:latin typeface="Arial"/>
                        </a:rPr>
                        <a:t>15 min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90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3422904" y="8141208"/>
            <a:ext cx="707136" cy="15240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fr" sz="950">
                <a:latin typeface="Arial"/>
              </a:rPr>
              <a:t>Temps initial</a:t>
            </a:r>
          </a:p>
        </p:txBody>
      </p:sp>
      <p:sp>
        <p:nvSpPr>
          <p:cNvPr id="7" name=""/>
          <p:cNvSpPr/>
          <p:nvPr/>
        </p:nvSpPr>
        <p:spPr>
          <a:xfrm>
            <a:off x="3386328" y="8979408"/>
            <a:ext cx="780288" cy="25908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ctr" indent="0">
              <a:spcBef>
                <a:spcPts val="3780"/>
              </a:spcBef>
              <a:spcAft>
                <a:spcPts val="1680"/>
              </a:spcAft>
            </a:pPr>
            <a:r>
              <a:rPr lang="fr" b="1" sz="2200">
                <a:solidFill>
                  <a:srgbClr val="E74C3C"/>
                </a:solidFill>
                <a:latin typeface="Arial"/>
              </a:rPr>
              <a:t>5 sec</a:t>
            </a:r>
          </a:p>
        </p:txBody>
      </p:sp>
      <p:sp>
        <p:nvSpPr>
          <p:cNvPr id="8" name=""/>
          <p:cNvSpPr/>
          <p:nvPr/>
        </p:nvSpPr>
        <p:spPr>
          <a:xfrm>
            <a:off x="3227832" y="9528048"/>
            <a:ext cx="1094232" cy="15240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ctr" indent="0">
              <a:spcBef>
                <a:spcPts val="1680"/>
              </a:spcBef>
              <a:spcAft>
                <a:spcPts val="1260"/>
              </a:spcAft>
            </a:pPr>
            <a:r>
              <a:rPr lang="fr" sz="950">
                <a:latin typeface="Arial"/>
              </a:rPr>
              <a:t>Avec </a:t>
            </a:r>
            <a:r>
              <a:rPr lang="en-US" sz="950">
                <a:latin typeface="Arial"/>
              </a:rPr>
              <a:t>multithreading</a:t>
            </a:r>
          </a:p>
        </p:txBody>
      </p:sp>
      <p:sp>
        <p:nvSpPr>
          <p:cNvPr id="9" name=""/>
          <p:cNvSpPr/>
          <p:nvPr/>
        </p:nvSpPr>
        <p:spPr>
          <a:xfrm>
            <a:off x="2081784" y="9866376"/>
            <a:ext cx="3398520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ctr" indent="0">
              <a:spcBef>
                <a:spcPts val="1260"/>
              </a:spcBef>
            </a:pPr>
            <a:r>
              <a:rPr lang="fr" b="1" i="1" sz="950">
                <a:solidFill>
                  <a:srgbClr val="27AE60"/>
                </a:solidFill>
                <a:latin typeface="Arial"/>
              </a:rPr>
              <a:t>Résultat : </a:t>
            </a:r>
            <a:r>
              <a:rPr lang="fr" i="1" sz="950">
                <a:solidFill>
                  <a:srgbClr val="27AE60"/>
                </a:solidFill>
                <a:latin typeface="Arial"/>
              </a:rPr>
              <a:t>Outil désormais utilisé quotidiennement par l'équipe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563624" y="661416"/>
            <a:ext cx="4437888" cy="31089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ctr" indent="0">
              <a:spcAft>
                <a:spcPts val="2520"/>
              </a:spcAft>
            </a:pPr>
            <a:r>
              <a:rPr lang="fr" b="1" sz="2200">
                <a:solidFill>
                  <a:srgbClr val="2D3F52"/>
                </a:solidFill>
                <a:latin typeface="Arial"/>
              </a:rPr>
              <a:t>Système de clignotement verrine</a:t>
            </a:r>
          </a:p>
        </p:txBody>
      </p:sp>
      <p:sp>
        <p:nvSpPr>
          <p:cNvPr id="3" name=""/>
          <p:cNvSpPr/>
          <p:nvPr/>
        </p:nvSpPr>
        <p:spPr>
          <a:xfrm>
            <a:off x="515112" y="1368552"/>
            <a:ext cx="6522720" cy="5654040"/>
          </a:xfrm>
          <a:prstGeom prst="rect">
            <a:avLst/>
          </a:prstGeom>
          <a:solidFill>
            <a:srgbClr val="EDF0F1"/>
          </a:solidFill>
        </p:spPr>
        <p:txBody>
          <a:bodyPr lIns="0" tIns="0" rIns="0" bIns="0">
            <a:noAutofit/>
          </a:bodyPr>
          <a:p>
            <a:pPr indent="0">
              <a:spcBef>
                <a:spcPts val="2520"/>
              </a:spcBef>
              <a:spcAft>
                <a:spcPts val="147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I Cahier des charges</a:t>
            </a:r>
          </a:p>
          <a:p>
            <a:pPr algn="just" marL="203200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Détection de nouvelles alertes machines</a:t>
            </a:r>
          </a:p>
          <a:p>
            <a:pPr algn="just" marL="203200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Affichage simultané sur verrine physique et interface logicielle</a:t>
            </a:r>
          </a:p>
          <a:p>
            <a:pPr algn="just" marL="203200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Verrine 4 couleurs : vert, rouge, bleu, jaune</a:t>
            </a:r>
          </a:p>
          <a:p>
            <a:pPr algn="just" marL="203200" indent="0">
              <a:lnSpc>
                <a:spcPts val="2280"/>
              </a:lnSpc>
              <a:spcAft>
                <a:spcPts val="840"/>
              </a:spcAft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Gestion des états machine (production, arrêt, réglage, etc.)</a:t>
            </a:r>
          </a:p>
          <a:p>
            <a:pPr indent="0">
              <a:spcAft>
                <a:spcPts val="147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| Défis techniques</a:t>
            </a:r>
          </a:p>
          <a:p>
            <a:pPr indent="0">
              <a:spcAft>
                <a:spcPts val="1470"/>
              </a:spcAft>
            </a:pPr>
            <a:r>
              <a:rPr lang="fr" sz="1050">
                <a:solidFill>
                  <a:srgbClr val="E74C3C"/>
                </a:solidFill>
                <a:latin typeface="Arial"/>
              </a:rPr>
              <a:t>/ \</a:t>
            </a:r>
          </a:p>
          <a:p>
            <a:pPr algn="ctr" indent="0">
              <a:spcAft>
                <a:spcPts val="147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Communication réseau</a:t>
            </a:r>
          </a:p>
          <a:p>
            <a:pPr algn="just" marL="355600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Analyse du format des trames box</a:t>
            </a:r>
          </a:p>
          <a:p>
            <a:pPr algn="just" marL="355600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Communication par </a:t>
            </a:r>
            <a:r>
              <a:rPr lang="en-US" sz="1050">
                <a:solidFill>
                  <a:srgbClr val="2D3F52"/>
                </a:solidFill>
                <a:latin typeface="Arial"/>
              </a:rPr>
              <a:t>sockets</a:t>
            </a:r>
          </a:p>
          <a:p>
            <a:pPr algn="just" marL="355600" indent="0">
              <a:lnSpc>
                <a:spcPts val="2280"/>
              </a:lnSpc>
              <a:spcAft>
                <a:spcPts val="3150"/>
              </a:spcAft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Décodage des octets spécifiques</a:t>
            </a:r>
          </a:p>
          <a:p>
            <a:pPr algn="ctr" indent="0">
              <a:spcAft>
                <a:spcPts val="147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^ Performances</a:t>
            </a:r>
          </a:p>
          <a:p>
            <a:pPr algn="just" marL="355600" indent="0">
              <a:lnSpc>
                <a:spcPts val="2256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Mise à jour automatique toutes les minutes</a:t>
            </a:r>
          </a:p>
          <a:p>
            <a:pPr algn="just" marL="355600" indent="0">
              <a:lnSpc>
                <a:spcPts val="2256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Requêtes asynchrones</a:t>
            </a:r>
          </a:p>
          <a:p>
            <a:pPr algn="just" marL="355600" indent="0">
              <a:lnSpc>
                <a:spcPts val="2256"/>
              </a:lnSpc>
              <a:spcAft>
                <a:spcPts val="2520"/>
              </a:spcAft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</a:t>
            </a:r>
            <a:r>
              <a:rPr lang="en-US" sz="1050">
                <a:solidFill>
                  <a:srgbClr val="2D3F52"/>
                </a:solidFill>
                <a:latin typeface="Arial"/>
              </a:rPr>
              <a:t>Multithreading </a:t>
            </a:r>
            <a:r>
              <a:rPr lang="fr" sz="1050">
                <a:solidFill>
                  <a:srgbClr val="2D3F52"/>
                </a:solidFill>
                <a:latin typeface="Arial"/>
              </a:rPr>
              <a:t>pour les ping machines</a:t>
            </a:r>
          </a:p>
        </p:txBody>
      </p:sp>
      <p:sp>
        <p:nvSpPr>
          <p:cNvPr id="4" name=""/>
          <p:cNvSpPr/>
          <p:nvPr/>
        </p:nvSpPr>
        <p:spPr>
          <a:xfrm>
            <a:off x="710184" y="7565136"/>
            <a:ext cx="2398776" cy="24688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Bef>
                <a:spcPts val="2520"/>
              </a:spcBef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Types d'alertes gérées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709928" y="661416"/>
            <a:ext cx="4160520" cy="31089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ctr" indent="0">
              <a:spcAft>
                <a:spcPts val="2730"/>
              </a:spcAft>
            </a:pPr>
            <a:r>
              <a:rPr lang="fr" b="1" sz="2200">
                <a:solidFill>
                  <a:srgbClr val="2D3F52"/>
                </a:solidFill>
                <a:latin typeface="Arial"/>
              </a:rPr>
              <a:t>Réalisation du système verrine</a:t>
            </a:r>
          </a:p>
        </p:txBody>
      </p:sp>
      <p:sp>
        <p:nvSpPr>
          <p:cNvPr id="3" name=""/>
          <p:cNvSpPr/>
          <p:nvPr/>
        </p:nvSpPr>
        <p:spPr>
          <a:xfrm>
            <a:off x="515112" y="1368552"/>
            <a:ext cx="5410200" cy="33223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Bef>
                <a:spcPts val="2730"/>
              </a:spcBef>
              <a:spcAft>
                <a:spcPts val="315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I Architecture mise en place</a:t>
            </a:r>
          </a:p>
          <a:p>
            <a:pPr algn="ctr" indent="0">
              <a:spcAft>
                <a:spcPts val="2730"/>
              </a:spcAft>
            </a:pPr>
            <a:r>
              <a:rPr lang="fr" sz="950">
                <a:latin typeface="Arial"/>
              </a:rPr>
              <a:t>Box machine ^ Analyse trames ^ Base de données ^ Interface + Verrine</a:t>
            </a:r>
          </a:p>
          <a:p>
            <a:pPr indent="0">
              <a:spcAft>
                <a:spcPts val="126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| Développements réalisés</a:t>
            </a:r>
          </a:p>
          <a:p>
            <a:pPr algn="just" marL="2032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Évolution base de données </a:t>
            </a:r>
            <a:r>
              <a:rPr lang="fr" sz="1050">
                <a:solidFill>
                  <a:srgbClr val="2D3F52"/>
                </a:solidFill>
                <a:latin typeface="Arial"/>
              </a:rPr>
              <a:t>: Ajout colonne état de clignotement</a:t>
            </a:r>
          </a:p>
          <a:p>
            <a:pPr algn="just" marL="2032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Interface de paramétrage </a:t>
            </a:r>
            <a:r>
              <a:rPr lang="fr" sz="1050">
                <a:solidFill>
                  <a:srgbClr val="2D3F52"/>
                </a:solidFill>
                <a:latin typeface="Arial"/>
              </a:rPr>
              <a:t>: Configuration des seuils d'alerte</a:t>
            </a:r>
          </a:p>
          <a:p>
            <a:pPr algn="just" marL="2032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Calculs dynamiques </a:t>
            </a:r>
            <a:r>
              <a:rPr lang="fr" sz="1050">
                <a:solidFill>
                  <a:srgbClr val="2D3F52"/>
                </a:solidFill>
                <a:latin typeface="Arial"/>
              </a:rPr>
              <a:t>: Algorithmes de détection d'anomalies</a:t>
            </a:r>
          </a:p>
          <a:p>
            <a:pPr algn="just" marL="2032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Synchronisation temps réel </a:t>
            </a:r>
            <a:r>
              <a:rPr lang="fr" sz="1050">
                <a:solidFill>
                  <a:srgbClr val="2D3F52"/>
                </a:solidFill>
                <a:latin typeface="Arial"/>
              </a:rPr>
              <a:t>: Box Base Interface</a:t>
            </a:r>
          </a:p>
          <a:p>
            <a:pPr algn="just" marL="203200" indent="0">
              <a:lnSpc>
                <a:spcPts val="2280"/>
              </a:lnSpc>
              <a:spcAft>
                <a:spcPts val="1890"/>
              </a:spcAft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Intégration tableau de bord </a:t>
            </a:r>
            <a:r>
              <a:rPr lang="fr" sz="1050">
                <a:solidFill>
                  <a:srgbClr val="2D3F52"/>
                </a:solidFill>
                <a:latin typeface="Arial"/>
              </a:rPr>
              <a:t>: Affichage visuel des alertes</a:t>
            </a:r>
          </a:p>
        </p:txBody>
      </p:sp>
      <p:sp>
        <p:nvSpPr>
          <p:cNvPr id="4" name=""/>
          <p:cNvSpPr/>
          <p:nvPr/>
        </p:nvSpPr>
        <p:spPr>
          <a:xfrm>
            <a:off x="670560" y="5172456"/>
            <a:ext cx="3992880" cy="521208"/>
          </a:xfrm>
          <a:prstGeom prst="rect">
            <a:avLst/>
          </a:prstGeom>
          <a:solidFill>
            <a:srgbClr val="D4EDDA"/>
          </a:solidFill>
        </p:spPr>
        <p:txBody>
          <a:bodyPr lIns="0" tIns="0" rIns="0" bIns="0">
            <a:noAutofit/>
          </a:bodyPr>
          <a:p>
            <a:pPr marL="123952" indent="0">
              <a:spcBef>
                <a:spcPts val="1890"/>
              </a:spcBef>
              <a:spcAft>
                <a:spcPts val="126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Innovation technique</a:t>
            </a:r>
          </a:p>
          <a:p>
            <a:pPr algn="just" indent="0">
              <a:spcAft>
                <a:spcPts val="2730"/>
              </a:spcAft>
            </a:pPr>
            <a:r>
              <a:rPr lang="fr" sz="950">
                <a:latin typeface="Arial"/>
              </a:rPr>
              <a:t>Solution flexible : Paramétrage sur n dernières valeurs au lieu de 3 fixes</a:t>
            </a:r>
          </a:p>
        </p:txBody>
      </p:sp>
      <p:sp>
        <p:nvSpPr>
          <p:cNvPr id="5" name=""/>
          <p:cNvSpPr/>
          <p:nvPr/>
        </p:nvSpPr>
        <p:spPr>
          <a:xfrm>
            <a:off x="725424" y="6178296"/>
            <a:ext cx="880872" cy="20421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Bef>
                <a:spcPts val="2730"/>
              </a:spcBef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Résultat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935480" y="661416"/>
            <a:ext cx="3691128" cy="31089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ctr" indent="0">
              <a:spcAft>
                <a:spcPts val="2520"/>
              </a:spcAft>
            </a:pPr>
            <a:r>
              <a:rPr lang="fr" b="1" sz="2200">
                <a:solidFill>
                  <a:srgbClr val="2D3F52"/>
                </a:solidFill>
                <a:latin typeface="Arial"/>
              </a:rPr>
              <a:t>Intégration MongoDB client</a:t>
            </a:r>
          </a:p>
        </p:txBody>
      </p:sp>
      <p:sp>
        <p:nvSpPr>
          <p:cNvPr id="3" name=""/>
          <p:cNvSpPr/>
          <p:nvPr/>
        </p:nvSpPr>
        <p:spPr>
          <a:xfrm>
            <a:off x="515112" y="1368552"/>
            <a:ext cx="5974080" cy="475792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Bef>
                <a:spcPts val="2520"/>
              </a:spcBef>
              <a:spcAft>
                <a:spcPts val="147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I Contexte et enjeux</a:t>
            </a:r>
          </a:p>
          <a:p>
            <a:pPr indent="0">
              <a:lnSpc>
                <a:spcPts val="1488"/>
              </a:lnSpc>
              <a:spcAft>
                <a:spcPts val="2100"/>
              </a:spcAft>
            </a:pPr>
            <a:r>
              <a:rPr lang="fr" b="1" sz="6600">
                <a:solidFill>
                  <a:srgbClr val="FE6B6B"/>
                </a:solidFill>
                <a:latin typeface="Arial"/>
              </a:rPr>
              <a:t>I</a:t>
            </a:r>
            <a:r>
              <a:rPr lang="fr" b="1" sz="950">
                <a:solidFill>
                  <a:srgbClr val="FE6B6B"/>
                </a:solidFill>
                <a:latin typeface="Arial"/>
              </a:rPr>
              <a:t> </a:t>
            </a:r>
            <a:r>
              <a:rPr lang="fr" b="1" sz="950">
                <a:latin typeface="Arial"/>
              </a:rPr>
              <a:t>Besoin client : </a:t>
            </a:r>
            <a:r>
              <a:rPr lang="fr" sz="950">
                <a:latin typeface="Arial"/>
              </a:rPr>
              <a:t>Intégrer les paramètres machine (température moteur, codeur, état) stockés dans une base MongoDB externe au logiciel QUALI'MES</a:t>
            </a:r>
          </a:p>
          <a:p>
            <a:pPr indent="0">
              <a:spcAft>
                <a:spcPts val="147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| Défis techniques</a:t>
            </a:r>
          </a:p>
          <a:p>
            <a:pPr marL="177800" marR="1026160" indent="0">
              <a:lnSpc>
                <a:spcPts val="2280"/>
              </a:lnSpc>
              <a:spcAft>
                <a:spcPts val="840"/>
              </a:spcAft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Connexion distante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Accès base MongoDB via VPN client </a:t>
            </a:r>
            <a:r>
              <a:rPr lang="fr" b="1" sz="1050">
                <a:solidFill>
                  <a:srgbClr val="2D3F52"/>
                </a:solidFill>
                <a:latin typeface="Arial"/>
              </a:rPr>
              <a:t>• Format de données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Conversion JSON vers structure relationnelle HFSQL </a:t>
            </a:r>
            <a:r>
              <a:rPr lang="fr" b="1" sz="1050">
                <a:solidFill>
                  <a:srgbClr val="2D3F52"/>
                </a:solidFill>
                <a:latin typeface="Arial"/>
              </a:rPr>
              <a:t>• Adaptabilité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Solution réutilisable pour futurs clients </a:t>
            </a:r>
            <a:r>
              <a:rPr lang="fr" b="1" sz="1050">
                <a:solidFill>
                  <a:srgbClr val="2D3F52"/>
                </a:solidFill>
                <a:latin typeface="Arial"/>
              </a:rPr>
              <a:t>• Performance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Gestion de gros volumes de données</a:t>
            </a:r>
          </a:p>
          <a:p>
            <a:pPr indent="0">
              <a:spcAft>
                <a:spcPts val="147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| Approche de développement</a:t>
            </a:r>
          </a:p>
          <a:p>
            <a:pPr marL="177800" marR="1026160" indent="0">
              <a:lnSpc>
                <a:spcPts val="1968"/>
              </a:lnSpc>
            </a:pPr>
            <a:r>
              <a:rPr lang="fr" sz="950">
                <a:latin typeface="Arial"/>
              </a:rPr>
              <a:t>1. </a:t>
            </a:r>
            <a:r>
              <a:rPr lang="fr" b="1" sz="950">
                <a:latin typeface="Arial"/>
              </a:rPr>
              <a:t>Phase d'analyse : </a:t>
            </a:r>
            <a:r>
              <a:rPr lang="fr" sz="950">
                <a:latin typeface="Arial"/>
              </a:rPr>
              <a:t>Connexion VPN et exploration de la structure MongoDB 2. </a:t>
            </a:r>
            <a:r>
              <a:rPr lang="fr" b="1" sz="950">
                <a:latin typeface="Arial"/>
              </a:rPr>
              <a:t>Conception base : </a:t>
            </a:r>
            <a:r>
              <a:rPr lang="fr" sz="950">
                <a:latin typeface="Arial"/>
              </a:rPr>
              <a:t>Création des tables et relations nécessaires</a:t>
            </a:r>
          </a:p>
          <a:p>
            <a:pPr algn="just" marL="177800" indent="0">
              <a:lnSpc>
                <a:spcPts val="1968"/>
              </a:lnSpc>
            </a:pPr>
            <a:r>
              <a:rPr lang="fr" sz="950">
                <a:latin typeface="Arial"/>
              </a:rPr>
              <a:t>3. </a:t>
            </a:r>
            <a:r>
              <a:rPr lang="fr" b="1" sz="950">
                <a:latin typeface="Arial"/>
              </a:rPr>
              <a:t>Développement : </a:t>
            </a:r>
            <a:r>
              <a:rPr lang="fr" sz="950">
                <a:latin typeface="Arial"/>
              </a:rPr>
              <a:t>Fonctions de récupération et transformation</a:t>
            </a:r>
          </a:p>
          <a:p>
            <a:pPr algn="just" marL="177800" indent="0">
              <a:lnSpc>
                <a:spcPts val="1968"/>
              </a:lnSpc>
            </a:pPr>
            <a:r>
              <a:rPr lang="fr" sz="950">
                <a:latin typeface="Arial"/>
              </a:rPr>
              <a:t>4. </a:t>
            </a:r>
            <a:r>
              <a:rPr lang="fr" b="1" sz="950">
                <a:latin typeface="Arial"/>
              </a:rPr>
              <a:t>Interface : </a:t>
            </a:r>
            <a:r>
              <a:rPr lang="fr" sz="950">
                <a:latin typeface="Arial"/>
              </a:rPr>
              <a:t>Outils de configuration et de consultation</a:t>
            </a:r>
          </a:p>
          <a:p>
            <a:pPr algn="just" marL="177800" indent="0">
              <a:lnSpc>
                <a:spcPts val="1968"/>
              </a:lnSpc>
            </a:pPr>
            <a:r>
              <a:rPr lang="fr" sz="950">
                <a:latin typeface="Arial"/>
              </a:rPr>
              <a:t>5. </a:t>
            </a:r>
            <a:r>
              <a:rPr lang="fr" b="1" sz="950">
                <a:latin typeface="Arial"/>
              </a:rPr>
              <a:t>Intégration : </a:t>
            </a:r>
            <a:r>
              <a:rPr lang="fr" sz="950">
                <a:latin typeface="Arial"/>
              </a:rPr>
              <a:t>Liaison avec le planning de contrôles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533400" y="1883664"/>
            <a:ext cx="6498336" cy="1889760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795528" y="670560"/>
            <a:ext cx="5967984" cy="30175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Aft>
                <a:spcPts val="2520"/>
              </a:spcAft>
            </a:pPr>
            <a:r>
              <a:rPr lang="fr" b="1" sz="2200">
                <a:solidFill>
                  <a:srgbClr val="2D3F52"/>
                </a:solidFill>
                <a:latin typeface="Arial"/>
              </a:rPr>
              <a:t>Architecture MongoDB - Tables et interfaces</a:t>
            </a:r>
          </a:p>
        </p:txBody>
      </p:sp>
      <p:sp>
        <p:nvSpPr>
          <p:cNvPr id="4" name=""/>
          <p:cNvSpPr/>
          <p:nvPr/>
        </p:nvSpPr>
        <p:spPr>
          <a:xfrm>
            <a:off x="515112" y="1368552"/>
            <a:ext cx="3694176" cy="39014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Bef>
                <a:spcPts val="2520"/>
              </a:spcBef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I Structure base de données créée</a:t>
            </a:r>
          </a:p>
        </p:txBody>
      </p:sp>
      <p:sp>
        <p:nvSpPr>
          <p:cNvPr id="5" name=""/>
          <p:cNvSpPr/>
          <p:nvPr/>
        </p:nvSpPr>
        <p:spPr>
          <a:xfrm>
            <a:off x="515112" y="3755136"/>
            <a:ext cx="6522720" cy="4340352"/>
          </a:xfrm>
          <a:prstGeom prst="rect">
            <a:avLst/>
          </a:prstGeom>
          <a:solidFill>
            <a:srgbClr val="EDF0F1"/>
          </a:solidFill>
        </p:spPr>
        <p:txBody>
          <a:bodyPr lIns="0" tIns="0" rIns="0" bIns="0">
            <a:noAutofit/>
          </a:bodyPr>
          <a:p>
            <a:pPr algn="ctr" indent="0">
              <a:spcBef>
                <a:spcPts val="1890"/>
              </a:spcBef>
              <a:spcAft>
                <a:spcPts val="126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Paramétrage flexible</a:t>
            </a:r>
          </a:p>
          <a:p>
            <a:pPr algn="just" marL="368300" indent="0">
              <a:lnSpc>
                <a:spcPts val="1848"/>
              </a:lnSpc>
            </a:pPr>
            <a:r>
              <a:rPr lang="fr" sz="850">
                <a:solidFill>
                  <a:srgbClr val="2D3F52"/>
                </a:solidFill>
                <a:latin typeface="Arial"/>
              </a:rPr>
              <a:t>•    Configuration des requêtes en base</a:t>
            </a:r>
          </a:p>
          <a:p>
            <a:pPr algn="just" marL="368300" indent="0">
              <a:lnSpc>
                <a:spcPts val="1848"/>
              </a:lnSpc>
            </a:pPr>
            <a:r>
              <a:rPr lang="fr" sz="850">
                <a:solidFill>
                  <a:srgbClr val="2D3F52"/>
                </a:solidFill>
                <a:latin typeface="Arial"/>
              </a:rPr>
              <a:t>•    Pas de recompilation nécessaire</a:t>
            </a:r>
          </a:p>
          <a:p>
            <a:pPr algn="just" marL="368300" indent="0">
              <a:lnSpc>
                <a:spcPts val="1848"/>
              </a:lnSpc>
            </a:pPr>
            <a:r>
              <a:rPr lang="fr" sz="850">
                <a:solidFill>
                  <a:srgbClr val="2D3F52"/>
                </a:solidFill>
                <a:latin typeface="Arial"/>
              </a:rPr>
              <a:t>•    Adaptable à d'autres clients</a:t>
            </a:r>
          </a:p>
          <a:p>
            <a:pPr algn="just" marL="368300" indent="0">
              <a:lnSpc>
                <a:spcPts val="1848"/>
              </a:lnSpc>
              <a:spcAft>
                <a:spcPts val="2520"/>
              </a:spcAft>
            </a:pPr>
            <a:r>
              <a:rPr lang="fr" sz="850">
                <a:solidFill>
                  <a:srgbClr val="2D3F52"/>
                </a:solidFill>
                <a:latin typeface="Arial"/>
              </a:rPr>
              <a:t>•    Interface de gestion intégrée</a:t>
            </a:r>
          </a:p>
          <a:p>
            <a:pPr indent="0">
              <a:spcAft>
                <a:spcPts val="147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| Interfaces développées</a:t>
            </a:r>
          </a:p>
          <a:p>
            <a:pPr algn="just" marL="1905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Gestion des paramètres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Configuration des types de données à récupérer</a:t>
            </a:r>
          </a:p>
          <a:p>
            <a:pPr algn="just" marL="1905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Recherche avancée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Filtres par date, machine, </a:t>
            </a:r>
            <a:r>
              <a:rPr lang="en-US" sz="1050">
                <a:solidFill>
                  <a:srgbClr val="2D3F52"/>
                </a:solidFill>
                <a:latin typeface="Arial"/>
              </a:rPr>
              <a:t>OF, </a:t>
            </a:r>
            <a:r>
              <a:rPr lang="fr" sz="1050">
                <a:solidFill>
                  <a:srgbClr val="2D3F52"/>
                </a:solidFill>
                <a:latin typeface="Arial"/>
              </a:rPr>
              <a:t>type d'information</a:t>
            </a:r>
          </a:p>
          <a:p>
            <a:pPr algn="just" marL="190500" indent="0">
              <a:lnSpc>
                <a:spcPts val="2280"/>
              </a:lnSpc>
              <a:spcAft>
                <a:spcPts val="1890"/>
              </a:spcAft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Planning intégré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Affichage des paramètres dans le planning de contrôles</a:t>
            </a:r>
          </a:p>
          <a:p>
            <a:pPr marL="279400" indent="0">
              <a:spcAft>
                <a:spcPts val="126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Valeur ajoutée</a:t>
            </a:r>
          </a:p>
          <a:p>
            <a:pPr algn="just" marL="190500" indent="0">
              <a:spcAft>
                <a:spcPts val="2520"/>
              </a:spcAft>
            </a:pPr>
            <a:r>
              <a:rPr lang="fr" sz="950">
                <a:latin typeface="Arial"/>
              </a:rPr>
              <a:t>Solution générique réutilisable sans modification de code pour de futurs clients</a:t>
            </a:r>
          </a:p>
        </p:txBody>
      </p:sp>
      <p:sp>
        <p:nvSpPr>
          <p:cNvPr id="6" name=""/>
          <p:cNvSpPr/>
          <p:nvPr/>
        </p:nvSpPr>
        <p:spPr>
          <a:xfrm>
            <a:off x="1591056" y="8488680"/>
            <a:ext cx="4389120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ctr" indent="0">
              <a:spcBef>
                <a:spcPts val="2520"/>
              </a:spcBef>
            </a:pPr>
            <a:r>
              <a:rPr lang="fr" b="1" i="1" sz="950">
                <a:latin typeface="Arial"/>
              </a:rPr>
              <a:t>Mise en production : </a:t>
            </a:r>
            <a:r>
              <a:rPr lang="fr" i="1" sz="950">
                <a:latin typeface="Arial"/>
              </a:rPr>
              <a:t>Installation réussie chez le client avec formation utilisateur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478280" y="664464"/>
            <a:ext cx="4596384" cy="3078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2200">
                <a:solidFill>
                  <a:srgbClr val="2D3F52"/>
                </a:solidFill>
                <a:latin typeface="Arial"/>
              </a:rPr>
              <a:t>SPC_mobile - Application Android</a:t>
            </a:r>
          </a:p>
        </p:txBody>
      </p:sp>
      <p:sp>
        <p:nvSpPr>
          <p:cNvPr id="3" name=""/>
          <p:cNvSpPr/>
          <p:nvPr/>
        </p:nvSpPr>
        <p:spPr>
          <a:xfrm>
            <a:off x="515112" y="1368552"/>
            <a:ext cx="2191512" cy="39014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Aft>
                <a:spcPts val="4830"/>
              </a:spcAft>
            </a:pPr>
            <a:r>
              <a:rPr lang="en-US" b="1" sz="1700">
                <a:solidFill>
                  <a:srgbClr val="2D3F52"/>
                </a:solidFill>
                <a:latin typeface="Arial"/>
              </a:rPr>
              <a:t>| </a:t>
            </a:r>
            <a:r>
              <a:rPr lang="fr" b="1" sz="1700">
                <a:solidFill>
                  <a:srgbClr val="2D3F52"/>
                </a:solidFill>
                <a:latin typeface="Arial"/>
              </a:rPr>
              <a:t>Contexte et besoin</a:t>
            </a:r>
          </a:p>
        </p:txBody>
      </p:sp>
      <p:sp>
        <p:nvSpPr>
          <p:cNvPr id="4" name=""/>
          <p:cNvSpPr/>
          <p:nvPr/>
        </p:nvSpPr>
        <p:spPr>
          <a:xfrm>
            <a:off x="515112" y="2526792"/>
            <a:ext cx="3252216" cy="39014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Bef>
                <a:spcPts val="4830"/>
              </a:spcBef>
              <a:spcAft>
                <a:spcPts val="3360"/>
              </a:spcAft>
            </a:pPr>
            <a:r>
              <a:rPr lang="en-US" b="1" sz="1700">
                <a:solidFill>
                  <a:srgbClr val="2D3F52"/>
                </a:solidFill>
                <a:latin typeface="Arial"/>
              </a:rPr>
              <a:t>| </a:t>
            </a:r>
            <a:r>
              <a:rPr lang="fr" b="1" sz="1700">
                <a:solidFill>
                  <a:srgbClr val="2D3F52"/>
                </a:solidFill>
                <a:latin typeface="Arial"/>
              </a:rPr>
              <a:t>Fonctionnalités développées</a:t>
            </a:r>
          </a:p>
        </p:txBody>
      </p:sp>
      <p:sp>
        <p:nvSpPr>
          <p:cNvPr id="5" name=""/>
          <p:cNvSpPr/>
          <p:nvPr/>
        </p:nvSpPr>
        <p:spPr>
          <a:xfrm>
            <a:off x="771144" y="3404616"/>
            <a:ext cx="2121408" cy="142341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Bef>
                <a:spcPts val="3360"/>
              </a:spcBef>
              <a:spcAft>
                <a:spcPts val="147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Interface utilisateur</a:t>
            </a:r>
          </a:p>
          <a:p>
            <a:pPr algn="just" marL="99568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Tri et sélection des contrôles</a:t>
            </a:r>
          </a:p>
          <a:p>
            <a:pPr algn="just" marL="99568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Saisie des mesures par attribut</a:t>
            </a:r>
          </a:p>
          <a:p>
            <a:pPr algn="just" marL="99568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Gestion des critères qualité</a:t>
            </a:r>
          </a:p>
          <a:p>
            <a:pPr algn="just" marL="99568" indent="0">
              <a:lnSpc>
                <a:spcPts val="2280"/>
              </a:lnSpc>
              <a:spcAft>
                <a:spcPts val="2940"/>
              </a:spcAft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Interface tactile optimisée</a:t>
            </a:r>
          </a:p>
        </p:txBody>
      </p:sp>
      <p:sp>
        <p:nvSpPr>
          <p:cNvPr id="6" name=""/>
          <p:cNvSpPr/>
          <p:nvPr/>
        </p:nvSpPr>
        <p:spPr>
          <a:xfrm>
            <a:off x="768096" y="5495544"/>
            <a:ext cx="2017776" cy="14020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Bef>
                <a:spcPts val="2940"/>
              </a:spcBef>
              <a:spcAft>
                <a:spcPts val="147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Synchronisation</a:t>
            </a:r>
          </a:p>
          <a:p>
            <a:pPr algn="just" marL="102616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Envoi vers base SPC</a:t>
            </a:r>
          </a:p>
          <a:p>
            <a:pPr algn="just" marL="102616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Intégration via tâche planifiée</a:t>
            </a:r>
          </a:p>
          <a:p>
            <a:pPr algn="just" marL="102616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Saisie partielle possible</a:t>
            </a:r>
          </a:p>
          <a:p>
            <a:pPr algn="just" marL="102616" indent="0">
              <a:lnSpc>
                <a:spcPts val="2280"/>
              </a:lnSpc>
              <a:spcAft>
                <a:spcPts val="2520"/>
              </a:spcAft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Gestion des erreurs réseau</a:t>
            </a:r>
          </a:p>
        </p:txBody>
      </p:sp>
      <p:sp>
        <p:nvSpPr>
          <p:cNvPr id="7" name=""/>
          <p:cNvSpPr/>
          <p:nvPr/>
        </p:nvSpPr>
        <p:spPr>
          <a:xfrm>
            <a:off x="515112" y="7397496"/>
            <a:ext cx="4983480" cy="174040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Bef>
                <a:spcPts val="2520"/>
              </a:spcBef>
              <a:spcAft>
                <a:spcPts val="147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| Défis techniques rencontrés</a:t>
            </a:r>
          </a:p>
          <a:p>
            <a:pPr algn="just" marL="1905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Différences simulateur/réel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Comportements natifs </a:t>
            </a:r>
            <a:r>
              <a:rPr lang="en-US" sz="1050">
                <a:solidFill>
                  <a:srgbClr val="2D3F52"/>
                </a:solidFill>
                <a:latin typeface="Arial"/>
              </a:rPr>
              <a:t>Android </a:t>
            </a:r>
            <a:r>
              <a:rPr lang="fr" sz="1050">
                <a:solidFill>
                  <a:srgbClr val="2D3F52"/>
                </a:solidFill>
                <a:latin typeface="Arial"/>
              </a:rPr>
              <a:t>non reproduits</a:t>
            </a:r>
          </a:p>
          <a:p>
            <a:pPr algn="just" marL="1905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Gestion du </a:t>
            </a:r>
            <a:r>
              <a:rPr lang="en-US" b="1" sz="1050">
                <a:solidFill>
                  <a:srgbClr val="2D3F52"/>
                </a:solidFill>
                <a:latin typeface="Arial"/>
              </a:rPr>
              <a:t>focus </a:t>
            </a:r>
            <a:r>
              <a:rPr lang="fr" b="1" sz="1050">
                <a:solidFill>
                  <a:srgbClr val="2D3F52"/>
                </a:solidFill>
                <a:latin typeface="Arial"/>
              </a:rPr>
              <a:t>: </a:t>
            </a:r>
            <a:r>
              <a:rPr lang="fr" sz="1050">
                <a:solidFill>
                  <a:srgbClr val="2D3F52"/>
                </a:solidFill>
                <a:latin typeface="Arial"/>
              </a:rPr>
              <a:t>Positionnement clavier et champs de saisie</a:t>
            </a:r>
          </a:p>
          <a:p>
            <a:pPr algn="just" marL="190500" indent="0">
              <a:lnSpc>
                <a:spcPts val="2280"/>
              </a:lnSpc>
              <a:spcAft>
                <a:spcPts val="630"/>
              </a:spcAft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Tests sur appareils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Validation systématique sur hardware physique</a:t>
            </a:r>
          </a:p>
          <a:p>
            <a:pPr algn="just" marL="190500" indent="0"/>
            <a:r>
              <a:rPr lang="fr" b="1" sz="950">
                <a:latin typeface="Arial"/>
              </a:rPr>
              <a:t>Innovation : </a:t>
            </a:r>
            <a:r>
              <a:rPr lang="fr" sz="950">
                <a:latin typeface="Arial"/>
              </a:rPr>
              <a:t>Extension du besoin initial avec possibilité de saisie partielle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344168" y="664464"/>
            <a:ext cx="4876800" cy="3078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fr" b="1" sz="2200">
                <a:solidFill>
                  <a:srgbClr val="2D3F52"/>
                </a:solidFill>
                <a:latin typeface="Arial"/>
              </a:rPr>
              <a:t>Application </a:t>
            </a:r>
            <a:r>
              <a:rPr lang="en-US" b="1" sz="2200">
                <a:solidFill>
                  <a:srgbClr val="2D3F52"/>
                </a:solidFill>
                <a:latin typeface="Arial"/>
              </a:rPr>
              <a:t>iOS </a:t>
            </a:r>
            <a:r>
              <a:rPr lang="fr" b="1" sz="2200">
                <a:solidFill>
                  <a:srgbClr val="2D3F52"/>
                </a:solidFill>
                <a:latin typeface="Arial"/>
              </a:rPr>
              <a:t>- Transfert d'images</a:t>
            </a:r>
          </a:p>
        </p:txBody>
      </p:sp>
      <p:sp>
        <p:nvSpPr>
          <p:cNvPr id="3" name=""/>
          <p:cNvSpPr/>
          <p:nvPr/>
        </p:nvSpPr>
        <p:spPr>
          <a:xfrm>
            <a:off x="515112" y="1368552"/>
            <a:ext cx="5077968" cy="270662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147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| Objectif</a:t>
            </a:r>
          </a:p>
          <a:p>
            <a:pPr indent="0">
              <a:spcAft>
                <a:spcPts val="1260"/>
              </a:spcAft>
            </a:pPr>
            <a:r>
              <a:rPr lang="fr" sz="950">
                <a:latin typeface="Arial"/>
              </a:rPr>
              <a:t>Permettre le transfert facile d'images depuis un iPhone vers le logiciel Joaillerie</a:t>
            </a:r>
          </a:p>
          <a:p>
            <a:pPr indent="0">
              <a:spcAft>
                <a:spcPts val="315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| Architecture technique</a:t>
            </a:r>
          </a:p>
          <a:p>
            <a:pPr algn="ctr" indent="0">
              <a:spcAft>
                <a:spcPts val="2730"/>
              </a:spcAft>
            </a:pPr>
            <a:r>
              <a:rPr lang="fr" b="1" sz="950">
                <a:latin typeface="Arial"/>
              </a:rPr>
              <a:t>Logiciel PC </a:t>
            </a:r>
            <a:r>
              <a:rPr lang="fr" sz="950">
                <a:latin typeface="Arial"/>
              </a:rPr>
              <a:t>^ </a:t>
            </a:r>
            <a:r>
              <a:rPr lang="fr" b="1" sz="950">
                <a:latin typeface="Arial"/>
              </a:rPr>
              <a:t>QR Code </a:t>
            </a:r>
            <a:r>
              <a:rPr lang="fr" sz="950">
                <a:latin typeface="Arial"/>
              </a:rPr>
              <a:t>^ </a:t>
            </a:r>
            <a:r>
              <a:rPr lang="fr" b="1" sz="950">
                <a:latin typeface="Arial"/>
              </a:rPr>
              <a:t>iPhone </a:t>
            </a:r>
            <a:r>
              <a:rPr lang="fr" sz="950">
                <a:latin typeface="Arial"/>
              </a:rPr>
              <a:t>^ </a:t>
            </a:r>
            <a:r>
              <a:rPr lang="fr" b="1" sz="950">
                <a:latin typeface="Arial"/>
              </a:rPr>
              <a:t>Galerie </a:t>
            </a:r>
            <a:r>
              <a:rPr lang="fr" sz="950">
                <a:latin typeface="Arial"/>
              </a:rPr>
              <a:t>^ </a:t>
            </a:r>
            <a:r>
              <a:rPr lang="fr" b="1" sz="950">
                <a:latin typeface="Arial"/>
              </a:rPr>
              <a:t>Transfert HTTP</a:t>
            </a:r>
          </a:p>
          <a:p>
            <a:pPr indent="0">
              <a:spcAft>
                <a:spcPts val="315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| Défis du développement iOS</a:t>
            </a:r>
          </a:p>
        </p:txBody>
      </p:sp>
      <p:sp>
        <p:nvSpPr>
          <p:cNvPr id="4" name=""/>
          <p:cNvSpPr/>
          <p:nvPr/>
        </p:nvSpPr>
        <p:spPr>
          <a:xfrm>
            <a:off x="515112" y="4517136"/>
            <a:ext cx="4005072" cy="3776472"/>
          </a:xfrm>
          <a:prstGeom prst="rect">
            <a:avLst/>
          </a:prstGeom>
          <a:solidFill>
            <a:srgbClr val="FFECCE"/>
          </a:solidFill>
        </p:spPr>
        <p:txBody>
          <a:bodyPr lIns="0" tIns="0" rIns="0" bIns="0">
            <a:noAutofit/>
          </a:bodyPr>
          <a:p>
            <a:pPr marL="266700" indent="0">
              <a:spcBef>
                <a:spcPts val="3150"/>
              </a:spcBef>
              <a:spcAft>
                <a:spcPts val="126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Complexité Apple</a:t>
            </a:r>
          </a:p>
          <a:p>
            <a:pPr algn="just" marL="3556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Génération projet Xcode </a:t>
            </a:r>
            <a:r>
              <a:rPr lang="fr" sz="1050">
                <a:solidFill>
                  <a:srgbClr val="2D3F52"/>
                </a:solidFill>
                <a:latin typeface="Arial"/>
              </a:rPr>
              <a:t>via WinDev</a:t>
            </a:r>
          </a:p>
          <a:p>
            <a:pPr algn="just" marL="3556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Compte développeur Apple </a:t>
            </a:r>
            <a:r>
              <a:rPr lang="fr" sz="1050">
                <a:solidFill>
                  <a:srgbClr val="2D3F52"/>
                </a:solidFill>
                <a:latin typeface="Arial"/>
              </a:rPr>
              <a:t>payant obligatoire</a:t>
            </a:r>
          </a:p>
          <a:p>
            <a:pPr algn="just" marL="3556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Certificats d'authentification </a:t>
            </a:r>
            <a:r>
              <a:rPr lang="fr" sz="1050">
                <a:solidFill>
                  <a:srgbClr val="2D3F52"/>
                </a:solidFill>
                <a:latin typeface="Arial"/>
              </a:rPr>
              <a:t>pour signature numérique</a:t>
            </a:r>
          </a:p>
          <a:p>
            <a:pPr algn="just" marL="3556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Compilation sur MAC </a:t>
            </a:r>
            <a:r>
              <a:rPr lang="fr" sz="1050">
                <a:solidFill>
                  <a:srgbClr val="2D3F52"/>
                </a:solidFill>
                <a:latin typeface="Arial"/>
              </a:rPr>
              <a:t>avec versions compatibles</a:t>
            </a:r>
          </a:p>
          <a:p>
            <a:pPr algn="just" marL="3556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Processus de validation </a:t>
            </a:r>
            <a:r>
              <a:rPr lang="fr" sz="1050">
                <a:solidFill>
                  <a:srgbClr val="2D3F52"/>
                </a:solidFill>
                <a:latin typeface="Arial"/>
              </a:rPr>
              <a:t>App Store (plusieurs semaines)</a:t>
            </a:r>
          </a:p>
          <a:p>
            <a:pPr indent="0">
              <a:lnSpc>
                <a:spcPts val="3144"/>
              </a:lnSpc>
            </a:pPr>
            <a:r>
              <a:rPr lang="fr" i="1" sz="2200">
                <a:solidFill>
                  <a:srgbClr val="FE6B6B"/>
                </a:solidFill>
                <a:latin typeface="Arial"/>
              </a:rPr>
              <a:t>\</a:t>
            </a:r>
          </a:p>
          <a:p>
            <a:pPr indent="0">
              <a:lnSpc>
                <a:spcPts val="3144"/>
              </a:lnSpc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| Résolution progressive</a:t>
            </a:r>
          </a:p>
          <a:p>
            <a:pPr algn="just" marL="165100" indent="0">
              <a:lnSpc>
                <a:spcPts val="3144"/>
              </a:lnSpc>
            </a:pPr>
            <a:r>
              <a:rPr lang="fr" sz="950">
                <a:latin typeface="Arial"/>
              </a:rPr>
              <a:t>1.</a:t>
            </a:r>
            <a:r>
              <a:rPr lang="fr" b="1" sz="950">
                <a:latin typeface="Arial"/>
              </a:rPr>
              <a:t>    MAC ancien : </a:t>
            </a:r>
            <a:r>
              <a:rPr lang="fr" sz="950">
                <a:latin typeface="Arial"/>
              </a:rPr>
              <a:t>Version Xcode incompatible ^ Échec</a:t>
            </a:r>
          </a:p>
          <a:p>
            <a:pPr algn="just" marL="165100" indent="0">
              <a:spcAft>
                <a:spcPts val="630"/>
              </a:spcAft>
            </a:pPr>
            <a:r>
              <a:rPr lang="fr" sz="950">
                <a:latin typeface="Arial"/>
              </a:rPr>
              <a:t>2.    </a:t>
            </a:r>
            <a:r>
              <a:rPr lang="fr" b="1" sz="950">
                <a:latin typeface="Arial"/>
              </a:rPr>
              <a:t>MAC récent : </a:t>
            </a:r>
            <a:r>
              <a:rPr lang="fr" sz="950">
                <a:latin typeface="Arial"/>
              </a:rPr>
              <a:t>Compilation OK émulateur, échec iPhone ^ Échec</a:t>
            </a:r>
          </a:p>
          <a:p>
            <a:pPr algn="just" marL="165100" indent="0">
              <a:spcAft>
                <a:spcPts val="1470"/>
              </a:spcAft>
            </a:pPr>
            <a:r>
              <a:rPr lang="fr" sz="950">
                <a:latin typeface="Arial"/>
              </a:rPr>
              <a:t>3.    </a:t>
            </a:r>
            <a:r>
              <a:rPr lang="fr" b="1" sz="950">
                <a:latin typeface="Arial"/>
              </a:rPr>
              <a:t>MAC très récent : </a:t>
            </a:r>
            <a:r>
              <a:rPr lang="fr" sz="950">
                <a:latin typeface="Arial"/>
              </a:rPr>
              <a:t>Version Xcode actuelle ^</a:t>
            </a:r>
            <a:r>
              <a:rPr lang="fr" sz="950">
                <a:solidFill>
                  <a:srgbClr val="27AE60"/>
                </a:solidFill>
                <a:latin typeface="Arial"/>
              </a:rPr>
              <a:t>Succès</a:t>
            </a:r>
          </a:p>
          <a:p>
            <a:pPr algn="just" marL="165100" indent="0"/>
            <a:r>
              <a:rPr lang="fr" b="1" sz="950">
                <a:latin typeface="Arial"/>
              </a:rPr>
              <a:t>Livrable : </a:t>
            </a:r>
            <a:r>
              <a:rPr lang="fr" sz="950">
                <a:latin typeface="Arial"/>
              </a:rPr>
              <a:t>Documentation complète pour l'équipe sur le processus iOS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734312" y="664464"/>
            <a:ext cx="4090416" cy="3078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ctr" indent="0">
              <a:spcAft>
                <a:spcPts val="2520"/>
              </a:spcAft>
            </a:pPr>
            <a:r>
              <a:rPr lang="fr" b="1" sz="2200">
                <a:solidFill>
                  <a:srgbClr val="2D3F52"/>
                </a:solidFill>
                <a:latin typeface="Arial"/>
              </a:rPr>
              <a:t>Optimisations de </a:t>
            </a:r>
            <a:r>
              <a:rPr lang="en-US" b="1" sz="2200">
                <a:solidFill>
                  <a:srgbClr val="2D3F52"/>
                </a:solidFill>
                <a:latin typeface="Arial"/>
              </a:rPr>
              <a:t>performance</a:t>
            </a:r>
          </a:p>
        </p:txBody>
      </p:sp>
      <p:sp>
        <p:nvSpPr>
          <p:cNvPr id="3" name=""/>
          <p:cNvSpPr/>
          <p:nvPr/>
        </p:nvSpPr>
        <p:spPr>
          <a:xfrm>
            <a:off x="515112" y="1368552"/>
            <a:ext cx="1655064" cy="39014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Bef>
                <a:spcPts val="2520"/>
              </a:spcBef>
              <a:spcAft>
                <a:spcPts val="4830"/>
              </a:spcAft>
            </a:pPr>
            <a:r>
              <a:rPr lang="en-US" b="1" sz="1700">
                <a:solidFill>
                  <a:srgbClr val="2D3F52"/>
                </a:solidFill>
                <a:latin typeface="Arial"/>
              </a:rPr>
              <a:t>| </a:t>
            </a:r>
            <a:r>
              <a:rPr lang="fr" b="1" sz="1700">
                <a:solidFill>
                  <a:srgbClr val="2D3F52"/>
                </a:solidFill>
                <a:latin typeface="Arial"/>
              </a:rPr>
              <a:t>Méthodologie</a:t>
            </a:r>
          </a:p>
        </p:txBody>
      </p:sp>
      <p:sp>
        <p:nvSpPr>
          <p:cNvPr id="4" name=""/>
          <p:cNvSpPr/>
          <p:nvPr/>
        </p:nvSpPr>
        <p:spPr>
          <a:xfrm>
            <a:off x="515112" y="2526792"/>
            <a:ext cx="6449568" cy="659587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Bef>
                <a:spcPts val="4830"/>
              </a:spcBef>
              <a:spcAft>
                <a:spcPts val="1470"/>
              </a:spcAft>
            </a:pPr>
            <a:r>
              <a:rPr lang="en-US" b="1" sz="1700">
                <a:solidFill>
                  <a:srgbClr val="2D3F52"/>
                </a:solidFill>
                <a:latin typeface="Arial"/>
              </a:rPr>
              <a:t>| </a:t>
            </a:r>
            <a:r>
              <a:rPr lang="fr" b="1" sz="1700">
                <a:solidFill>
                  <a:srgbClr val="2D3F52"/>
                </a:solidFill>
                <a:latin typeface="Arial"/>
              </a:rPr>
              <a:t>Résultats obtenus</a:t>
            </a:r>
          </a:p>
          <a:p>
            <a:pPr algn="ctr" marR="76200" indent="0">
              <a:spcAft>
                <a:spcPts val="1470"/>
              </a:spcAft>
            </a:pPr>
            <a:r>
              <a:rPr lang="en-US" b="1" sz="1300">
                <a:solidFill>
                  <a:srgbClr val="2980B9"/>
                </a:solidFill>
                <a:latin typeface="Arial"/>
              </a:rPr>
              <a:t>Planning production</a:t>
            </a:r>
          </a:p>
          <a:p>
            <a:pPr algn="ctr" marR="76200" indent="0">
              <a:spcAft>
                <a:spcPts val="3150"/>
              </a:spcAft>
            </a:pPr>
            <a:r>
              <a:rPr lang="en-US" b="1" sz="2200">
                <a:solidFill>
                  <a:srgbClr val="E74C3C"/>
                </a:solidFill>
                <a:latin typeface="Arial"/>
              </a:rPr>
              <a:t>-4</a:t>
            </a:r>
          </a:p>
          <a:p>
            <a:pPr algn="ctr" marR="76200" indent="0">
              <a:spcAft>
                <a:spcPts val="1470"/>
              </a:spcAft>
            </a:pPr>
            <a:r>
              <a:rPr lang="en-US" b="1" sz="1300">
                <a:solidFill>
                  <a:srgbClr val="2980B9"/>
                </a:solidFill>
                <a:latin typeface="Arial"/>
              </a:rPr>
              <a:t>Planning </a:t>
            </a:r>
            <a:r>
              <a:rPr lang="fr" b="1" sz="1300">
                <a:solidFill>
                  <a:srgbClr val="2980B9"/>
                </a:solidFill>
                <a:latin typeface="Arial"/>
              </a:rPr>
              <a:t>MES</a:t>
            </a:r>
          </a:p>
          <a:p>
            <a:pPr algn="ctr" marR="76200" indent="0">
              <a:spcAft>
                <a:spcPts val="3150"/>
              </a:spcAft>
            </a:pPr>
            <a:r>
              <a:rPr lang="en-US" b="1" sz="2200">
                <a:solidFill>
                  <a:srgbClr val="E74C3C"/>
                </a:solidFill>
                <a:latin typeface="Arial"/>
              </a:rPr>
              <a:t>-3</a:t>
            </a:r>
          </a:p>
          <a:p>
            <a:pPr algn="ctr" marR="76200" indent="0">
              <a:lnSpc>
                <a:spcPts val="4080"/>
              </a:lnSpc>
            </a:pPr>
            <a:r>
              <a:rPr lang="en-US" b="1" sz="1300">
                <a:solidFill>
                  <a:srgbClr val="2980B9"/>
                </a:solidFill>
                <a:latin typeface="Arial"/>
              </a:rPr>
              <a:t>Recherche tests labo</a:t>
            </a:r>
          </a:p>
          <a:p>
            <a:pPr algn="ctr" marR="76200" indent="0">
              <a:lnSpc>
                <a:spcPts val="4080"/>
              </a:lnSpc>
              <a:spcAft>
                <a:spcPts val="1470"/>
              </a:spcAft>
            </a:pPr>
            <a:r>
              <a:rPr lang="en-US" b="1" sz="2200">
                <a:solidFill>
                  <a:srgbClr val="E74C3C"/>
                </a:solidFill>
                <a:latin typeface="Arial"/>
              </a:rPr>
              <a:t>-10</a:t>
            </a:r>
          </a:p>
          <a:p>
            <a:pPr indent="0">
              <a:spcAft>
                <a:spcPts val="1470"/>
              </a:spcAft>
            </a:pPr>
            <a:r>
              <a:rPr lang="en-US" b="1" sz="1700">
                <a:solidFill>
                  <a:srgbClr val="2D3F52"/>
                </a:solidFill>
                <a:latin typeface="Arial"/>
              </a:rPr>
              <a:t>| Techniques </a:t>
            </a:r>
            <a:r>
              <a:rPr lang="fr" b="1" sz="1700">
                <a:solidFill>
                  <a:srgbClr val="2D3F52"/>
                </a:solidFill>
                <a:latin typeface="Arial"/>
              </a:rPr>
              <a:t>d'optimisation appliquées</a:t>
            </a:r>
          </a:p>
          <a:p>
            <a:pPr algn="just" marL="190500" indent="0">
              <a:lnSpc>
                <a:spcPts val="2280"/>
              </a:lnSpc>
            </a:pPr>
            <a:r>
              <a:rPr lang="en-US" b="1" sz="1050">
                <a:solidFill>
                  <a:srgbClr val="2D3F52"/>
                </a:solidFill>
                <a:latin typeface="Arial"/>
              </a:rPr>
              <a:t>•    </a:t>
            </a:r>
            <a:r>
              <a:rPr lang="fr" b="1" sz="1050">
                <a:solidFill>
                  <a:srgbClr val="2D3F52"/>
                </a:solidFill>
                <a:latin typeface="Arial"/>
              </a:rPr>
              <a:t>Remplacement des boucles </a:t>
            </a:r>
            <a:r>
              <a:rPr lang="fr" sz="1050">
                <a:solidFill>
                  <a:srgbClr val="2D3F52"/>
                </a:solidFill>
                <a:latin typeface="Arial"/>
              </a:rPr>
              <a:t>par des requêtes SQL uniques</a:t>
            </a:r>
          </a:p>
          <a:p>
            <a:pPr algn="just" marL="1905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Suppression des </a:t>
            </a:r>
            <a:r>
              <a:rPr lang="en-US" b="1" sz="1050">
                <a:solidFill>
                  <a:srgbClr val="2D3F52"/>
                </a:solidFill>
                <a:latin typeface="Arial"/>
              </a:rPr>
              <a:t>indirections </a:t>
            </a:r>
            <a:r>
              <a:rPr lang="fr" sz="1050">
                <a:solidFill>
                  <a:srgbClr val="2D3F52"/>
                </a:solidFill>
                <a:latin typeface="Arial"/>
              </a:rPr>
              <a:t>coûteuses en performance</a:t>
            </a:r>
          </a:p>
          <a:p>
            <a:pPr algn="just" marL="1905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Mise en cache </a:t>
            </a:r>
            <a:r>
              <a:rPr lang="fr" sz="1050">
                <a:solidFill>
                  <a:srgbClr val="2D3F52"/>
                </a:solidFill>
                <a:latin typeface="Arial"/>
              </a:rPr>
              <a:t>des paramètres fréquemment lus</a:t>
            </a:r>
          </a:p>
          <a:p>
            <a:pPr algn="just" marL="1905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Éviter les initialisations </a:t>
            </a:r>
            <a:r>
              <a:rPr lang="fr" sz="1050">
                <a:solidFill>
                  <a:srgbClr val="2D3F52"/>
                </a:solidFill>
                <a:latin typeface="Arial"/>
              </a:rPr>
              <a:t>multiples inutiles</a:t>
            </a:r>
          </a:p>
          <a:p>
            <a:pPr algn="just" marL="190500" indent="0">
              <a:lnSpc>
                <a:spcPts val="2280"/>
              </a:lnSpc>
              <a:spcAft>
                <a:spcPts val="630"/>
              </a:spcAft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Utilisation de tableaux </a:t>
            </a:r>
            <a:r>
              <a:rPr lang="fr" sz="1050">
                <a:solidFill>
                  <a:srgbClr val="2D3F52"/>
                </a:solidFill>
                <a:latin typeface="Arial"/>
              </a:rPr>
              <a:t>au lieu de variables dynamiques</a:t>
            </a:r>
          </a:p>
          <a:p>
            <a:pPr algn="just" marL="190500" indent="0"/>
            <a:r>
              <a:rPr lang="fr" b="1" sz="950">
                <a:latin typeface="Arial"/>
              </a:rPr>
              <a:t>Approche proactive : </a:t>
            </a:r>
            <a:r>
              <a:rPr lang="fr" sz="950">
                <a:latin typeface="Arial"/>
              </a:rPr>
              <a:t>Optimisations initiées personnellement après constats de lenteurs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533400" y="5056632"/>
            <a:ext cx="6498336" cy="1850136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1569720" y="661416"/>
            <a:ext cx="4416552" cy="31089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ctr" indent="0">
              <a:spcAft>
                <a:spcPts val="4830"/>
              </a:spcAft>
            </a:pPr>
            <a:r>
              <a:rPr lang="fr" b="1" sz="2200">
                <a:solidFill>
                  <a:srgbClr val="2D3F52"/>
                </a:solidFill>
                <a:latin typeface="Arial"/>
              </a:rPr>
              <a:t>Autres réalisations significatives</a:t>
            </a:r>
          </a:p>
        </p:txBody>
      </p:sp>
      <p:sp>
        <p:nvSpPr>
          <p:cNvPr id="4" name=""/>
          <p:cNvSpPr/>
          <p:nvPr/>
        </p:nvSpPr>
        <p:spPr>
          <a:xfrm>
            <a:off x="515112" y="1377696"/>
            <a:ext cx="6522720" cy="3364992"/>
          </a:xfrm>
          <a:prstGeom prst="rect">
            <a:avLst/>
          </a:prstGeom>
          <a:solidFill>
            <a:srgbClr val="EDF0F1"/>
          </a:solidFill>
        </p:spPr>
        <p:txBody>
          <a:bodyPr lIns="0" tIns="0" rIns="0" bIns="0">
            <a:noAutofit/>
          </a:bodyPr>
          <a:p>
            <a:pPr algn="ctr" indent="0">
              <a:spcBef>
                <a:spcPts val="4830"/>
              </a:spcBef>
              <a:spcAft>
                <a:spcPts val="126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Contrôle réception</a:t>
            </a:r>
          </a:p>
          <a:p>
            <a:pPr algn="just" marL="3556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Problème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État PC avec pagination défaillante</a:t>
            </a:r>
          </a:p>
          <a:p>
            <a:pPr algn="just" marL="3556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Solution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Refonte complète de l'état</a:t>
            </a:r>
          </a:p>
          <a:p>
            <a:pPr algn="just" marL="355600" indent="0">
              <a:lnSpc>
                <a:spcPts val="2280"/>
              </a:lnSpc>
              <a:spcAft>
                <a:spcPts val="3150"/>
              </a:spcAft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Apprentissage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Conception d'état de A à Z</a:t>
            </a:r>
          </a:p>
          <a:p>
            <a:pPr algn="ctr" indent="0">
              <a:spcAft>
                <a:spcPts val="126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SPC</a:t>
            </a:r>
          </a:p>
          <a:p>
            <a:pPr algn="just" marL="3556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Migration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Fonctionnalité depuis Contrôle réception</a:t>
            </a:r>
          </a:p>
          <a:p>
            <a:pPr algn="just" marL="3556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Amélioration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Code générique vs spécifique</a:t>
            </a:r>
          </a:p>
          <a:p>
            <a:pPr algn="just" marL="355600" indent="0">
              <a:lnSpc>
                <a:spcPts val="2280"/>
              </a:lnSpc>
              <a:spcAft>
                <a:spcPts val="1890"/>
              </a:spcAft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Ajout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Filtre par table</a:t>
            </a:r>
          </a:p>
        </p:txBody>
      </p:sp>
      <p:sp>
        <p:nvSpPr>
          <p:cNvPr id="5" name=""/>
          <p:cNvSpPr/>
          <p:nvPr/>
        </p:nvSpPr>
        <p:spPr>
          <a:xfrm>
            <a:off x="515112" y="7053072"/>
            <a:ext cx="3947160" cy="15849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Bef>
                <a:spcPts val="630"/>
              </a:spcBef>
              <a:spcAft>
                <a:spcPts val="147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| Approche de développement</a:t>
            </a:r>
          </a:p>
          <a:p>
            <a:pPr algn="just" marL="203200" indent="0">
              <a:lnSpc>
                <a:spcPts val="2256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Analyse préalable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Compréhension du code existant</a:t>
            </a:r>
          </a:p>
          <a:p>
            <a:pPr algn="just" marL="203200" indent="0">
              <a:lnSpc>
                <a:spcPts val="2256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Amélioration continue : </a:t>
            </a:r>
            <a:r>
              <a:rPr lang="en-US" sz="1050">
                <a:solidFill>
                  <a:srgbClr val="2D3F52"/>
                </a:solidFill>
                <a:latin typeface="Arial"/>
              </a:rPr>
              <a:t>Refactoring </a:t>
            </a:r>
            <a:r>
              <a:rPr lang="fr" sz="1050">
                <a:solidFill>
                  <a:srgbClr val="2D3F52"/>
                </a:solidFill>
                <a:latin typeface="Arial"/>
              </a:rPr>
              <a:t>pour la maintenabilité</a:t>
            </a:r>
          </a:p>
          <a:p>
            <a:pPr algn="just" marL="203200" indent="0">
              <a:lnSpc>
                <a:spcPts val="2256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Réutilisabilité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Solutions génériques vs spécifiques</a:t>
            </a:r>
          </a:p>
          <a:p>
            <a:pPr algn="just" marL="203200" indent="0">
              <a:lnSpc>
                <a:spcPts val="2256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Tests rigoureux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Validation en environnement client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2785872" y="661416"/>
            <a:ext cx="1987296" cy="25603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ctr" indent="0">
              <a:spcAft>
                <a:spcPts val="5250"/>
              </a:spcAft>
            </a:pPr>
            <a:r>
              <a:rPr lang="fr" b="1" sz="2200">
                <a:solidFill>
                  <a:srgbClr val="2D3F52"/>
                </a:solidFill>
                <a:latin typeface="Arial"/>
              </a:rPr>
              <a:t>Démonstration</a:t>
            </a:r>
          </a:p>
        </p:txBody>
      </p:sp>
      <p:sp>
        <p:nvSpPr>
          <p:cNvPr id="3" name=""/>
          <p:cNvSpPr/>
          <p:nvPr/>
        </p:nvSpPr>
        <p:spPr>
          <a:xfrm>
            <a:off x="1722120" y="1868424"/>
            <a:ext cx="4434840" cy="21640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ctr" indent="0">
              <a:spcAft>
                <a:spcPts val="126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Page de débugage automatisé QUALI'MES</a:t>
            </a:r>
          </a:p>
        </p:txBody>
      </p:sp>
      <p:sp>
        <p:nvSpPr>
          <p:cNvPr id="4" name=""/>
          <p:cNvSpPr/>
          <p:nvPr/>
        </p:nvSpPr>
        <p:spPr>
          <a:xfrm>
            <a:off x="2441448" y="2346960"/>
            <a:ext cx="2679192" cy="13716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ctr" indent="0">
              <a:spcAft>
                <a:spcPts val="3360"/>
              </a:spcAft>
            </a:pPr>
            <a:r>
              <a:rPr lang="fr" sz="1050">
                <a:latin typeface="Arial"/>
              </a:rPr>
              <a:t>Interface de contrôle qualité en temps réel</a:t>
            </a:r>
          </a:p>
        </p:txBody>
      </p:sp>
      <p:sp>
        <p:nvSpPr>
          <p:cNvPr id="5" name=""/>
          <p:cNvSpPr/>
          <p:nvPr/>
        </p:nvSpPr>
        <p:spPr>
          <a:xfrm>
            <a:off x="533400" y="3087624"/>
            <a:ext cx="6486144" cy="17068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spcAft>
                <a:spcPts val="1260"/>
              </a:spcAft>
            </a:pPr>
            <a:r>
              <a:rPr lang="fr" b="1" sz="1300">
                <a:solidFill>
                  <a:srgbClr val="7F8C8D"/>
                </a:solidFill>
                <a:latin typeface="Arial"/>
              </a:rPr>
              <a:t>!    </a:t>
            </a:r>
            <a:r>
              <a:rPr lang="fr" b="1" sz="1300">
                <a:solidFill>
                  <a:srgbClr val="2980B9"/>
                </a:solidFill>
                <a:latin typeface="Arial"/>
              </a:rPr>
              <a:t>Fonctionnalités    démontrées :    </a:t>
            </a:r>
            <a:r>
              <a:rPr lang="fr" b="1" sz="1300">
                <a:solidFill>
                  <a:srgbClr val="7F8C8D"/>
                </a:solidFill>
                <a:latin typeface="Arial"/>
              </a:rPr>
              <a:t>j</a:t>
            </a:r>
          </a:p>
        </p:txBody>
      </p:sp>
      <p:sp>
        <p:nvSpPr>
          <p:cNvPr id="6" name=""/>
          <p:cNvSpPr/>
          <p:nvPr/>
        </p:nvSpPr>
        <p:spPr>
          <a:xfrm>
            <a:off x="957072" y="3480816"/>
            <a:ext cx="2154936" cy="13106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lnSpc>
                <a:spcPts val="2256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Vérification automatique des </a:t>
            </a:r>
            <a:r>
              <a:rPr lang="en-US" sz="1050">
                <a:solidFill>
                  <a:srgbClr val="2D3F52"/>
                </a:solidFill>
                <a:latin typeface="Arial"/>
              </a:rPr>
              <a:t>OF</a:t>
            </a:r>
          </a:p>
        </p:txBody>
      </p:sp>
      <p:sp>
        <p:nvSpPr>
          <p:cNvPr id="7" name=""/>
          <p:cNvSpPr/>
          <p:nvPr/>
        </p:nvSpPr>
        <p:spPr>
          <a:xfrm>
            <a:off x="957072" y="3770376"/>
            <a:ext cx="2157984" cy="13106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lnSpc>
                <a:spcPts val="2256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Statut machines (codes couleur)</a:t>
            </a:r>
          </a:p>
        </p:txBody>
      </p:sp>
      <p:sp>
        <p:nvSpPr>
          <p:cNvPr id="8" name=""/>
          <p:cNvSpPr/>
          <p:nvPr/>
        </p:nvSpPr>
        <p:spPr>
          <a:xfrm>
            <a:off x="957072" y="4059936"/>
            <a:ext cx="2596896" cy="13106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lnSpc>
                <a:spcPts val="2256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Comparaison </a:t>
            </a:r>
            <a:r>
              <a:rPr lang="en-US" sz="1050">
                <a:solidFill>
                  <a:srgbClr val="2D3F52"/>
                </a:solidFill>
                <a:latin typeface="Arial"/>
              </a:rPr>
              <a:t>CSV </a:t>
            </a:r>
            <a:r>
              <a:rPr lang="fr" sz="1050">
                <a:solidFill>
                  <a:srgbClr val="2D3F52"/>
                </a:solidFill>
                <a:latin typeface="Arial"/>
              </a:rPr>
              <a:t>vs base de données</a:t>
            </a:r>
          </a:p>
        </p:txBody>
      </p:sp>
      <p:sp>
        <p:nvSpPr>
          <p:cNvPr id="9" name=""/>
          <p:cNvSpPr/>
          <p:nvPr/>
        </p:nvSpPr>
        <p:spPr>
          <a:xfrm>
            <a:off x="957072" y="4349496"/>
            <a:ext cx="2039112" cy="13106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lnSpc>
                <a:spcPts val="2256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Affichage clignotement verrine</a:t>
            </a:r>
          </a:p>
        </p:txBody>
      </p:sp>
      <p:sp>
        <p:nvSpPr>
          <p:cNvPr id="10" name=""/>
          <p:cNvSpPr/>
          <p:nvPr/>
        </p:nvSpPr>
        <p:spPr>
          <a:xfrm>
            <a:off x="957072" y="4639056"/>
            <a:ext cx="2505456" cy="13106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lnSpc>
                <a:spcPts val="2256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A Détection incohérences automatique</a:t>
            </a:r>
          </a:p>
        </p:txBody>
      </p:sp>
      <p:sp>
        <p:nvSpPr>
          <p:cNvPr id="11" name=""/>
          <p:cNvSpPr/>
          <p:nvPr/>
        </p:nvSpPr>
        <p:spPr>
          <a:xfrm>
            <a:off x="957072" y="4928616"/>
            <a:ext cx="1932432" cy="13106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lnSpc>
                <a:spcPts val="2256"/>
              </a:lnSpc>
              <a:spcAft>
                <a:spcPts val="840"/>
              </a:spcAft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/ Performance </a:t>
            </a:r>
            <a:r>
              <a:rPr lang="en-US" sz="1050">
                <a:solidFill>
                  <a:srgbClr val="2D3F52"/>
                </a:solidFill>
                <a:latin typeface="Arial"/>
              </a:rPr>
              <a:t>multithreading</a:t>
            </a:r>
          </a:p>
        </p:txBody>
      </p:sp>
      <p:sp>
        <p:nvSpPr>
          <p:cNvPr id="12" name=""/>
          <p:cNvSpPr/>
          <p:nvPr/>
        </p:nvSpPr>
        <p:spPr>
          <a:xfrm>
            <a:off x="533400" y="5285232"/>
            <a:ext cx="6486144" cy="20726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spcAft>
                <a:spcPts val="1260"/>
              </a:spcAft>
            </a:pPr>
            <a:r>
              <a:rPr lang="fr" b="1" sz="1300">
                <a:solidFill>
                  <a:srgbClr val="7F8C8D"/>
                </a:solidFill>
                <a:latin typeface="Arial"/>
              </a:rPr>
              <a:t>!    </a:t>
            </a:r>
            <a:r>
              <a:rPr lang="fr" b="1" sz="1300">
                <a:solidFill>
                  <a:srgbClr val="2980B9"/>
                </a:solidFill>
                <a:latin typeface="Arial"/>
              </a:rPr>
              <a:t>Impact :    </a:t>
            </a:r>
            <a:r>
              <a:rPr lang="fr" b="1" sz="1300">
                <a:solidFill>
                  <a:srgbClr val="7F8C8D"/>
                </a:solidFill>
                <a:latin typeface="Arial"/>
              </a:rPr>
              <a:t>!</a:t>
            </a:r>
          </a:p>
        </p:txBody>
      </p:sp>
      <p:sp>
        <p:nvSpPr>
          <p:cNvPr id="13" name=""/>
          <p:cNvSpPr/>
          <p:nvPr/>
        </p:nvSpPr>
        <p:spPr>
          <a:xfrm>
            <a:off x="957072" y="5721096"/>
            <a:ext cx="1731264" cy="13106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Gain de temps significatif</a:t>
            </a:r>
          </a:p>
        </p:txBody>
      </p:sp>
      <p:sp>
        <p:nvSpPr>
          <p:cNvPr id="14" name=""/>
          <p:cNvSpPr/>
          <p:nvPr/>
        </p:nvSpPr>
        <p:spPr>
          <a:xfrm>
            <a:off x="957072" y="6013704"/>
            <a:ext cx="2100072" cy="13106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Détection proactive des erreurs</a:t>
            </a:r>
          </a:p>
        </p:txBody>
      </p:sp>
      <p:sp>
        <p:nvSpPr>
          <p:cNvPr id="15" name=""/>
          <p:cNvSpPr/>
          <p:nvPr/>
        </p:nvSpPr>
        <p:spPr>
          <a:xfrm>
            <a:off x="957072" y="6303264"/>
            <a:ext cx="1822704" cy="13106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Adoption par toute l'équipe</a:t>
            </a:r>
          </a:p>
        </p:txBody>
      </p:sp>
      <p:sp>
        <p:nvSpPr>
          <p:cNvPr id="16" name=""/>
          <p:cNvSpPr/>
          <p:nvPr/>
        </p:nvSpPr>
        <p:spPr>
          <a:xfrm>
            <a:off x="957072" y="6592824"/>
            <a:ext cx="1895856" cy="13106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Utilisation quotidienne client</a:t>
            </a:r>
          </a:p>
        </p:txBody>
      </p:sp>
      <p:sp>
        <p:nvSpPr>
          <p:cNvPr id="17" name=""/>
          <p:cNvSpPr/>
          <p:nvPr/>
        </p:nvSpPr>
        <p:spPr>
          <a:xfrm>
            <a:off x="957072" y="6882384"/>
            <a:ext cx="2151888" cy="13106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lnSpc>
                <a:spcPts val="2280"/>
              </a:lnSpc>
              <a:spcAft>
                <a:spcPts val="840"/>
              </a:spcAft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Maintenance préventive facilitée</a:t>
            </a:r>
          </a:p>
        </p:txBody>
      </p:sp>
      <p:sp>
        <p:nvSpPr>
          <p:cNvPr id="18" name=""/>
          <p:cNvSpPr/>
          <p:nvPr/>
        </p:nvSpPr>
        <p:spPr>
          <a:xfrm>
            <a:off x="533400" y="7382256"/>
            <a:ext cx="6486144" cy="8229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spcAft>
                <a:spcPts val="840"/>
              </a:spcAft>
            </a:pPr>
            <a:r>
              <a:rPr lang="fr" sz="850">
                <a:solidFill>
                  <a:srgbClr val="7F8C8D"/>
                </a:solidFill>
                <a:latin typeface="Impact"/>
              </a:rPr>
              <a:t>v________________________________________________________________________</a:t>
            </a:r>
            <a:r>
              <a:rPr lang="fr" i="1" sz="800">
                <a:solidFill>
                  <a:srgbClr val="7F8C8D"/>
                </a:solidFill>
                <a:latin typeface="Impact"/>
              </a:rPr>
              <a:t>&gt;</a:t>
            </a:r>
          </a:p>
        </p:txBody>
      </p:sp>
      <p:sp>
        <p:nvSpPr>
          <p:cNvPr id="19" name=""/>
          <p:cNvSpPr/>
          <p:nvPr/>
        </p:nvSpPr>
        <p:spPr>
          <a:xfrm>
            <a:off x="1557528" y="7644384"/>
            <a:ext cx="4462272" cy="11887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ctr" indent="0"/>
            <a:r>
              <a:rPr lang="fr" b="1" i="1" sz="950">
                <a:solidFill>
                  <a:srgbClr val="7F8C8D"/>
                </a:solidFill>
                <a:latin typeface="Arial"/>
              </a:rPr>
              <a:t>Remarque : </a:t>
            </a:r>
            <a:r>
              <a:rPr lang="fr" i="1" sz="950">
                <a:solidFill>
                  <a:srgbClr val="7F8C8D"/>
                </a:solidFill>
                <a:latin typeface="Arial"/>
              </a:rPr>
              <a:t>Outil développé en initiative personnelle, désormais intégré au produit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325880" y="670560"/>
            <a:ext cx="4904232" cy="74980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1050"/>
              </a:spcAft>
            </a:pPr>
            <a:r>
              <a:rPr lang="fr" b="1" sz="2200">
                <a:solidFill>
                  <a:srgbClr val="2D3F52"/>
                </a:solidFill>
                <a:latin typeface="Arial"/>
              </a:rPr>
              <a:t>Mise au point de logiciels de gestion</a:t>
            </a:r>
          </a:p>
          <a:p>
            <a:pPr algn="ctr" marR="241300" indent="0">
              <a:spcAft>
                <a:spcPts val="2730"/>
              </a:spcAft>
            </a:pPr>
            <a:r>
              <a:rPr lang="fr" b="1" sz="2200">
                <a:solidFill>
                  <a:srgbClr val="2D3F52"/>
                </a:solidFill>
                <a:latin typeface="Arial"/>
              </a:rPr>
              <a:t>d'entreprise</a:t>
            </a:r>
          </a:p>
        </p:txBody>
      </p:sp>
      <p:sp>
        <p:nvSpPr>
          <p:cNvPr id="3" name=""/>
          <p:cNvSpPr/>
          <p:nvPr/>
        </p:nvSpPr>
        <p:spPr>
          <a:xfrm>
            <a:off x="1082040" y="1886712"/>
            <a:ext cx="740664" cy="134112"/>
          </a:xfrm>
          <a:prstGeom prst="rect">
            <a:avLst/>
          </a:prstGeom>
          <a:solidFill>
            <a:srgbClr val="34495E"/>
          </a:solidFill>
        </p:spPr>
        <p:txBody>
          <a:bodyPr lIns="0" tIns="0" rIns="0" bIns="0" wrap="none">
            <a:noAutofit/>
          </a:bodyPr>
          <a:p>
            <a:pPr indent="0">
              <a:spcBef>
                <a:spcPts val="2730"/>
              </a:spcBef>
              <a:spcAft>
                <a:spcPts val="2730"/>
              </a:spcAft>
            </a:pPr>
            <a:r>
              <a:rPr lang="fr" b="1" sz="950">
                <a:solidFill>
                  <a:srgbClr val="FFFFFF"/>
                </a:solidFill>
                <a:latin typeface="Arial"/>
              </a:rPr>
              <a:t>QUALIGEST</a:t>
            </a:r>
          </a:p>
        </p:txBody>
      </p:sp>
      <p:sp>
        <p:nvSpPr>
          <p:cNvPr id="4" name=""/>
          <p:cNvSpPr/>
          <p:nvPr/>
        </p:nvSpPr>
        <p:spPr>
          <a:xfrm>
            <a:off x="1197864" y="2496312"/>
            <a:ext cx="502920" cy="131064"/>
          </a:xfrm>
          <a:prstGeom prst="rect">
            <a:avLst/>
          </a:prstGeom>
          <a:solidFill>
            <a:srgbClr val="34495E"/>
          </a:solidFill>
        </p:spPr>
        <p:txBody>
          <a:bodyPr lIns="0" tIns="0" rIns="0" bIns="0" wrap="none">
            <a:noAutofit/>
          </a:bodyPr>
          <a:p>
            <a:pPr indent="0">
              <a:spcBef>
                <a:spcPts val="2730"/>
              </a:spcBef>
              <a:spcAft>
                <a:spcPts val="4620"/>
              </a:spcAft>
            </a:pPr>
            <a:r>
              <a:rPr lang="fr" b="1" sz="950">
                <a:solidFill>
                  <a:srgbClr val="FFFFFF"/>
                </a:solidFill>
                <a:latin typeface="Arial"/>
              </a:rPr>
              <a:t>IUT NFC</a:t>
            </a:r>
          </a:p>
        </p:txBody>
      </p:sp>
      <p:sp>
        <p:nvSpPr>
          <p:cNvPr id="5" name=""/>
          <p:cNvSpPr/>
          <p:nvPr/>
        </p:nvSpPr>
        <p:spPr>
          <a:xfrm>
            <a:off x="2557272" y="3444240"/>
            <a:ext cx="2444496" cy="104851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340868" indent="0">
              <a:spcBef>
                <a:spcPts val="4620"/>
              </a:spcBef>
              <a:spcAft>
                <a:spcPts val="147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Thomas BOUVAIS</a:t>
            </a:r>
          </a:p>
          <a:p>
            <a:pPr marL="112268" indent="0">
              <a:lnSpc>
                <a:spcPts val="3000"/>
              </a:lnSpc>
            </a:pPr>
            <a:r>
              <a:rPr lang="fr" sz="1200">
                <a:solidFill>
                  <a:srgbClr val="7F8C8D"/>
                </a:solidFill>
                <a:latin typeface="Arial"/>
              </a:rPr>
              <a:t>BUT Informatique, 3ème année</a:t>
            </a:r>
          </a:p>
          <a:p>
            <a:pPr indent="0">
              <a:lnSpc>
                <a:spcPts val="3000"/>
              </a:lnSpc>
              <a:spcAft>
                <a:spcPts val="1050"/>
              </a:spcAft>
            </a:pPr>
            <a:r>
              <a:rPr lang="fr" sz="1050">
                <a:solidFill>
                  <a:srgbClr val="95A5A6"/>
                </a:solidFill>
                <a:latin typeface="Arial"/>
              </a:rPr>
              <a:t>Du 16 septembre 2024 au 30 août 2025</a:t>
            </a:r>
          </a:p>
        </p:txBody>
      </p:sp>
      <p:sp>
        <p:nvSpPr>
          <p:cNvPr id="6" name=""/>
          <p:cNvSpPr/>
          <p:nvPr/>
        </p:nvSpPr>
        <p:spPr>
          <a:xfrm>
            <a:off x="2072640" y="4974336"/>
            <a:ext cx="3419856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Bef>
                <a:spcPts val="1050"/>
              </a:spcBef>
              <a:spcAft>
                <a:spcPts val="1050"/>
              </a:spcAft>
            </a:pPr>
            <a:r>
              <a:rPr lang="fr" b="1" sz="950">
                <a:latin typeface="Arial"/>
              </a:rPr>
              <a:t>Tuteur entreprise : </a:t>
            </a:r>
            <a:r>
              <a:rPr lang="fr" sz="950">
                <a:latin typeface="Arial"/>
              </a:rPr>
              <a:t>Nicolas CAZETTE, Président de Qualigest</a:t>
            </a:r>
          </a:p>
        </p:txBody>
      </p:sp>
      <p:sp>
        <p:nvSpPr>
          <p:cNvPr id="7" name=""/>
          <p:cNvSpPr/>
          <p:nvPr/>
        </p:nvSpPr>
        <p:spPr>
          <a:xfrm>
            <a:off x="2865120" y="5285232"/>
            <a:ext cx="1825752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Bef>
                <a:spcPts val="1050"/>
              </a:spcBef>
            </a:pPr>
            <a:r>
              <a:rPr lang="fr" b="1" sz="950">
                <a:latin typeface="Arial"/>
              </a:rPr>
              <a:t>Tutrice IUT : </a:t>
            </a:r>
            <a:r>
              <a:rPr lang="fr" sz="950">
                <a:latin typeface="Arial"/>
              </a:rPr>
              <a:t>Ingrid COUTURIER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953768" y="661416"/>
            <a:ext cx="3648456" cy="31089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ctr" indent="0">
              <a:spcAft>
                <a:spcPts val="4620"/>
              </a:spcAft>
            </a:pPr>
            <a:r>
              <a:rPr lang="fr" b="1" sz="2200">
                <a:solidFill>
                  <a:srgbClr val="2D3F52"/>
                </a:solidFill>
                <a:latin typeface="Arial"/>
              </a:rPr>
              <a:t>Compétences développées</a:t>
            </a:r>
          </a:p>
        </p:txBody>
      </p:sp>
      <p:sp>
        <p:nvSpPr>
          <p:cNvPr id="3" name=""/>
          <p:cNvSpPr/>
          <p:nvPr/>
        </p:nvSpPr>
        <p:spPr>
          <a:xfrm>
            <a:off x="713232" y="1737360"/>
            <a:ext cx="5879592" cy="109118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139700">
              <a:lnSpc>
                <a:spcPts val="2088"/>
              </a:lnSpc>
              <a:spcBef>
                <a:spcPts val="4620"/>
              </a:spcBef>
              <a:spcAft>
                <a:spcPts val="84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Compétence 3 - Administrer des systèmes informatiques communicants complexes</a:t>
            </a:r>
          </a:p>
          <a:p>
            <a:pPr marL="157480" indent="0">
              <a:lnSpc>
                <a:spcPts val="1512"/>
              </a:lnSpc>
              <a:spcAft>
                <a:spcPts val="1050"/>
              </a:spcAft>
            </a:pPr>
            <a:r>
              <a:rPr lang="fr" b="1" sz="950">
                <a:latin typeface="Arial"/>
              </a:rPr>
              <a:t>AC1 : </a:t>
            </a:r>
            <a:r>
              <a:rPr lang="fr" sz="950">
                <a:latin typeface="Arial"/>
              </a:rPr>
              <a:t>Serveurs et services réseaux virtualisés ^ </a:t>
            </a:r>
            <a:r>
              <a:rPr lang="fr" i="1" sz="950">
                <a:latin typeface="Arial"/>
              </a:rPr>
              <a:t>VPN client, accès MongoDB distant, communication par </a:t>
            </a:r>
            <a:r>
              <a:rPr lang="en-US" i="1" sz="950">
                <a:latin typeface="Arial"/>
              </a:rPr>
              <a:t>sockets</a:t>
            </a:r>
          </a:p>
        </p:txBody>
      </p:sp>
      <p:sp>
        <p:nvSpPr>
          <p:cNvPr id="4" name=""/>
          <p:cNvSpPr/>
          <p:nvPr/>
        </p:nvSpPr>
        <p:spPr>
          <a:xfrm>
            <a:off x="853440" y="3090672"/>
            <a:ext cx="3560064" cy="34747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Bef>
                <a:spcPts val="1050"/>
              </a:spcBef>
              <a:spcAft>
                <a:spcPts val="420"/>
              </a:spcAft>
            </a:pPr>
            <a:r>
              <a:rPr lang="fr" b="1" sz="950">
                <a:latin typeface="Arial"/>
              </a:rPr>
              <a:t>AC2 : </a:t>
            </a:r>
            <a:r>
              <a:rPr lang="fr" sz="950">
                <a:latin typeface="Arial"/>
              </a:rPr>
              <a:t>Applications communicantes</a:t>
            </a:r>
          </a:p>
          <a:p>
            <a:pPr indent="0">
              <a:spcAft>
                <a:spcPts val="1680"/>
              </a:spcAft>
            </a:pPr>
            <a:r>
              <a:rPr lang="fr" sz="950">
                <a:latin typeface="Arial"/>
              </a:rPr>
              <a:t>^ </a:t>
            </a:r>
            <a:r>
              <a:rPr lang="fr" i="1" sz="950">
                <a:latin typeface="Arial"/>
              </a:rPr>
              <a:t>SPC_mobile, transfert image iOS, communication box-serveur</a:t>
            </a:r>
          </a:p>
        </p:txBody>
      </p:sp>
      <p:sp>
        <p:nvSpPr>
          <p:cNvPr id="5" name=""/>
          <p:cNvSpPr/>
          <p:nvPr/>
        </p:nvSpPr>
        <p:spPr>
          <a:xfrm>
            <a:off x="853440" y="3700272"/>
            <a:ext cx="3017520" cy="33832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512"/>
              </a:lnSpc>
              <a:spcBef>
                <a:spcPts val="1680"/>
              </a:spcBef>
              <a:spcAft>
                <a:spcPts val="4620"/>
              </a:spcAft>
            </a:pPr>
            <a:r>
              <a:rPr lang="fr" b="1" sz="950">
                <a:latin typeface="Arial"/>
              </a:rPr>
              <a:t>AC3 : </a:t>
            </a:r>
            <a:r>
              <a:rPr lang="fr" sz="950">
                <a:latin typeface="Arial"/>
              </a:rPr>
              <a:t>Sécurisation des services ^ </a:t>
            </a:r>
            <a:r>
              <a:rPr lang="fr" i="1" sz="950">
                <a:latin typeface="Arial"/>
              </a:rPr>
              <a:t>Gestion licences Joaillerie, attribution/restitution clés</a:t>
            </a:r>
          </a:p>
        </p:txBody>
      </p:sp>
      <p:sp>
        <p:nvSpPr>
          <p:cNvPr id="6" name=""/>
          <p:cNvSpPr/>
          <p:nvPr/>
        </p:nvSpPr>
        <p:spPr>
          <a:xfrm>
            <a:off x="804672" y="4913376"/>
            <a:ext cx="6080760" cy="265480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Bef>
                <a:spcPts val="4620"/>
              </a:spcBef>
              <a:spcAft>
                <a:spcPts val="168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Compétence 4 - Gérer des données de l'information</a:t>
            </a:r>
          </a:p>
          <a:p>
            <a:pPr marR="304800" indent="0">
              <a:lnSpc>
                <a:spcPts val="1512"/>
              </a:lnSpc>
              <a:spcAft>
                <a:spcPts val="1050"/>
              </a:spcAft>
            </a:pPr>
            <a:r>
              <a:rPr lang="fr" b="1" sz="950">
                <a:latin typeface="Arial"/>
              </a:rPr>
              <a:t>AC1 : </a:t>
            </a:r>
            <a:r>
              <a:rPr lang="fr" sz="950">
                <a:latin typeface="Arial"/>
              </a:rPr>
              <a:t>Capturer données hétérogènes ^ </a:t>
            </a:r>
            <a:r>
              <a:rPr lang="en-US" sz="950">
                <a:latin typeface="Arial"/>
              </a:rPr>
              <a:t>CSV, </a:t>
            </a:r>
            <a:r>
              <a:rPr lang="fr" i="1" sz="950">
                <a:latin typeface="Arial"/>
              </a:rPr>
              <a:t>JSON, trames binaires, formats multiples</a:t>
            </a:r>
          </a:p>
          <a:p>
            <a:pPr indent="0">
              <a:spcAft>
                <a:spcPts val="420"/>
              </a:spcAft>
            </a:pPr>
            <a:r>
              <a:rPr lang="fr" b="1" sz="950">
                <a:latin typeface="Arial"/>
              </a:rPr>
              <a:t>AC2 : </a:t>
            </a:r>
            <a:r>
              <a:rPr lang="fr" sz="950">
                <a:latin typeface="Arial"/>
              </a:rPr>
              <a:t>Préparer et extraire</a:t>
            </a:r>
          </a:p>
          <a:p>
            <a:pPr indent="0">
              <a:spcAft>
                <a:spcPts val="420"/>
              </a:spcAft>
            </a:pPr>
            <a:r>
              <a:rPr lang="fr" sz="950">
                <a:latin typeface="Arial"/>
              </a:rPr>
              <a:t>^ </a:t>
            </a:r>
            <a:r>
              <a:rPr lang="fr" i="1" sz="950">
                <a:latin typeface="Arial"/>
              </a:rPr>
              <a:t>Transformation MongoDB^HFSQL, optimisation requêtes</a:t>
            </a:r>
          </a:p>
          <a:p>
            <a:pPr algn="r" indent="0">
              <a:lnSpc>
                <a:spcPts val="1464"/>
              </a:lnSpc>
            </a:pPr>
            <a:r>
              <a:rPr lang="fr" i="1" sz="1000">
                <a:solidFill>
                  <a:srgbClr val="FAC4B7"/>
                </a:solidFill>
                <a:latin typeface="Arial"/>
              </a:rPr>
              <a:t>&lt;</a:t>
            </a:r>
          </a:p>
          <a:p>
            <a:pPr marR="304800" indent="0">
              <a:lnSpc>
                <a:spcPts val="1464"/>
              </a:lnSpc>
            </a:pPr>
            <a:r>
              <a:rPr lang="fr" b="1" sz="950">
                <a:latin typeface="Arial"/>
              </a:rPr>
              <a:t>AC3 : </a:t>
            </a:r>
            <a:r>
              <a:rPr lang="fr" sz="950">
                <a:latin typeface="Arial"/>
              </a:rPr>
              <a:t>Exploitation et informatique décisionnelle ^ </a:t>
            </a:r>
            <a:r>
              <a:rPr lang="fr" i="1" sz="950">
                <a:latin typeface="Arial"/>
              </a:rPr>
              <a:t>Page débugage, tableaux de bord, analyse des données</a:t>
            </a:r>
          </a:p>
          <a:p>
            <a:pPr algn="r" indent="0">
              <a:lnSpc>
                <a:spcPts val="1488"/>
              </a:lnSpc>
            </a:pPr>
            <a:r>
              <a:rPr lang="fr" i="1" sz="1000">
                <a:latin typeface="Arial"/>
              </a:rPr>
              <a:t>&lt;</a:t>
            </a:r>
          </a:p>
          <a:p>
            <a:pPr marR="304800" indent="0">
              <a:lnSpc>
                <a:spcPts val="1488"/>
              </a:lnSpc>
              <a:spcAft>
                <a:spcPts val="9030"/>
              </a:spcAft>
            </a:pPr>
            <a:r>
              <a:rPr lang="fr" b="1" sz="950">
                <a:latin typeface="Arial"/>
              </a:rPr>
              <a:t>AC4 : </a:t>
            </a:r>
            <a:r>
              <a:rPr lang="fr" sz="950">
                <a:latin typeface="Arial"/>
              </a:rPr>
              <a:t>Mise en production et optimisation ^ </a:t>
            </a:r>
            <a:r>
              <a:rPr lang="fr" i="1" sz="950">
                <a:latin typeface="Arial"/>
              </a:rPr>
              <a:t>Déploiement client, gains performance +4 à +10</a:t>
            </a:r>
          </a:p>
        </p:txBody>
      </p:sp>
      <p:sp>
        <p:nvSpPr>
          <p:cNvPr id="7" name=""/>
          <p:cNvSpPr/>
          <p:nvPr/>
        </p:nvSpPr>
        <p:spPr>
          <a:xfrm>
            <a:off x="826008" y="9150096"/>
            <a:ext cx="5903976" cy="31089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Bef>
                <a:spcPts val="9030"/>
              </a:spcBef>
              <a:spcAft>
                <a:spcPts val="4620"/>
              </a:spcAft>
            </a:pPr>
            <a:r>
              <a:rPr lang="fr" b="1" sz="2200">
                <a:solidFill>
                  <a:srgbClr val="2D3F52"/>
                </a:solidFill>
                <a:latin typeface="Arial"/>
              </a:rPr>
              <a:t>Compétences projet et collaboration + Bilan</a:t>
            </a:r>
          </a:p>
        </p:txBody>
      </p:sp>
      <p:sp>
        <p:nvSpPr>
          <p:cNvPr id="8" name=""/>
          <p:cNvSpPr/>
          <p:nvPr/>
        </p:nvSpPr>
        <p:spPr>
          <a:xfrm>
            <a:off x="704088" y="10226040"/>
            <a:ext cx="2919984" cy="46634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166624" indent="0">
              <a:spcBef>
                <a:spcPts val="4620"/>
              </a:spcBef>
              <a:spcAft>
                <a:spcPts val="84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Compétence 5 - Conduire un projet</a:t>
            </a:r>
          </a:p>
          <a:p>
            <a:pPr indent="0"/>
            <a:r>
              <a:rPr lang="fr" sz="1700">
                <a:solidFill>
                  <a:srgbClr val="E86559"/>
                </a:solidFill>
                <a:latin typeface="Arial"/>
              </a:rPr>
              <a:t>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515112" y="0"/>
            <a:ext cx="3822192" cy="220065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355600" indent="0">
              <a:lnSpc>
                <a:spcPts val="1488"/>
              </a:lnSpc>
            </a:pPr>
            <a:r>
              <a:rPr lang="en-US" b="1" sz="950">
                <a:latin typeface="Arial"/>
              </a:rPr>
              <a:t>AC1 : </a:t>
            </a:r>
            <a:r>
              <a:rPr lang="fr" sz="950">
                <a:latin typeface="Arial"/>
              </a:rPr>
              <a:t>Évaluer impacts technologiques ^ </a:t>
            </a:r>
            <a:r>
              <a:rPr lang="fr" i="1" sz="950">
                <a:latin typeface="Arial"/>
              </a:rPr>
              <a:t>Arbitrage performance</a:t>
            </a:r>
            <a:r>
              <a:rPr lang="fr" sz="950">
                <a:latin typeface="Arial"/>
              </a:rPr>
              <a:t> vs </a:t>
            </a:r>
            <a:r>
              <a:rPr lang="fr" i="1" sz="950">
                <a:latin typeface="Arial"/>
              </a:rPr>
              <a:t>flexibilité (recherche chemins)</a:t>
            </a:r>
          </a:p>
          <a:p>
            <a:pPr marL="215900" indent="0">
              <a:spcAft>
                <a:spcPts val="420"/>
              </a:spcAft>
            </a:pPr>
            <a:r>
              <a:rPr lang="fr" sz="450">
                <a:solidFill>
                  <a:srgbClr val="E74C3C"/>
                </a:solidFill>
                <a:latin typeface="Corbel"/>
              </a:rPr>
              <a:t>h</a:t>
            </a:r>
          </a:p>
          <a:p>
            <a:pPr marL="355600" indent="0">
              <a:spcAft>
                <a:spcPts val="420"/>
              </a:spcAft>
            </a:pPr>
            <a:r>
              <a:rPr lang="fr" b="1" sz="950">
                <a:latin typeface="Arial"/>
              </a:rPr>
              <a:t>AC2 : </a:t>
            </a:r>
            <a:r>
              <a:rPr lang="fr" sz="950">
                <a:latin typeface="Arial"/>
              </a:rPr>
              <a:t>Intégrer dans SI existant</a:t>
            </a:r>
          </a:p>
          <a:p>
            <a:pPr marL="355600" indent="0">
              <a:spcAft>
                <a:spcPts val="1680"/>
              </a:spcAft>
            </a:pPr>
            <a:r>
              <a:rPr lang="fr" sz="950">
                <a:latin typeface="Arial"/>
              </a:rPr>
              <a:t>^ </a:t>
            </a:r>
            <a:r>
              <a:rPr lang="fr" i="1" sz="950">
                <a:latin typeface="Arial"/>
              </a:rPr>
              <a:t>Tous les développements intégrés aux logiciels existants</a:t>
            </a:r>
          </a:p>
          <a:p>
            <a:pPr marL="355600" indent="0">
              <a:lnSpc>
                <a:spcPts val="1512"/>
              </a:lnSpc>
              <a:spcAft>
                <a:spcPts val="1050"/>
              </a:spcAft>
            </a:pPr>
            <a:r>
              <a:rPr lang="fr" b="1" sz="950">
                <a:latin typeface="Arial"/>
              </a:rPr>
              <a:t>AC3 : </a:t>
            </a:r>
            <a:r>
              <a:rPr lang="fr" sz="950">
                <a:latin typeface="Arial"/>
              </a:rPr>
              <a:t>Adapter le système d'information ^ </a:t>
            </a:r>
            <a:r>
              <a:rPr lang="fr" i="1" sz="950">
                <a:latin typeface="Arial"/>
              </a:rPr>
              <a:t>Automatisation, optimisations, </a:t>
            </a:r>
            <a:r>
              <a:rPr lang="en-US" i="1" sz="950">
                <a:latin typeface="Arial"/>
              </a:rPr>
              <a:t>refactoring </a:t>
            </a:r>
            <a:r>
              <a:rPr lang="fr" i="1" sz="950">
                <a:latin typeface="Arial"/>
              </a:rPr>
              <a:t>pour maintenabilité</a:t>
            </a:r>
          </a:p>
          <a:p>
            <a:pPr indent="0">
              <a:spcAft>
                <a:spcPts val="2520"/>
              </a:spcAft>
            </a:pPr>
            <a:r>
              <a:rPr lang="fr" b="1" sz="1050">
                <a:solidFill>
                  <a:srgbClr val="3597DA"/>
                </a:solidFill>
                <a:latin typeface="Arial"/>
              </a:rPr>
              <a:t>v</a:t>
            </a:r>
          </a:p>
        </p:txBody>
      </p:sp>
      <p:sp>
        <p:nvSpPr>
          <p:cNvPr id="3" name=""/>
          <p:cNvSpPr/>
          <p:nvPr/>
        </p:nvSpPr>
        <p:spPr>
          <a:xfrm>
            <a:off x="804672" y="2444496"/>
            <a:ext cx="4916424" cy="264566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Bef>
                <a:spcPts val="2520"/>
              </a:spcBef>
              <a:spcAft>
                <a:spcPts val="168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Compétence 6 - Collaborer au sein d'une équipe informatique</a:t>
            </a:r>
          </a:p>
          <a:p>
            <a:pPr indent="0">
              <a:lnSpc>
                <a:spcPts val="1512"/>
              </a:lnSpc>
              <a:spcAft>
                <a:spcPts val="1050"/>
              </a:spcAft>
            </a:pPr>
            <a:r>
              <a:rPr lang="fr" b="1" sz="950">
                <a:latin typeface="Arial"/>
              </a:rPr>
              <a:t>AC1 : </a:t>
            </a:r>
            <a:r>
              <a:rPr lang="fr" sz="950">
                <a:latin typeface="Arial"/>
              </a:rPr>
              <a:t>Organiser une veille technologique ^ </a:t>
            </a:r>
            <a:r>
              <a:rPr lang="fr" i="1" sz="950">
                <a:latin typeface="Arial"/>
              </a:rPr>
              <a:t>Documentation iOS pour l'équipe, formalisation processus</a:t>
            </a:r>
          </a:p>
          <a:p>
            <a:pPr indent="0">
              <a:lnSpc>
                <a:spcPts val="1536"/>
              </a:lnSpc>
              <a:spcAft>
                <a:spcPts val="1050"/>
              </a:spcAft>
            </a:pPr>
            <a:r>
              <a:rPr lang="fr" b="1" sz="950">
                <a:latin typeface="Arial"/>
              </a:rPr>
              <a:t>AC2 : </a:t>
            </a:r>
            <a:r>
              <a:rPr lang="fr" sz="950">
                <a:latin typeface="Arial"/>
              </a:rPr>
              <a:t>Identifier enjeux économie numérique ^ </a:t>
            </a:r>
            <a:r>
              <a:rPr lang="fr" i="1" sz="950">
                <a:latin typeface="Arial"/>
              </a:rPr>
              <a:t>Solutions flexibles, table parametre_machine adaptable</a:t>
            </a:r>
          </a:p>
          <a:p>
            <a:pPr indent="0">
              <a:lnSpc>
                <a:spcPts val="1512"/>
              </a:lnSpc>
              <a:spcAft>
                <a:spcPts val="1050"/>
              </a:spcAft>
            </a:pPr>
            <a:r>
              <a:rPr lang="fr" b="1" sz="950">
                <a:latin typeface="Arial"/>
              </a:rPr>
              <a:t>AC3 : </a:t>
            </a:r>
            <a:r>
              <a:rPr lang="fr" sz="950">
                <a:latin typeface="Arial"/>
              </a:rPr>
              <a:t>Conduire le changement ^ </a:t>
            </a:r>
            <a:r>
              <a:rPr lang="fr" i="1" sz="950">
                <a:latin typeface="Arial"/>
              </a:rPr>
              <a:t>Présentation client MongoDB, formation utilisateur</a:t>
            </a:r>
          </a:p>
          <a:p>
            <a:pPr indent="0">
              <a:lnSpc>
                <a:spcPts val="1512"/>
              </a:lnSpc>
              <a:spcAft>
                <a:spcPts val="7980"/>
              </a:spcAft>
            </a:pPr>
            <a:r>
              <a:rPr lang="fr" b="1" sz="950">
                <a:latin typeface="Arial"/>
              </a:rPr>
              <a:t>AC4 : </a:t>
            </a:r>
            <a:r>
              <a:rPr lang="fr" sz="950">
                <a:latin typeface="Arial"/>
              </a:rPr>
              <a:t>Accompagner management de projet ^ </a:t>
            </a:r>
            <a:r>
              <a:rPr lang="fr" i="1" sz="950">
                <a:latin typeface="Arial"/>
              </a:rPr>
              <a:t>Centre de suivi, GDS, réunions hebdomadaires</a:t>
            </a:r>
          </a:p>
        </p:txBody>
      </p:sp>
      <p:sp>
        <p:nvSpPr>
          <p:cNvPr id="4" name=""/>
          <p:cNvSpPr/>
          <p:nvPr/>
        </p:nvSpPr>
        <p:spPr>
          <a:xfrm>
            <a:off x="515112" y="6458712"/>
            <a:ext cx="5017008" cy="199948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Bef>
                <a:spcPts val="7980"/>
              </a:spcBef>
              <a:spcAft>
                <a:spcPts val="168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| Perspectives et conclusion</a:t>
            </a:r>
          </a:p>
          <a:p>
            <a:pPr algn="just" marL="2159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Évolutions possibles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Extension mobile, IA prédictive, </a:t>
            </a:r>
            <a:r>
              <a:rPr lang="en-US" sz="1050">
                <a:solidFill>
                  <a:srgbClr val="2D3F52"/>
                </a:solidFill>
                <a:latin typeface="Arial"/>
              </a:rPr>
              <a:t>Cloud, API REST</a:t>
            </a:r>
          </a:p>
          <a:p>
            <a:pPr algn="just" marL="2159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Apprentissages clés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Autonomie, initiative, qualité du code, travail d'équipe</a:t>
            </a:r>
          </a:p>
          <a:p>
            <a:pPr algn="just" marL="215900" indent="0">
              <a:lnSpc>
                <a:spcPts val="2280"/>
              </a:lnSpc>
              <a:spcAft>
                <a:spcPts val="840"/>
              </a:spcAft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Impact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Outils adoptés et utilisés quotidiennement</a:t>
            </a:r>
          </a:p>
          <a:p>
            <a:pPr algn="ctr" indent="0">
              <a:spcAft>
                <a:spcPts val="420"/>
              </a:spcAft>
            </a:pPr>
            <a:r>
              <a:rPr lang="fr" b="1" sz="1300">
                <a:latin typeface="Arial"/>
              </a:rPr>
              <a:t>Merci pour votre attention</a:t>
            </a:r>
          </a:p>
          <a:p>
            <a:pPr algn="ctr" indent="0"/>
            <a:r>
              <a:rPr lang="fr" i="1" sz="1200">
                <a:latin typeface="Arial"/>
              </a:rPr>
              <a:t>Questions 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2301240" y="670560"/>
            <a:ext cx="2968752" cy="24688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fr" b="1" sz="2200">
                <a:solidFill>
                  <a:srgbClr val="2D3F52"/>
                </a:solidFill>
                <a:latin typeface="Arial"/>
              </a:rPr>
              <a:t>Plan de la soutenance</a:t>
            </a:r>
          </a:p>
        </p:txBody>
      </p:sp>
      <p:sp>
        <p:nvSpPr>
          <p:cNvPr id="3" name=""/>
          <p:cNvSpPr/>
          <p:nvPr/>
        </p:nvSpPr>
        <p:spPr>
          <a:xfrm>
            <a:off x="704088" y="1965960"/>
            <a:ext cx="3480816" cy="3322320"/>
          </a:xfrm>
          <a:prstGeom prst="rect">
            <a:avLst/>
          </a:prstGeom>
          <a:solidFill>
            <a:srgbClr val="EDF0F1"/>
          </a:solidFill>
        </p:spPr>
        <p:txBody>
          <a:bodyPr lIns="0" tIns="0" rIns="0" bIns="0">
            <a:noAutofit/>
          </a:bodyPr>
          <a:p>
            <a:pPr algn="just" indent="0">
              <a:spcAft>
                <a:spcPts val="126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1.    Présentation du contexte (7 min)</a:t>
            </a:r>
          </a:p>
          <a:p>
            <a:pPr algn="just" marL="190500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Entreprise Qualigest et organisation</a:t>
            </a:r>
          </a:p>
          <a:p>
            <a:pPr algn="just" marL="190500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Missions et environnement technique</a:t>
            </a:r>
          </a:p>
          <a:p>
            <a:pPr algn="just" marL="190500" indent="0">
              <a:lnSpc>
                <a:spcPts val="2280"/>
              </a:lnSpc>
              <a:spcAft>
                <a:spcPts val="3570"/>
              </a:spcAft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Répartition des activités</a:t>
            </a:r>
          </a:p>
          <a:p>
            <a:pPr algn="just" indent="0">
              <a:spcAft>
                <a:spcPts val="126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2.    Réalisations techniques (15 min)</a:t>
            </a:r>
          </a:p>
          <a:p>
            <a:pPr algn="just" marL="190500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QUALI'MES : débug, automatisation, fonctionnalités</a:t>
            </a:r>
          </a:p>
          <a:p>
            <a:pPr algn="just" marL="190500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Applications mobiles et intégrations</a:t>
            </a:r>
          </a:p>
          <a:p>
            <a:pPr algn="just" marL="190500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Optimisations et autres développements</a:t>
            </a:r>
          </a:p>
          <a:p>
            <a:pPr algn="just" marL="190500" indent="0">
              <a:lnSpc>
                <a:spcPts val="2280"/>
              </a:lnSpc>
              <a:spcAft>
                <a:spcPts val="3570"/>
              </a:spcAft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Démonstration</a:t>
            </a:r>
          </a:p>
        </p:txBody>
      </p:sp>
      <p:sp>
        <p:nvSpPr>
          <p:cNvPr id="4" name=""/>
          <p:cNvSpPr/>
          <p:nvPr/>
        </p:nvSpPr>
        <p:spPr>
          <a:xfrm>
            <a:off x="704088" y="6096000"/>
            <a:ext cx="2535936" cy="850392"/>
          </a:xfrm>
          <a:prstGeom prst="rect">
            <a:avLst/>
          </a:prstGeom>
          <a:solidFill>
            <a:srgbClr val="EDF0F1"/>
          </a:solidFill>
        </p:spPr>
        <p:txBody>
          <a:bodyPr lIns="0" tIns="0" rIns="0" bIns="0">
            <a:noAutofit/>
          </a:bodyPr>
          <a:p>
            <a:pPr algn="just" indent="0">
              <a:spcBef>
                <a:spcPts val="3570"/>
              </a:spcBef>
              <a:spcAft>
                <a:spcPts val="126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3.</a:t>
            </a:r>
            <a:r>
              <a:rPr lang="fr" b="1" sz="1300">
                <a:latin typeface="Arial"/>
              </a:rPr>
              <a:t> </a:t>
            </a:r>
            <a:r>
              <a:rPr lang="fr" b="1" sz="1300">
                <a:solidFill>
                  <a:srgbClr val="2980B9"/>
                </a:solidFill>
                <a:latin typeface="Arial"/>
              </a:rPr>
              <a:t>Compétences et bilan (3 min)</a:t>
            </a:r>
          </a:p>
          <a:p>
            <a:pPr algn="just" marL="190500" indent="0">
              <a:spcAft>
                <a:spcPts val="840"/>
              </a:spcAft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4 compétences développées</a:t>
            </a:r>
          </a:p>
          <a:p>
            <a:pPr algn="just" marL="190500" indent="0"/>
            <a:r>
              <a:rPr lang="fr" sz="1050">
                <a:solidFill>
                  <a:srgbClr val="2D3F52"/>
                </a:solidFill>
                <a:latin typeface="Arial"/>
              </a:rPr>
              <a:t>•    Bilan personnel et perspectives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3127248" y="664464"/>
            <a:ext cx="1298448" cy="3078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Aft>
                <a:spcPts val="4830"/>
              </a:spcAft>
            </a:pPr>
            <a:r>
              <a:rPr lang="en-US" b="1" sz="2200">
                <a:solidFill>
                  <a:srgbClr val="2D3F52"/>
                </a:solidFill>
                <a:latin typeface="Arial"/>
              </a:rPr>
              <a:t>Qualigest</a:t>
            </a:r>
          </a:p>
        </p:txBody>
      </p:sp>
      <p:sp>
        <p:nvSpPr>
          <p:cNvPr id="3" name=""/>
          <p:cNvSpPr/>
          <p:nvPr/>
        </p:nvSpPr>
        <p:spPr>
          <a:xfrm>
            <a:off x="1356360" y="1795272"/>
            <a:ext cx="5044440" cy="60350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 indent="0">
              <a:spcBef>
                <a:spcPts val="4830"/>
              </a:spcBef>
              <a:spcAft>
                <a:spcPts val="84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PME spécialisée dans les logiciels de gestion et</a:t>
            </a:r>
          </a:p>
          <a:p>
            <a:pPr marL="1700276" indent="0">
              <a:spcAft>
                <a:spcPts val="525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contrôle qualité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554736" y="3337560"/>
          <a:ext cx="5846064" cy="2999232"/>
        </p:xfrm>
        <a:graphic>
          <a:graphicData uri="http://schemas.openxmlformats.org/drawingml/2006/table">
            <a:tbl>
              <a:tblPr/>
              <a:tblGrid>
                <a:gridCol w="2301240"/>
                <a:gridCol w="3544824"/>
              </a:tblGrid>
              <a:tr h="2999232">
                <a:tc>
                  <a:txBody>
                    <a:bodyPr lIns="0" tIns="0" rIns="0" bIns="0">
                      <a:noAutofit/>
                    </a:bodyPr>
                    <a:p>
                      <a:pPr marL="177800" indent="0"/>
                      <a:r>
                        <a:rPr lang="fr" b="1" sz="1700">
                          <a:solidFill>
                            <a:srgbClr val="2D3F52"/>
                          </a:solidFill>
                          <a:latin typeface="Arial"/>
                        </a:rPr>
                        <a:t>Secteurs d'activité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38200" indent="0">
                        <a:spcAft>
                          <a:spcPts val="1470"/>
                        </a:spcAft>
                      </a:pPr>
                      <a:r>
                        <a:rPr lang="fr" b="1" sz="2200">
                          <a:solidFill>
                            <a:srgbClr val="E74C3C"/>
                          </a:solidFill>
                          <a:latin typeface="Arial"/>
                        </a:rPr>
                        <a:t>8</a:t>
                      </a:r>
                    </a:p>
                    <a:p>
                      <a:pPr marL="546100" indent="0">
                        <a:spcAft>
                          <a:spcPts val="1470"/>
                        </a:spcAft>
                      </a:pPr>
                      <a:r>
                        <a:rPr lang="fr" sz="950">
                          <a:latin typeface="Arial"/>
                        </a:rPr>
                        <a:t>collaborateurs</a:t>
                      </a:r>
                    </a:p>
                    <a:p>
                      <a:pPr marL="762000" indent="0">
                        <a:spcAft>
                          <a:spcPts val="1470"/>
                        </a:spcAft>
                      </a:pPr>
                      <a:r>
                        <a:rPr lang="fr" b="1" sz="2200">
                          <a:solidFill>
                            <a:srgbClr val="E74C3C"/>
                          </a:solidFill>
                          <a:latin typeface="Arial"/>
                        </a:rPr>
                        <a:t>37</a:t>
                      </a:r>
                    </a:p>
                    <a:p>
                      <a:pPr marL="419100" indent="0">
                        <a:spcAft>
                          <a:spcPts val="1470"/>
                        </a:spcAft>
                      </a:pPr>
                      <a:r>
                        <a:rPr lang="fr" sz="950">
                          <a:latin typeface="Arial"/>
                        </a:rPr>
                        <a:t>années d'expertise</a:t>
                      </a:r>
                    </a:p>
                    <a:p>
                      <a:pPr marL="838200" indent="0">
                        <a:spcAft>
                          <a:spcPts val="1470"/>
                        </a:spcAft>
                      </a:pPr>
                      <a:r>
                        <a:rPr lang="fr" b="1" sz="2200">
                          <a:solidFill>
                            <a:srgbClr val="E74C3C"/>
                          </a:solidFill>
                          <a:latin typeface="Arial"/>
                        </a:rPr>
                        <a:t>5</a:t>
                      </a:r>
                    </a:p>
                    <a:p>
                      <a:pPr marL="419100" indent="0"/>
                      <a:r>
                        <a:rPr lang="fr" sz="950">
                          <a:latin typeface="Arial"/>
                        </a:rPr>
                        <a:t>secteurs industriels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719328" y="6623304"/>
            <a:ext cx="3968496" cy="9753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fr" sz="850">
                <a:solidFill>
                  <a:srgbClr val="FFFFFF"/>
                </a:solidFill>
                <a:latin typeface="Arial"/>
              </a:rPr>
              <a:t>orloqerie &amp; Luxe Aéronautique Automobile Santé Micro-mécaniq</a:t>
            </a:r>
          </a:p>
        </p:txBody>
      </p:sp>
      <p:sp>
        <p:nvSpPr>
          <p:cNvPr id="6" name=""/>
          <p:cNvSpPr/>
          <p:nvPr/>
        </p:nvSpPr>
        <p:spPr>
          <a:xfrm>
            <a:off x="1999488" y="6940296"/>
            <a:ext cx="3563112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Bef>
                <a:spcPts val="1050"/>
              </a:spcBef>
            </a:pPr>
            <a:r>
              <a:rPr lang="fr" b="1" i="1" sz="950">
                <a:solidFill>
                  <a:srgbClr val="7F8C8D"/>
                </a:solidFill>
                <a:latin typeface="Arial"/>
              </a:rPr>
              <a:t>Atout : </a:t>
            </a:r>
            <a:r>
              <a:rPr lang="fr" i="1" sz="950">
                <a:solidFill>
                  <a:srgbClr val="7F8C8D"/>
                </a:solidFill>
                <a:latin typeface="Arial"/>
              </a:rPr>
              <a:t>Grande réactivité et adaptation rapide aux besoins clients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536448" y="4023360"/>
            <a:ext cx="6486144" cy="82296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1472184" y="664464"/>
            <a:ext cx="4623816" cy="3078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fr" b="1" sz="2200">
                <a:solidFill>
                  <a:srgbClr val="2D3F52"/>
                </a:solidFill>
                <a:latin typeface="Arial"/>
              </a:rPr>
              <a:t>Organisation et missions du stage</a:t>
            </a:r>
          </a:p>
        </p:txBody>
      </p:sp>
      <p:sp>
        <p:nvSpPr>
          <p:cNvPr id="4" name=""/>
          <p:cNvSpPr/>
          <p:nvPr/>
        </p:nvSpPr>
        <p:spPr>
          <a:xfrm>
            <a:off x="694944" y="1408176"/>
            <a:ext cx="2810256" cy="26822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Aft>
                <a:spcPts val="357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Equipe de développement</a:t>
            </a:r>
          </a:p>
        </p:txBody>
      </p:sp>
      <p:sp>
        <p:nvSpPr>
          <p:cNvPr id="5" name=""/>
          <p:cNvSpPr/>
          <p:nvPr/>
        </p:nvSpPr>
        <p:spPr>
          <a:xfrm>
            <a:off x="737616" y="2261616"/>
            <a:ext cx="3968496" cy="1408176"/>
          </a:xfrm>
          <a:prstGeom prst="rect">
            <a:avLst/>
          </a:prstGeom>
          <a:solidFill>
            <a:srgbClr val="EDF0F1"/>
          </a:solidFill>
        </p:spPr>
        <p:txBody>
          <a:bodyPr lIns="0" tIns="0" rIns="0" bIns="0">
            <a:noAutofit/>
          </a:bodyPr>
          <a:p>
            <a:pPr indent="0">
              <a:spcBef>
                <a:spcPts val="3570"/>
              </a:spcBef>
              <a:spcAft>
                <a:spcPts val="147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Structure</a:t>
            </a:r>
          </a:p>
          <a:p>
            <a:pPr algn="just" marL="133096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Direction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Nicolas CAZETTE</a:t>
            </a:r>
          </a:p>
          <a:p>
            <a:pPr algn="just" marL="133096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Chefs de projet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Stéphanie RESS, Nicolas COURVOISIER</a:t>
            </a:r>
          </a:p>
          <a:p>
            <a:pPr algn="just" marL="133096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Développeurs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4 développeurs + alternant</a:t>
            </a:r>
          </a:p>
          <a:p>
            <a:pPr algn="just" marL="133096" indent="0">
              <a:lnSpc>
                <a:spcPts val="2280"/>
              </a:lnSpc>
              <a:spcAft>
                <a:spcPts val="1890"/>
              </a:spcAft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Commercial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Lionnel GUENIAT</a:t>
            </a:r>
          </a:p>
        </p:txBody>
      </p:sp>
      <p:sp>
        <p:nvSpPr>
          <p:cNvPr id="6" name=""/>
          <p:cNvSpPr/>
          <p:nvPr/>
        </p:nvSpPr>
        <p:spPr>
          <a:xfrm>
            <a:off x="515112" y="4401312"/>
            <a:ext cx="3956304" cy="3194304"/>
          </a:xfrm>
          <a:prstGeom prst="rect">
            <a:avLst/>
          </a:prstGeom>
          <a:solidFill>
            <a:srgbClr val="EDF0F1"/>
          </a:solidFill>
        </p:spPr>
        <p:txBody>
          <a:bodyPr lIns="0" tIns="0" rIns="0" bIns="0">
            <a:noAutofit/>
          </a:bodyPr>
          <a:p>
            <a:pPr marL="254000" indent="0">
              <a:spcBef>
                <a:spcPts val="1470"/>
              </a:spcBef>
              <a:spcAft>
                <a:spcPts val="147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Missions principales</a:t>
            </a:r>
          </a:p>
          <a:p>
            <a:pPr algn="just" marL="355600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Maintenance et évolution des ERP existants</a:t>
            </a:r>
          </a:p>
          <a:p>
            <a:pPr algn="just" marL="355600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Correction de bugs et optimisations</a:t>
            </a:r>
          </a:p>
          <a:p>
            <a:pPr algn="just" marL="355600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Développement de nouvelles fonctionnalités</a:t>
            </a:r>
          </a:p>
          <a:p>
            <a:pPr algn="just" marL="355600" indent="0">
              <a:lnSpc>
                <a:spcPts val="2280"/>
              </a:lnSpc>
              <a:spcAft>
                <a:spcPts val="2520"/>
              </a:spcAft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Création d'applications mobiles</a:t>
            </a:r>
          </a:p>
          <a:p>
            <a:pPr indent="0">
              <a:spcAft>
                <a:spcPts val="147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| Organisation projet</a:t>
            </a:r>
          </a:p>
          <a:p>
            <a:pPr algn="just" marL="203200" indent="0">
              <a:lnSpc>
                <a:spcPts val="2256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Centre de suivi de projet </a:t>
            </a:r>
            <a:r>
              <a:rPr lang="fr" sz="1050">
                <a:solidFill>
                  <a:srgbClr val="2D3F52"/>
                </a:solidFill>
                <a:latin typeface="Arial"/>
              </a:rPr>
              <a:t>: Planification et suivi des tâches</a:t>
            </a:r>
          </a:p>
          <a:p>
            <a:pPr algn="just" marL="203200" indent="0">
              <a:lnSpc>
                <a:spcPts val="2256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Réunions hebdomadaires </a:t>
            </a:r>
            <a:r>
              <a:rPr lang="fr" sz="1050">
                <a:solidFill>
                  <a:srgbClr val="2D3F52"/>
                </a:solidFill>
                <a:latin typeface="Arial"/>
              </a:rPr>
              <a:t>: Répartition des sujets</a:t>
            </a:r>
          </a:p>
          <a:p>
            <a:pPr algn="just" marL="203200" indent="0">
              <a:lnSpc>
                <a:spcPts val="2256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Encadrement : </a:t>
            </a:r>
            <a:r>
              <a:rPr lang="fr" sz="1050">
                <a:solidFill>
                  <a:srgbClr val="2D3F52"/>
                </a:solidFill>
                <a:latin typeface="Arial"/>
              </a:rPr>
              <a:t>Principalement par Stéphanie RESS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533400" y="5266944"/>
            <a:ext cx="6498336" cy="1962912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1481328" y="661416"/>
            <a:ext cx="4611624" cy="31089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ctr" indent="0">
              <a:spcAft>
                <a:spcPts val="4830"/>
              </a:spcAft>
            </a:pPr>
            <a:r>
              <a:rPr lang="fr" b="1" sz="2200">
                <a:solidFill>
                  <a:srgbClr val="2D3F52"/>
                </a:solidFill>
                <a:latin typeface="Arial"/>
              </a:rPr>
              <a:t>Environnement de développement</a:t>
            </a:r>
          </a:p>
        </p:txBody>
      </p:sp>
      <p:sp>
        <p:nvSpPr>
          <p:cNvPr id="4" name=""/>
          <p:cNvSpPr/>
          <p:nvPr/>
        </p:nvSpPr>
        <p:spPr>
          <a:xfrm>
            <a:off x="515112" y="1377696"/>
            <a:ext cx="6522720" cy="3596640"/>
          </a:xfrm>
          <a:prstGeom prst="rect">
            <a:avLst/>
          </a:prstGeom>
          <a:solidFill>
            <a:srgbClr val="EDF0F1"/>
          </a:solidFill>
        </p:spPr>
        <p:txBody>
          <a:bodyPr lIns="0" tIns="0" rIns="0" bIns="0">
            <a:noAutofit/>
          </a:bodyPr>
          <a:p>
            <a:pPr algn="ctr" indent="0">
              <a:spcBef>
                <a:spcPts val="4830"/>
              </a:spcBef>
              <a:spcAft>
                <a:spcPts val="105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WinDev</a:t>
            </a:r>
          </a:p>
          <a:p>
            <a:pPr algn="just" marL="368300" indent="0">
              <a:lnSpc>
                <a:spcPts val="1968"/>
              </a:lnSpc>
            </a:pPr>
            <a:r>
              <a:rPr lang="fr" sz="900">
                <a:solidFill>
                  <a:srgbClr val="2D3F52"/>
                </a:solidFill>
                <a:latin typeface="Arial"/>
              </a:rPr>
              <a:t>•    Atelier de Génie Logiciel (AGL)</a:t>
            </a:r>
          </a:p>
          <a:p>
            <a:pPr algn="just" marL="368300" indent="0">
              <a:lnSpc>
                <a:spcPts val="1968"/>
              </a:lnSpc>
            </a:pPr>
            <a:r>
              <a:rPr lang="fr" sz="900">
                <a:solidFill>
                  <a:srgbClr val="2D3F52"/>
                </a:solidFill>
                <a:latin typeface="Arial"/>
              </a:rPr>
              <a:t>•    Langage WLanguage</a:t>
            </a:r>
          </a:p>
          <a:p>
            <a:pPr algn="just" marL="368300" indent="0">
              <a:lnSpc>
                <a:spcPts val="1968"/>
              </a:lnSpc>
            </a:pPr>
            <a:r>
              <a:rPr lang="fr" sz="900">
                <a:solidFill>
                  <a:srgbClr val="2D3F52"/>
                </a:solidFill>
                <a:latin typeface="Arial"/>
              </a:rPr>
              <a:t>•    Applications Windows natives</a:t>
            </a:r>
          </a:p>
          <a:p>
            <a:pPr algn="just" marL="368300" indent="0">
              <a:lnSpc>
                <a:spcPts val="1968"/>
              </a:lnSpc>
              <a:spcAft>
                <a:spcPts val="3150"/>
              </a:spcAft>
            </a:pPr>
            <a:r>
              <a:rPr lang="fr" sz="900">
                <a:solidFill>
                  <a:srgbClr val="2D3F52"/>
                </a:solidFill>
                <a:latin typeface="Arial"/>
              </a:rPr>
              <a:t>•    IDE riche et intégré</a:t>
            </a:r>
          </a:p>
          <a:p>
            <a:pPr algn="ctr" indent="0">
              <a:spcAft>
                <a:spcPts val="105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WinDev Mobile</a:t>
            </a:r>
          </a:p>
          <a:p>
            <a:pPr algn="just" marL="368300" indent="0">
              <a:lnSpc>
                <a:spcPts val="1968"/>
              </a:lnSpc>
            </a:pPr>
            <a:r>
              <a:rPr lang="fr" sz="900">
                <a:solidFill>
                  <a:srgbClr val="2D3F52"/>
                </a:solidFill>
                <a:latin typeface="Arial"/>
              </a:rPr>
              <a:t>•    Applications Android/iOS</a:t>
            </a:r>
          </a:p>
          <a:p>
            <a:pPr algn="just" marL="368300" indent="0">
              <a:lnSpc>
                <a:spcPts val="1968"/>
              </a:lnSpc>
            </a:pPr>
            <a:r>
              <a:rPr lang="fr" sz="900">
                <a:solidFill>
                  <a:srgbClr val="2D3F52"/>
                </a:solidFill>
                <a:latin typeface="Arial"/>
              </a:rPr>
              <a:t>•    Débugage sur émulateur</a:t>
            </a:r>
          </a:p>
          <a:p>
            <a:pPr algn="just" marL="368300" indent="0">
              <a:lnSpc>
                <a:spcPts val="1968"/>
              </a:lnSpc>
            </a:pPr>
            <a:r>
              <a:rPr lang="fr" sz="900">
                <a:solidFill>
                  <a:srgbClr val="2D3F52"/>
                </a:solidFill>
                <a:latin typeface="Arial"/>
              </a:rPr>
              <a:t>•    Accès aux API natives</a:t>
            </a:r>
          </a:p>
          <a:p>
            <a:pPr algn="just" marL="368300" indent="0">
              <a:lnSpc>
                <a:spcPts val="1968"/>
              </a:lnSpc>
            </a:pPr>
            <a:r>
              <a:rPr lang="fr" sz="900">
                <a:solidFill>
                  <a:srgbClr val="2D3F52"/>
                </a:solidFill>
                <a:latin typeface="Arial"/>
              </a:rPr>
              <a:t>•    Interface </a:t>
            </a:r>
            <a:r>
              <a:rPr lang="en-US" sz="900">
                <a:solidFill>
                  <a:srgbClr val="2D3F52"/>
                </a:solidFill>
                <a:latin typeface="Arial"/>
              </a:rPr>
              <a:t>responsive</a:t>
            </a:r>
          </a:p>
        </p:txBody>
      </p:sp>
      <p:sp>
        <p:nvSpPr>
          <p:cNvPr id="5" name=""/>
          <p:cNvSpPr/>
          <p:nvPr/>
        </p:nvSpPr>
        <p:spPr>
          <a:xfrm>
            <a:off x="515112" y="7202424"/>
            <a:ext cx="6522720" cy="9144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/>
            <a:r>
              <a:rPr lang="fr" sz="450" spc="-50">
                <a:solidFill>
                  <a:srgbClr val="E74C3C"/>
                </a:solidFill>
                <a:latin typeface="Arial"/>
              </a:rPr>
              <a:t>/*    s</a:t>
            </a:r>
          </a:p>
        </p:txBody>
      </p:sp>
      <p:sp>
        <p:nvSpPr>
          <p:cNvPr id="6" name=""/>
          <p:cNvSpPr/>
          <p:nvPr/>
        </p:nvSpPr>
        <p:spPr>
          <a:xfrm>
            <a:off x="862584" y="7601712"/>
            <a:ext cx="3776472" cy="1258824"/>
          </a:xfrm>
          <a:prstGeom prst="rect">
            <a:avLst/>
          </a:prstGeom>
          <a:solidFill>
            <a:srgbClr val="EDF0F1"/>
          </a:solidFill>
        </p:spPr>
        <p:txBody>
          <a:bodyPr lIns="0" tIns="0" rIns="0" bIns="0">
            <a:noAutofit/>
          </a:bodyPr>
          <a:p>
            <a:pPr algn="ctr" indent="0">
              <a:spcAft>
                <a:spcPts val="105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Gestion collaborative</a:t>
            </a:r>
          </a:p>
          <a:p>
            <a:pPr algn="just" indent="0">
              <a:lnSpc>
                <a:spcPts val="1968"/>
              </a:lnSpc>
            </a:pPr>
            <a:r>
              <a:rPr lang="fr" sz="900">
                <a:solidFill>
                  <a:srgbClr val="2D3F52"/>
                </a:solidFill>
                <a:latin typeface="Arial"/>
              </a:rPr>
              <a:t>•    GDS (Gestionnaire de Sources)</a:t>
            </a:r>
          </a:p>
          <a:p>
            <a:pPr algn="just" indent="0">
              <a:lnSpc>
                <a:spcPts val="1968"/>
              </a:lnSpc>
            </a:pPr>
            <a:r>
              <a:rPr lang="fr" sz="900">
                <a:solidFill>
                  <a:srgbClr val="2D3F52"/>
                </a:solidFill>
                <a:latin typeface="Arial"/>
              </a:rPr>
              <a:t>•    </a:t>
            </a:r>
            <a:r>
              <a:rPr lang="en-US" sz="900">
                <a:solidFill>
                  <a:srgbClr val="2D3F52"/>
                </a:solidFill>
                <a:latin typeface="Arial"/>
              </a:rPr>
              <a:t>Versioning </a:t>
            </a:r>
            <a:r>
              <a:rPr lang="fr" sz="900">
                <a:solidFill>
                  <a:srgbClr val="2D3F52"/>
                </a:solidFill>
                <a:latin typeface="Arial"/>
              </a:rPr>
              <a:t>intégré</a:t>
            </a:r>
          </a:p>
          <a:p>
            <a:pPr algn="just" indent="0">
              <a:lnSpc>
                <a:spcPts val="1968"/>
              </a:lnSpc>
            </a:pPr>
            <a:r>
              <a:rPr lang="fr" sz="900">
                <a:solidFill>
                  <a:srgbClr val="2D3F52"/>
                </a:solidFill>
                <a:latin typeface="Arial"/>
              </a:rPr>
              <a:t>•    Centre de suivi projet</a:t>
            </a:r>
          </a:p>
          <a:p>
            <a:pPr algn="just" indent="0">
              <a:lnSpc>
                <a:spcPts val="1968"/>
              </a:lnSpc>
            </a:pPr>
            <a:r>
              <a:rPr lang="fr" sz="900">
                <a:solidFill>
                  <a:srgbClr val="2D3F52"/>
                </a:solidFill>
                <a:latin typeface="Arial"/>
              </a:rPr>
              <a:t>•    Outils de débugage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2151888" y="661416"/>
            <a:ext cx="3264408" cy="31089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ctr" indent="0">
              <a:spcAft>
                <a:spcPts val="2520"/>
              </a:spcAft>
            </a:pPr>
            <a:r>
              <a:rPr lang="fr" b="1" sz="2200">
                <a:solidFill>
                  <a:srgbClr val="2D3F52"/>
                </a:solidFill>
                <a:latin typeface="Arial"/>
              </a:rPr>
              <a:t>Répartition des activités</a:t>
            </a: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530352" y="1389888"/>
          <a:ext cx="6495288" cy="6370320"/>
        </p:xfrm>
        <a:graphic>
          <a:graphicData uri="http://schemas.openxmlformats.org/drawingml/2006/table">
            <a:tbl>
              <a:tblPr/>
              <a:tblGrid>
                <a:gridCol w="2020824"/>
                <a:gridCol w="3160776"/>
                <a:gridCol w="1313688"/>
              </a:tblGrid>
              <a:tr h="731520">
                <a:tc>
                  <a:txBody>
                    <a:bodyPr lIns="0" tIns="0" rIns="0" bIns="0">
                      <a:noAutofit/>
                    </a:bodyPr>
                    <a:p>
                      <a:endParaRPr sz="3500"/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marL="774700" indent="0"/>
                      <a:r>
                        <a:rPr lang="fr" b="1" sz="1300">
                          <a:solidFill>
                            <a:srgbClr val="2980B9"/>
                          </a:solidFill>
                          <a:latin typeface="Arial"/>
                        </a:rPr>
                        <a:t>QUALI'MES</a:t>
                      </a:r>
                    </a:p>
                  </a:txBody>
                  <a:tcPr marL="0" marR="0" marT="0" marB="0" anchor="ctr">
                    <a:solidFill>
                      <a:srgbClr val="EDF0F1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3500"/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</a:tr>
              <a:tr h="131064">
                <a:tc>
                  <a:txBody>
                    <a:bodyPr lIns="0" tIns="0" rIns="0" bIns="0">
                      <a:noAutofit/>
                    </a:bodyPr>
                    <a:p>
                      <a:endParaRPr sz="700"/>
                    </a:p>
                  </a:txBody>
                  <a:tcPr marL="0" marR="0" marT="0" marB="0">
                    <a:solidFill>
                      <a:srgbClr val="BEC3C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700"/>
                    </a:p>
                  </a:txBody>
                  <a:tcPr marL="0" marR="0" marT="0" marB="0">
                    <a:solidFill>
                      <a:srgbClr val="BEC3C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700"/>
                    </a:p>
                  </a:txBody>
                  <a:tcPr marL="0" marR="0" marT="0" marB="0">
                    <a:solidFill>
                      <a:srgbClr val="BEC3C7"/>
                    </a:solidFill>
                  </a:tcPr>
                </a:tc>
              </a:tr>
              <a:tr h="371856">
                <a:tc>
                  <a:txBody>
                    <a:bodyPr lIns="0" tIns="0" rIns="0" bIns="0">
                      <a:noAutofit/>
                    </a:bodyPr>
                    <a:p>
                      <a:endParaRPr sz="1800"/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marL="838200" indent="0"/>
                      <a:r>
                        <a:rPr lang="fr" b="1" sz="950">
                          <a:latin typeface="Arial"/>
                        </a:rPr>
                        <a:t>45% </a:t>
                      </a:r>
                      <a:r>
                        <a:rPr lang="fr" sz="950">
                          <a:latin typeface="Arial"/>
                        </a:rPr>
                        <a:t>du temps</a:t>
                      </a:r>
                    </a:p>
                  </a:txBody>
                  <a:tcPr marL="0" marR="0" marT="0" marB="0" anchor="ctr">
                    <a:solidFill>
                      <a:srgbClr val="EDF0F1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800"/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</a:tr>
              <a:tr h="987552">
                <a:tc>
                  <a:txBody>
                    <a:bodyPr lIns="0" tIns="0" rIns="0" bIns="0">
                      <a:noAutofit/>
                    </a:bodyPr>
                    <a:p>
                      <a:pPr algn="just" marL="355600" indent="0">
                        <a:lnSpc>
                          <a:spcPts val="1848"/>
                        </a:lnSpc>
                      </a:pPr>
                      <a:r>
                        <a:rPr lang="fr" i="1" sz="600">
                          <a:solidFill>
                            <a:srgbClr val="2D3F52"/>
                          </a:solidFill>
                          <a:latin typeface="Arial"/>
                        </a:rPr>
                        <a:t>•</a:t>
                      </a:r>
                      <a:r>
                        <a:rPr lang="fr" sz="850">
                          <a:solidFill>
                            <a:srgbClr val="2D3F52"/>
                          </a:solidFill>
                          <a:latin typeface="Arial"/>
                        </a:rPr>
                        <a:t>    Débug et corrections</a:t>
                      </a:r>
                    </a:p>
                    <a:p>
                      <a:pPr algn="just" marL="355600" indent="0">
                        <a:lnSpc>
                          <a:spcPts val="1848"/>
                        </a:lnSpc>
                      </a:pPr>
                      <a:r>
                        <a:rPr lang="fr" sz="850">
                          <a:solidFill>
                            <a:srgbClr val="2D3F52"/>
                          </a:solidFill>
                          <a:latin typeface="Arial"/>
                        </a:rPr>
                        <a:t>•    Nouvelles fonctionnalités</a:t>
                      </a:r>
                    </a:p>
                    <a:p>
                      <a:pPr algn="just" marL="355600" indent="0">
                        <a:lnSpc>
                          <a:spcPts val="1848"/>
                        </a:lnSpc>
                      </a:pPr>
                      <a:r>
                        <a:rPr lang="fr" sz="850">
                          <a:solidFill>
                            <a:srgbClr val="2D3F52"/>
                          </a:solidFill>
                          <a:latin typeface="Arial"/>
                        </a:rPr>
                        <a:t>•    Intégrations MongoDB</a:t>
                      </a:r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4700"/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4700"/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</a:tr>
              <a:tr h="719328">
                <a:tc>
                  <a:txBody>
                    <a:bodyPr lIns="0" tIns="0" rIns="0" bIns="0">
                      <a:noAutofit/>
                    </a:bodyPr>
                    <a:p>
                      <a:endParaRPr sz="3400"/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marL="393700" indent="0"/>
                      <a:r>
                        <a:rPr lang="fr" b="1" sz="1300">
                          <a:solidFill>
                            <a:srgbClr val="2980B9"/>
                          </a:solidFill>
                          <a:latin typeface="Arial"/>
                        </a:rPr>
                        <a:t>Applications mobiles</a:t>
                      </a:r>
                    </a:p>
                  </a:txBody>
                  <a:tcPr marL="0" marR="0" marT="0" marB="0" anchor="b">
                    <a:solidFill>
                      <a:srgbClr val="EDF0F1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3400"/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</a:tr>
              <a:tr h="131064">
                <a:tc>
                  <a:txBody>
                    <a:bodyPr lIns="0" tIns="0" rIns="0" bIns="0">
                      <a:noAutofit/>
                    </a:bodyPr>
                    <a:p>
                      <a:endParaRPr sz="700"/>
                    </a:p>
                  </a:txBody>
                  <a:tcPr marL="0" marR="0" marT="0" marB="0">
                    <a:solidFill>
                      <a:srgbClr val="BEC3C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700"/>
                    </a:p>
                  </a:txBody>
                  <a:tcPr marL="0" marR="0" marT="0" marB="0">
                    <a:solidFill>
                      <a:srgbClr val="BEC3C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700"/>
                    </a:p>
                  </a:txBody>
                  <a:tcPr marL="0" marR="0" marT="0" marB="0">
                    <a:solidFill>
                      <a:srgbClr val="BEC3C7"/>
                    </a:solidFill>
                  </a:tcPr>
                </a:tc>
              </a:tr>
              <a:tr h="368808">
                <a:tc>
                  <a:txBody>
                    <a:bodyPr lIns="0" tIns="0" rIns="0" bIns="0">
                      <a:noAutofit/>
                    </a:bodyPr>
                    <a:p>
                      <a:endParaRPr sz="1800"/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marL="838200" indent="0"/>
                      <a:r>
                        <a:rPr lang="fr" b="1" sz="950">
                          <a:latin typeface="Arial"/>
                        </a:rPr>
                        <a:t>25% </a:t>
                      </a:r>
                      <a:r>
                        <a:rPr lang="fr" sz="950">
                          <a:latin typeface="Arial"/>
                        </a:rPr>
                        <a:t>du temps</a:t>
                      </a:r>
                    </a:p>
                  </a:txBody>
                  <a:tcPr marL="0" marR="0" marT="0" marB="0" anchor="ctr">
                    <a:solidFill>
                      <a:srgbClr val="EDF0F1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800"/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</a:tr>
              <a:tr h="990600">
                <a:tc>
                  <a:txBody>
                    <a:bodyPr lIns="0" tIns="0" rIns="0" bIns="0">
                      <a:noAutofit/>
                    </a:bodyPr>
                    <a:p>
                      <a:pPr algn="just" marL="355600" indent="0">
                        <a:lnSpc>
                          <a:spcPts val="1848"/>
                        </a:lnSpc>
                      </a:pPr>
                      <a:r>
                        <a:rPr lang="fr" sz="850">
                          <a:solidFill>
                            <a:srgbClr val="2D3F52"/>
                          </a:solidFill>
                          <a:latin typeface="Arial"/>
                        </a:rPr>
                        <a:t>•    SPC_mobile </a:t>
                      </a:r>
                      <a:r>
                        <a:rPr lang="en-US" sz="850">
                          <a:solidFill>
                            <a:srgbClr val="2D3F52"/>
                          </a:solidFill>
                          <a:latin typeface="Arial"/>
                        </a:rPr>
                        <a:t>(Android)</a:t>
                      </a:r>
                    </a:p>
                    <a:p>
                      <a:pPr algn="just" marL="355600" indent="0">
                        <a:lnSpc>
                          <a:spcPts val="1848"/>
                        </a:lnSpc>
                      </a:pPr>
                      <a:r>
                        <a:rPr lang="fr" sz="850">
                          <a:solidFill>
                            <a:srgbClr val="2D3F52"/>
                          </a:solidFill>
                          <a:latin typeface="Arial"/>
                        </a:rPr>
                        <a:t>•    Transfert image (iOS)</a:t>
                      </a:r>
                    </a:p>
                    <a:p>
                      <a:pPr algn="just" marL="355600" indent="0">
                        <a:lnSpc>
                          <a:spcPts val="1848"/>
                        </a:lnSpc>
                      </a:pPr>
                      <a:r>
                        <a:rPr lang="fr" sz="850">
                          <a:solidFill>
                            <a:srgbClr val="2D3F52"/>
                          </a:solidFill>
                          <a:latin typeface="Arial"/>
                        </a:rPr>
                        <a:t>•    Tests et déploiement</a:t>
                      </a:r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4700"/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4700"/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</a:tr>
              <a:tr h="719328">
                <a:tc>
                  <a:txBody>
                    <a:bodyPr lIns="0" tIns="0" rIns="0" bIns="0">
                      <a:noAutofit/>
                    </a:bodyPr>
                    <a:p>
                      <a:endParaRPr sz="3400"/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marL="609600" indent="0"/>
                      <a:r>
                        <a:rPr lang="fr" b="1" sz="1300">
                          <a:solidFill>
                            <a:srgbClr val="2980B9"/>
                          </a:solidFill>
                          <a:latin typeface="Arial"/>
                        </a:rPr>
                        <a:t>Autres logiciels</a:t>
                      </a:r>
                    </a:p>
                  </a:txBody>
                  <a:tcPr marL="0" marR="0" marT="0" marB="0" anchor="b">
                    <a:solidFill>
                      <a:srgbClr val="EDF0F1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3400"/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</a:tr>
              <a:tr h="131064">
                <a:tc>
                  <a:txBody>
                    <a:bodyPr lIns="0" tIns="0" rIns="0" bIns="0">
                      <a:noAutofit/>
                    </a:bodyPr>
                    <a:p>
                      <a:endParaRPr sz="700"/>
                    </a:p>
                  </a:txBody>
                  <a:tcPr marL="0" marR="0" marT="0" marB="0">
                    <a:solidFill>
                      <a:srgbClr val="BEC3C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700"/>
                    </a:p>
                  </a:txBody>
                  <a:tcPr marL="0" marR="0" marT="0" marB="0">
                    <a:solidFill>
                      <a:srgbClr val="BEC3C7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700"/>
                    </a:p>
                  </a:txBody>
                  <a:tcPr marL="0" marR="0" marT="0" marB="0">
                    <a:solidFill>
                      <a:srgbClr val="BEC3C7"/>
                    </a:solidFill>
                  </a:tcPr>
                </a:tc>
              </a:tr>
              <a:tr h="374904">
                <a:tc>
                  <a:txBody>
                    <a:bodyPr lIns="0" tIns="0" rIns="0" bIns="0">
                      <a:noAutofit/>
                    </a:bodyPr>
                    <a:p>
                      <a:endParaRPr sz="1800"/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marL="838200" indent="0"/>
                      <a:r>
                        <a:rPr lang="fr" b="1" sz="950">
                          <a:latin typeface="Arial"/>
                        </a:rPr>
                        <a:t>30% </a:t>
                      </a:r>
                      <a:r>
                        <a:rPr lang="fr" sz="950">
                          <a:latin typeface="Arial"/>
                        </a:rPr>
                        <a:t>du temps</a:t>
                      </a:r>
                    </a:p>
                  </a:txBody>
                  <a:tcPr marL="0" marR="0" marT="0" marB="0" anchor="ctr">
                    <a:solidFill>
                      <a:srgbClr val="EDF0F1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800"/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</a:tr>
              <a:tr h="713232">
                <a:tc>
                  <a:txBody>
                    <a:bodyPr lIns="0" tIns="0" rIns="0" bIns="0">
                      <a:noAutofit/>
                    </a:bodyPr>
                    <a:p>
                      <a:pPr algn="just" marL="355600" indent="0">
                        <a:lnSpc>
                          <a:spcPts val="1848"/>
                        </a:lnSpc>
                      </a:pPr>
                      <a:r>
                        <a:rPr lang="fr" i="1" sz="600">
                          <a:solidFill>
                            <a:srgbClr val="2D3F52"/>
                          </a:solidFill>
                          <a:latin typeface="Arial"/>
                        </a:rPr>
                        <a:t>•</a:t>
                      </a:r>
                      <a:r>
                        <a:rPr lang="fr" sz="850">
                          <a:solidFill>
                            <a:srgbClr val="2D3F52"/>
                          </a:solidFill>
                          <a:latin typeface="Arial"/>
                        </a:rPr>
                        <a:t>    Contrôle réception</a:t>
                      </a:r>
                    </a:p>
                    <a:p>
                      <a:pPr algn="just" marL="355600" indent="0">
                        <a:lnSpc>
                          <a:spcPts val="1848"/>
                        </a:lnSpc>
                      </a:pPr>
                      <a:r>
                        <a:rPr lang="fr" sz="850">
                          <a:solidFill>
                            <a:srgbClr val="2D3F52"/>
                          </a:solidFill>
                          <a:latin typeface="Arial"/>
                        </a:rPr>
                        <a:t>•    SPC, Joaillerie</a:t>
                      </a:r>
                    </a:p>
                    <a:p>
                      <a:pPr algn="just" marL="355600" indent="0">
                        <a:lnSpc>
                          <a:spcPts val="1848"/>
                        </a:lnSpc>
                      </a:pPr>
                      <a:r>
                        <a:rPr lang="fr" sz="850">
                          <a:solidFill>
                            <a:srgbClr val="2D3F52"/>
                          </a:solidFill>
                          <a:latin typeface="Arial"/>
                        </a:rPr>
                        <a:t>•    Optimisations</a:t>
                      </a:r>
                    </a:p>
                  </a:txBody>
                  <a:tcPr marL="0" marR="0" marT="0" marB="0" anchor="b">
                    <a:solidFill>
                      <a:srgbClr val="EDF0F1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3400"/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3400"/>
                    </a:p>
                  </a:txBody>
                  <a:tcPr marL="0" marR="0" marT="0" marB="0">
                    <a:solidFill>
                      <a:srgbClr val="EDF0F1"/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993392" y="664464"/>
            <a:ext cx="3578352" cy="3078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ctr" indent="0">
              <a:spcAft>
                <a:spcPts val="2520"/>
              </a:spcAft>
            </a:pPr>
            <a:r>
              <a:rPr lang="en-US" b="1" sz="2200">
                <a:solidFill>
                  <a:srgbClr val="2D3F52"/>
                </a:solidFill>
                <a:latin typeface="Arial"/>
              </a:rPr>
              <a:t>QUALI'MES </a:t>
            </a:r>
            <a:r>
              <a:rPr lang="fr" b="1" sz="2200">
                <a:solidFill>
                  <a:srgbClr val="2D3F52"/>
                </a:solidFill>
                <a:latin typeface="Arial"/>
              </a:rPr>
              <a:t>- Logiciel MES</a:t>
            </a:r>
          </a:p>
        </p:txBody>
      </p:sp>
      <p:sp>
        <p:nvSpPr>
          <p:cNvPr id="3" name=""/>
          <p:cNvSpPr/>
          <p:nvPr/>
        </p:nvSpPr>
        <p:spPr>
          <a:xfrm>
            <a:off x="515112" y="1368552"/>
            <a:ext cx="6281928" cy="422452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Bef>
                <a:spcPts val="2520"/>
              </a:spcBef>
              <a:spcAft>
                <a:spcPts val="3150"/>
              </a:spcAft>
            </a:pPr>
            <a:r>
              <a:rPr lang="en-US" b="1" sz="1700">
                <a:solidFill>
                  <a:srgbClr val="2D3F52"/>
                </a:solidFill>
                <a:latin typeface="Arial"/>
              </a:rPr>
              <a:t>I Manufacturing </a:t>
            </a:r>
            <a:r>
              <a:rPr lang="fr" b="1" sz="1700">
                <a:solidFill>
                  <a:srgbClr val="2D3F52"/>
                </a:solidFill>
                <a:latin typeface="Arial"/>
              </a:rPr>
              <a:t>Execution System</a:t>
            </a:r>
          </a:p>
          <a:p>
            <a:pPr marL="1092200" indent="0">
              <a:spcAft>
                <a:spcPts val="2520"/>
              </a:spcAft>
            </a:pPr>
            <a:r>
              <a:rPr lang="fr" b="1" sz="950">
                <a:latin typeface="Arial"/>
              </a:rPr>
              <a:t>Machines industrielles </a:t>
            </a:r>
            <a:r>
              <a:rPr lang="fr" sz="950">
                <a:latin typeface="Arial"/>
              </a:rPr>
              <a:t>«</a:t>
            </a:r>
            <a:r>
              <a:rPr lang="fr" b="1" sz="950">
                <a:latin typeface="Arial"/>
              </a:rPr>
              <a:t>■ Box de collecte </a:t>
            </a:r>
            <a:r>
              <a:rPr lang="fr" sz="950">
                <a:latin typeface="Arial"/>
              </a:rPr>
              <a:t>«</a:t>
            </a:r>
            <a:r>
              <a:rPr lang="fr" b="1" sz="950">
                <a:latin typeface="Arial"/>
              </a:rPr>
              <a:t>■ QUALI'MES </a:t>
            </a:r>
            <a:r>
              <a:rPr lang="fr" sz="950">
                <a:latin typeface="Arial"/>
              </a:rPr>
              <a:t>«</a:t>
            </a:r>
            <a:r>
              <a:rPr lang="fr" b="1" sz="950">
                <a:latin typeface="Arial"/>
              </a:rPr>
              <a:t>■ Tableau de bord</a:t>
            </a:r>
          </a:p>
          <a:p>
            <a:pPr indent="0">
              <a:spcAft>
                <a:spcPts val="147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| Fonctionnalités principales</a:t>
            </a:r>
          </a:p>
          <a:p>
            <a:pPr algn="just" marL="1905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Collecte de données en temps réel </a:t>
            </a:r>
            <a:r>
              <a:rPr lang="fr" sz="1050">
                <a:solidFill>
                  <a:srgbClr val="2D3F52"/>
                </a:solidFill>
                <a:latin typeface="Arial"/>
              </a:rPr>
              <a:t>: Scrutation des machines via box</a:t>
            </a:r>
          </a:p>
          <a:p>
            <a:pPr algn="just" marL="1905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Gestion des Ordres de Fabrication </a:t>
            </a:r>
            <a:r>
              <a:rPr lang="en-US" b="1" sz="1050">
                <a:solidFill>
                  <a:srgbClr val="2D3F52"/>
                </a:solidFill>
                <a:latin typeface="Arial"/>
              </a:rPr>
              <a:t>(OF) </a:t>
            </a:r>
            <a:r>
              <a:rPr lang="fr" sz="1050">
                <a:solidFill>
                  <a:srgbClr val="2D3F52"/>
                </a:solidFill>
                <a:latin typeface="Arial"/>
              </a:rPr>
              <a:t>: Suivi et planification</a:t>
            </a:r>
          </a:p>
          <a:p>
            <a:pPr algn="just" marL="190500" indent="0">
              <a:lnSpc>
                <a:spcPts val="2280"/>
              </a:lnSpc>
            </a:pPr>
            <a:r>
              <a:rPr lang="fr" b="1" sz="1050">
                <a:solidFill>
                  <a:srgbClr val="2D3F52"/>
                </a:solidFill>
                <a:latin typeface="Arial"/>
              </a:rPr>
              <a:t>•    Traçabilité complète </a:t>
            </a:r>
            <a:r>
              <a:rPr lang="fr" sz="1050">
                <a:solidFill>
                  <a:srgbClr val="2D3F52"/>
                </a:solidFill>
                <a:latin typeface="Arial"/>
              </a:rPr>
              <a:t>: De la matière première au produit fini</a:t>
            </a:r>
          </a:p>
          <a:p>
            <a:pPr algn="just" marL="190500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</a:t>
            </a:r>
            <a:r>
              <a:rPr lang="fr" b="1" sz="1050">
                <a:solidFill>
                  <a:srgbClr val="2D3F52"/>
                </a:solidFill>
                <a:latin typeface="Arial"/>
              </a:rPr>
              <a:t>    Tableau de bord dynamique </a:t>
            </a:r>
            <a:r>
              <a:rPr lang="fr" sz="1050">
                <a:solidFill>
                  <a:srgbClr val="2D3F52"/>
                </a:solidFill>
                <a:latin typeface="Arial"/>
              </a:rPr>
              <a:t>: Visualisation des indicateurs</a:t>
            </a:r>
          </a:p>
          <a:p>
            <a:pPr algn="just" marL="190500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</a:t>
            </a:r>
            <a:r>
              <a:rPr lang="fr" b="1" sz="1050">
                <a:solidFill>
                  <a:srgbClr val="2D3F52"/>
                </a:solidFill>
                <a:latin typeface="Arial"/>
              </a:rPr>
              <a:t>    Communication bidirectionnelle </a:t>
            </a:r>
            <a:r>
              <a:rPr lang="fr" sz="1050">
                <a:solidFill>
                  <a:srgbClr val="2D3F52"/>
                </a:solidFill>
                <a:latin typeface="Arial"/>
              </a:rPr>
              <a:t>: Envoi de paramètres aux machines</a:t>
            </a:r>
          </a:p>
          <a:p>
            <a:pPr algn="just" marL="190500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</a:t>
            </a:r>
            <a:r>
              <a:rPr lang="fr" b="1" sz="1050">
                <a:solidFill>
                  <a:srgbClr val="2D3F52"/>
                </a:solidFill>
                <a:latin typeface="Arial"/>
              </a:rPr>
              <a:t>    Alertes et notifications </a:t>
            </a:r>
            <a:r>
              <a:rPr lang="fr" sz="1050">
                <a:solidFill>
                  <a:srgbClr val="2D3F52"/>
                </a:solidFill>
                <a:latin typeface="Arial"/>
              </a:rPr>
              <a:t>: Système de verrines lumineuses</a:t>
            </a:r>
          </a:p>
          <a:p>
            <a:pPr algn="just" indent="0">
              <a:lnSpc>
                <a:spcPts val="1464"/>
              </a:lnSpc>
            </a:pPr>
            <a:r>
              <a:rPr lang="fr" sz="500">
                <a:solidFill>
                  <a:srgbClr val="FE6B6B"/>
                </a:solidFill>
                <a:latin typeface="Arial"/>
              </a:rPr>
              <a:t>il</a:t>
            </a:r>
            <a:r>
              <a:rPr lang="fr" sz="500">
                <a:solidFill>
                  <a:srgbClr val="FAC4B7"/>
                </a:solidFill>
                <a:latin typeface="Arial"/>
              </a:rPr>
              <a:t>-</a:t>
            </a:r>
          </a:p>
          <a:p>
            <a:pPr algn="just" marL="190500" indent="0">
              <a:lnSpc>
                <a:spcPts val="1464"/>
              </a:lnSpc>
            </a:pPr>
            <a:r>
              <a:rPr lang="fr" b="1" sz="950">
                <a:latin typeface="Arial"/>
              </a:rPr>
              <a:t>Problématique à l'arrivée : </a:t>
            </a:r>
            <a:r>
              <a:rPr lang="fr" sz="950">
                <a:latin typeface="Arial"/>
              </a:rPr>
              <a:t>Incohérences importantes entre les données des box et celles présentes en base de données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752600" y="661416"/>
            <a:ext cx="4062984" cy="75895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 indent="0">
              <a:lnSpc>
                <a:spcPts val="3528"/>
              </a:lnSpc>
              <a:spcAft>
                <a:spcPts val="1260"/>
              </a:spcAft>
            </a:pPr>
            <a:r>
              <a:rPr lang="fr" b="1" sz="2200">
                <a:solidFill>
                  <a:srgbClr val="2D3F52"/>
                </a:solidFill>
                <a:latin typeface="Arial"/>
              </a:rPr>
              <a:t>Phase de débug - Analyse des dysfonctionnements</a:t>
            </a:r>
          </a:p>
        </p:txBody>
      </p:sp>
      <p:sp>
        <p:nvSpPr>
          <p:cNvPr id="3" name=""/>
          <p:cNvSpPr/>
          <p:nvPr/>
        </p:nvSpPr>
        <p:spPr>
          <a:xfrm>
            <a:off x="515112" y="1816608"/>
            <a:ext cx="2380488" cy="39014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Bef>
                <a:spcPts val="1260"/>
              </a:spcBef>
              <a:spcAft>
                <a:spcPts val="315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I Problèmes identifiés</a:t>
            </a:r>
          </a:p>
        </p:txBody>
      </p:sp>
      <p:sp>
        <p:nvSpPr>
          <p:cNvPr id="4" name=""/>
          <p:cNvSpPr/>
          <p:nvPr/>
        </p:nvSpPr>
        <p:spPr>
          <a:xfrm>
            <a:off x="774192" y="2651760"/>
            <a:ext cx="3773424" cy="1402080"/>
          </a:xfrm>
          <a:prstGeom prst="rect">
            <a:avLst/>
          </a:prstGeom>
          <a:solidFill>
            <a:srgbClr val="FFECCE"/>
          </a:solidFill>
        </p:spPr>
        <p:txBody>
          <a:bodyPr lIns="0" tIns="0" rIns="0" bIns="0">
            <a:noAutofit/>
          </a:bodyPr>
          <a:p>
            <a:pPr indent="0">
              <a:spcBef>
                <a:spcPts val="3150"/>
              </a:spcBef>
              <a:spcAft>
                <a:spcPts val="126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Dysfonctionnements base de données</a:t>
            </a:r>
          </a:p>
          <a:p>
            <a:pPr algn="just" marL="96520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Activation simultanée d'opérations sur une même machine</a:t>
            </a:r>
          </a:p>
          <a:p>
            <a:pPr algn="just" marL="96520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Doublons d'opérations sur différentes machines</a:t>
            </a:r>
          </a:p>
          <a:p>
            <a:pPr algn="just" marL="96520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Incohérences état système vs réalité client</a:t>
            </a:r>
          </a:p>
          <a:p>
            <a:pPr algn="just" marL="96520" indent="0">
              <a:lnSpc>
                <a:spcPts val="2280"/>
              </a:lnSpc>
              <a:spcAft>
                <a:spcPts val="3150"/>
              </a:spcAft>
            </a:pPr>
            <a:r>
              <a:rPr lang="fr" sz="1050">
                <a:solidFill>
                  <a:srgbClr val="2D3F52"/>
                </a:solidFill>
                <a:latin typeface="Arial"/>
              </a:rPr>
              <a:t>•    Calculs erronés des dates d'OF</a:t>
            </a:r>
          </a:p>
        </p:txBody>
      </p:sp>
      <p:sp>
        <p:nvSpPr>
          <p:cNvPr id="5" name=""/>
          <p:cNvSpPr/>
          <p:nvPr/>
        </p:nvSpPr>
        <p:spPr>
          <a:xfrm>
            <a:off x="515112" y="4785360"/>
            <a:ext cx="4584192" cy="3310128"/>
          </a:xfrm>
          <a:prstGeom prst="rect">
            <a:avLst/>
          </a:prstGeom>
          <a:solidFill>
            <a:srgbClr val="FFECCE"/>
          </a:solidFill>
        </p:spPr>
        <p:txBody>
          <a:bodyPr lIns="0" tIns="0" rIns="0" bIns="0">
            <a:noAutofit/>
          </a:bodyPr>
          <a:p>
            <a:pPr marL="279400" indent="0">
              <a:spcBef>
                <a:spcPts val="3150"/>
              </a:spcBef>
              <a:spcAft>
                <a:spcPts val="1260"/>
              </a:spcAft>
            </a:pPr>
            <a:r>
              <a:rPr lang="fr" b="1" sz="1300">
                <a:solidFill>
                  <a:srgbClr val="2980B9"/>
                </a:solidFill>
                <a:latin typeface="Arial"/>
              </a:rPr>
              <a:t>Causes identifiées</a:t>
            </a:r>
          </a:p>
          <a:p>
            <a:pPr algn="just" marL="355600" indent="0">
              <a:lnSpc>
                <a:spcPts val="2280"/>
              </a:lnSpc>
            </a:pPr>
            <a:r>
              <a:rPr lang="fr" sz="1050">
                <a:solidFill>
                  <a:srgbClr val="2D3F52"/>
                </a:solidFill>
                <a:latin typeface="Arial"/>
              </a:rPr>
              <a:t>• Usages imprévus du MES</a:t>
            </a:r>
          </a:p>
          <a:p>
            <a:pPr marR="1540764" indent="0">
              <a:lnSpc>
                <a:spcPts val="2280"/>
              </a:lnSpc>
            </a:pPr>
            <a:r>
              <a:rPr lang="fr" sz="4300">
                <a:solidFill>
                  <a:srgbClr val="FF6B6B"/>
                </a:solidFill>
                <a:latin typeface="Arial"/>
              </a:rPr>
              <a:t>I</a:t>
            </a:r>
            <a:r>
              <a:rPr lang="fr" sz="1050">
                <a:solidFill>
                  <a:srgbClr val="2D3F52"/>
                </a:solidFill>
                <a:latin typeface="Arial"/>
              </a:rPr>
              <a:t>» Clôture puis réouverture d'opérations • Migration d'opérations entre machines • Mise à jour manquante des numéros d'OF</a:t>
            </a:r>
          </a:p>
          <a:p>
            <a:pPr algn="just" indent="0">
              <a:spcAft>
                <a:spcPts val="840"/>
              </a:spcAft>
            </a:pPr>
            <a:r>
              <a:rPr lang="fr" sz="1000">
                <a:latin typeface="Arial"/>
              </a:rPr>
              <a:t>___</a:t>
            </a:r>
          </a:p>
          <a:p>
            <a:pPr indent="0">
              <a:spcAft>
                <a:spcPts val="1260"/>
              </a:spcAft>
            </a:pPr>
            <a:r>
              <a:rPr lang="fr" b="1" sz="1700">
                <a:solidFill>
                  <a:srgbClr val="2D3F52"/>
                </a:solidFill>
                <a:latin typeface="Arial"/>
              </a:rPr>
              <a:t>| Méthode de résolution</a:t>
            </a:r>
          </a:p>
          <a:p>
            <a:pPr marL="165100" indent="0">
              <a:lnSpc>
                <a:spcPts val="1968"/>
              </a:lnSpc>
            </a:pPr>
            <a:r>
              <a:rPr lang="fr" sz="950">
                <a:latin typeface="Arial"/>
              </a:rPr>
              <a:t>1. </a:t>
            </a:r>
            <a:r>
              <a:rPr lang="fr" b="1" sz="950">
                <a:latin typeface="Arial"/>
              </a:rPr>
              <a:t>Identification systématique </a:t>
            </a:r>
            <a:r>
              <a:rPr lang="fr" sz="950">
                <a:latin typeface="Arial"/>
              </a:rPr>
              <a:t>: Passage au crible de toutes les machines</a:t>
            </a:r>
          </a:p>
          <a:p>
            <a:pPr marL="165100" indent="0">
              <a:lnSpc>
                <a:spcPts val="1968"/>
              </a:lnSpc>
            </a:pPr>
            <a:r>
              <a:rPr lang="fr" sz="950">
                <a:latin typeface="Arial"/>
              </a:rPr>
              <a:t>2. </a:t>
            </a:r>
            <a:r>
              <a:rPr lang="fr" b="1" sz="950">
                <a:latin typeface="Arial"/>
              </a:rPr>
              <a:t>Analyse des incohérences </a:t>
            </a:r>
            <a:r>
              <a:rPr lang="fr" sz="950">
                <a:latin typeface="Arial"/>
              </a:rPr>
              <a:t>: Remontée jusqu'aux parties de code défaillantes 3. </a:t>
            </a:r>
            <a:r>
              <a:rPr lang="fr" b="1" sz="950">
                <a:latin typeface="Arial"/>
              </a:rPr>
              <a:t>Corrections ciblées </a:t>
            </a:r>
            <a:r>
              <a:rPr lang="fr" sz="950">
                <a:latin typeface="Arial"/>
              </a:rPr>
              <a:t>: Résolution des bugs identifiés 4. </a:t>
            </a:r>
            <a:r>
              <a:rPr lang="fr" b="1" sz="950">
                <a:latin typeface="Arial"/>
              </a:rPr>
              <a:t>Prévention </a:t>
            </a:r>
            <a:r>
              <a:rPr lang="fr" sz="950">
                <a:latin typeface="Arial"/>
              </a:rPr>
              <a:t>: Mise en place d'outils de surveillance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core.xml><?xml version="1.0" encoding="utf-8"?>
<cp:coreProperties xmlns:cp="http://schemas.openxmlformats.org/package/2006/metadata/core-properties" xmlns:dc="http://purl.org/dc/elements/1.1/">
  <dc:title>Soutenance d'Alternance - Thomas BOUVAIS</dc:title>
  <dc:subject/>
  <dc:creator/>
  <cp:keywords/>
</cp:coreProperties>
</file>