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83" r:id="rId5"/>
    <p:sldId id="287" r:id="rId6"/>
    <p:sldId id="284" r:id="rId7"/>
    <p:sldId id="285" r:id="rId8"/>
    <p:sldId id="263" r:id="rId9"/>
    <p:sldId id="258" r:id="rId10"/>
    <p:sldId id="259" r:id="rId11"/>
    <p:sldId id="288" r:id="rId12"/>
    <p:sldId id="265" r:id="rId13"/>
    <p:sldId id="266" r:id="rId14"/>
    <p:sldId id="267" r:id="rId15"/>
    <p:sldId id="289" r:id="rId16"/>
    <p:sldId id="268" r:id="rId17"/>
    <p:sldId id="290" r:id="rId18"/>
    <p:sldId id="291" r:id="rId19"/>
    <p:sldId id="269" r:id="rId20"/>
    <p:sldId id="292" r:id="rId21"/>
    <p:sldId id="270" r:id="rId22"/>
    <p:sldId id="271" r:id="rId23"/>
    <p:sldId id="272" r:id="rId24"/>
    <p:sldId id="294" r:id="rId25"/>
    <p:sldId id="273" r:id="rId26"/>
    <p:sldId id="274" r:id="rId27"/>
    <p:sldId id="275" r:id="rId28"/>
    <p:sldId id="260" r:id="rId29"/>
    <p:sldId id="276" r:id="rId30"/>
    <p:sldId id="277" r:id="rId31"/>
    <p:sldId id="278" r:id="rId32"/>
    <p:sldId id="279" r:id="rId33"/>
    <p:sldId id="280" r:id="rId34"/>
    <p:sldId id="281" r:id="rId35"/>
    <p:sldId id="264" r:id="rId36"/>
    <p:sldId id="261" r:id="rId37"/>
    <p:sldId id="293" r:id="rId3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405" y="1214755"/>
            <a:ext cx="10029190" cy="2387600"/>
          </a:xfrm>
        </p:spPr>
        <p:txBody>
          <a:bodyPr/>
          <a:p>
            <a:r>
              <a:rPr lang="zh-CN" altLang="en-US" sz="4800"/>
              <a:t>代码覆盖率及路径分析检测</a:t>
            </a:r>
            <a:endParaRPr lang="zh-CN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凌霄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实验方法：分析对象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3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相比</a:t>
            </a:r>
            <a:r>
              <a:rPr lang="en-US" altLang="zh-CN"/>
              <a:t>Java</a:t>
            </a:r>
            <a:r>
              <a:rPr lang="zh-CN" altLang="en-US"/>
              <a:t>代码分析的好处：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1. </a:t>
            </a:r>
            <a:r>
              <a:rPr lang="zh-CN" altLang="en-US"/>
              <a:t>直接对</a:t>
            </a:r>
            <a:r>
              <a:rPr lang="en-US" altLang="zh-CN"/>
              <a:t>class</a:t>
            </a:r>
            <a:r>
              <a:rPr lang="zh-CN" altLang="en-US"/>
              <a:t>文件分析</a:t>
            </a:r>
            <a:r>
              <a:rPr lang="en-US" altLang="zh-CN"/>
              <a:t>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2. </a:t>
            </a:r>
            <a:r>
              <a:rPr lang="zh-CN" altLang="en-US"/>
              <a:t>跳转方式单一；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3. </a:t>
            </a:r>
            <a:r>
              <a:rPr lang="zh-CN" altLang="en-US"/>
              <a:t>便于分析函数调用（</a:t>
            </a:r>
            <a:r>
              <a:rPr lang="en-US" altLang="zh-CN"/>
              <a:t>import *, </a:t>
            </a:r>
            <a:r>
              <a:rPr lang="zh-CN" altLang="en-US"/>
              <a:t>系统函数）。</a:t>
            </a:r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810" y="4081780"/>
            <a:ext cx="81153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实验方法：使用工具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Kotlin</a:t>
            </a:r>
            <a:r>
              <a:rPr lang="zh-CN" altLang="en-US"/>
              <a:t>语言编写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ASM</a:t>
            </a:r>
            <a:r>
              <a:rPr lang="zh-CN" altLang="en-US"/>
              <a:t>库分析</a:t>
            </a:r>
            <a:r>
              <a:rPr lang="en-US" altLang="zh-CN"/>
              <a:t>Java</a:t>
            </a:r>
            <a:r>
              <a:rPr lang="zh-CN" altLang="en-US"/>
              <a:t>字节码（</a:t>
            </a:r>
            <a:r>
              <a:rPr lang="en-US" altLang="zh-CN"/>
              <a:t>Java 8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ASM</a:t>
            </a:r>
            <a:r>
              <a:rPr lang="zh-CN" altLang="en-US"/>
              <a:t>使用：（回调机制）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9375"/>
            <a:ext cx="812800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实验方法：路径分析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流程：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Picture 3" descr="啦啦啦啦啦啦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2834640"/>
            <a:ext cx="9360535" cy="21037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分析字节码中路径的边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61135"/>
            <a:ext cx="3441700" cy="5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40" y="2155190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分析字节码中路径的边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1691005"/>
            <a:ext cx="10869930" cy="43999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筛选程序所经过的函数的边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从入口函数开始递归替换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3950"/>
            <a:ext cx="107823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筛选程序所经过的函数的边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8737600" cy="6184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筛选程序所经过的函数的边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1691005"/>
            <a:ext cx="9135745" cy="44989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通过边计算所有的目标路径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循环：先分析主干，再</a:t>
            </a:r>
            <a:r>
              <a:rPr lang="zh-CN" altLang="en-US"/>
              <a:t>插入</a:t>
            </a:r>
            <a:r>
              <a:rPr lang="zh-CN" altLang="en-US"/>
              <a:t>单个循环节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2595880"/>
            <a:ext cx="60960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335" y="1355090"/>
            <a:ext cx="10314940" cy="53130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通过边计算所有的目标路径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实验背景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实验室基础：自动生成路径覆盖测试用例算法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2769870"/>
            <a:ext cx="2755900" cy="2463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10" y="3207385"/>
            <a:ext cx="2578100" cy="158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00" y="3118485"/>
            <a:ext cx="25527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实验方法：代码覆盖率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大致</a:t>
            </a:r>
            <a:r>
              <a:rPr lang="zh-CN" altLang="en-US"/>
              <a:t>流程：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问题：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如何获取经过的节点？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1. </a:t>
            </a:r>
            <a:r>
              <a:rPr lang="zh-CN" altLang="en-US"/>
              <a:t>函数返回：和原本的返回值冲突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2. </a:t>
            </a:r>
            <a:r>
              <a:rPr lang="zh-CN" altLang="en-US"/>
              <a:t>引用传递：函数栈变化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3. </a:t>
            </a:r>
            <a:r>
              <a:rPr lang="zh-CN" altLang="en-US"/>
              <a:t>输出文件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4. </a:t>
            </a:r>
            <a:r>
              <a:rPr lang="zh-CN" altLang="en-US"/>
              <a:t>全局变量</a:t>
            </a:r>
            <a:endParaRPr lang="zh-CN" altLang="en-US"/>
          </a:p>
        </p:txBody>
      </p:sp>
      <p:pic>
        <p:nvPicPr>
          <p:cNvPr id="4" name="Picture 3" descr="啦啦啦啦啦啦1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785" y="1533525"/>
            <a:ext cx="699706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实验方法：代码覆盖率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流程：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Picture 3" descr="啦啦啦啦啦啦1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345" y="2644775"/>
            <a:ext cx="11751945" cy="15684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生成全局变量类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59230"/>
            <a:ext cx="7727950" cy="42646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生成全局变量类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-190" t="-1247" r="-855" b="60346"/>
          <a:stretch>
            <a:fillRect/>
          </a:stretch>
        </p:blipFill>
        <p:spPr>
          <a:xfrm>
            <a:off x="924560" y="1555115"/>
            <a:ext cx="11111230" cy="2086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t="25515" r="20116" b="47076"/>
          <a:stretch>
            <a:fillRect/>
          </a:stretch>
        </p:blipFill>
        <p:spPr>
          <a:xfrm>
            <a:off x="838200" y="3928110"/>
            <a:ext cx="5658485" cy="23482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字节码插桩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每次遇到</a:t>
            </a:r>
            <a:r>
              <a:rPr lang="en-US" altLang="zh-CN"/>
              <a:t>Label</a:t>
            </a:r>
            <a:r>
              <a:rPr lang="zh-CN" altLang="en-US"/>
              <a:t>的时候插桩（将当前</a:t>
            </a:r>
            <a:r>
              <a:rPr lang="en-US" altLang="zh-CN"/>
              <a:t>Label</a:t>
            </a:r>
            <a:r>
              <a:rPr lang="zh-CN" altLang="en-US"/>
              <a:t>保存）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2865" y="3363595"/>
            <a:ext cx="4025900" cy="2672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2599"/>
          <a:stretch>
            <a:fillRect/>
          </a:stretch>
        </p:blipFill>
        <p:spPr>
          <a:xfrm>
            <a:off x="3779520" y="2846070"/>
            <a:ext cx="847344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获取经过的节点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编译期没有</a:t>
            </a:r>
            <a:r>
              <a:rPr lang="en-US" altLang="zh-CN"/>
              <a:t>Data</a:t>
            </a:r>
            <a:r>
              <a:rPr lang="zh-CN" altLang="en-US"/>
              <a:t>类，动态查找，反射调用方法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530" y="2552065"/>
            <a:ext cx="8674100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分析覆盖率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处理循环</a:t>
            </a:r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2482850"/>
            <a:ext cx="116332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调用方法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2466975"/>
            <a:ext cx="90043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测试报告</a:t>
            </a:r>
            <a:endParaRPr lang="zh-CN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生成</a:t>
            </a:r>
            <a:r>
              <a:rPr lang="en-US" altLang="zh-CN"/>
              <a:t>markdown</a:t>
            </a:r>
            <a:r>
              <a:rPr lang="zh-CN" altLang="en-US"/>
              <a:t>文件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路径图</a:t>
            </a:r>
            <a:endParaRPr lang="zh-CN" altLang="en-US"/>
          </a:p>
          <a:p>
            <a:r>
              <a:rPr lang="zh-CN" altLang="en-US"/>
              <a:t>覆盖率</a:t>
            </a:r>
            <a:endParaRPr lang="zh-CN" altLang="en-US"/>
          </a:p>
          <a:p>
            <a:r>
              <a:rPr lang="zh-CN" altLang="en-US"/>
              <a:t>目标路径以及覆盖情况</a:t>
            </a:r>
            <a:endParaRPr lang="zh-CN" altLang="en-US"/>
          </a:p>
          <a:p>
            <a:r>
              <a:rPr lang="zh-CN" altLang="en-US"/>
              <a:t>测试用例以及覆盖情况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635" y="15240"/>
            <a:ext cx="6097270" cy="68275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测试报告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05" y="1691005"/>
            <a:ext cx="64262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40" y="992505"/>
            <a:ext cx="55626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实验背景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实验室基础：自动生成路径覆盖测试用例算法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Picture 5" descr="啦啦啦啦啦啦1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55520"/>
            <a:ext cx="6425565" cy="34918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测试报告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640"/>
            <a:ext cx="10478770" cy="44570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测试报告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9165" y="1854835"/>
            <a:ext cx="10312400" cy="4292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2955" y="428625"/>
            <a:ext cx="10625455" cy="60001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测试报告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97660"/>
            <a:ext cx="10515600" cy="14408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现有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不可行路径的处理</a:t>
            </a:r>
            <a:endParaRPr lang="zh-CN" altLang="en-US"/>
          </a:p>
          <a:p>
            <a:r>
              <a:rPr lang="zh-CN" altLang="en-US"/>
              <a:t>一些情况</a:t>
            </a:r>
            <a:r>
              <a:rPr lang="zh-CN" altLang="en-US"/>
              <a:t>尚未处理</a:t>
            </a:r>
            <a:endParaRPr lang="zh-CN" altLang="en-US"/>
          </a:p>
          <a:p>
            <a:r>
              <a:rPr lang="zh-CN" altLang="en-US"/>
              <a:t>尚未与算法对接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0" y="1691005"/>
            <a:ext cx="5842000" cy="40259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心得体会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Kotlin</a:t>
            </a:r>
            <a:r>
              <a:rPr lang="zh-CN" altLang="en-US"/>
              <a:t>、</a:t>
            </a:r>
            <a:r>
              <a:rPr lang="en-US" altLang="zh-CN"/>
              <a:t>ASM</a:t>
            </a:r>
            <a:r>
              <a:rPr lang="zh-CN" altLang="en-US"/>
              <a:t>、</a:t>
            </a:r>
            <a:r>
              <a:rPr lang="en-US" altLang="zh-CN"/>
              <a:t>Java </a:t>
            </a:r>
            <a:r>
              <a:rPr lang="en-US" altLang="zh-CN"/>
              <a:t>Byte Code</a:t>
            </a:r>
            <a:r>
              <a:rPr lang="zh-CN" altLang="en-US"/>
              <a:t>、</a:t>
            </a:r>
            <a:r>
              <a:rPr lang="en-US" altLang="zh-CN"/>
              <a:t>Path Coverage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Automated Test Case Generation ≠</a:t>
            </a:r>
            <a:r>
              <a:rPr lang="en-US" altLang="zh-CN">
                <a:sym typeface="+mn-ea"/>
              </a:rPr>
              <a:t> Bug Detection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Thanks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啦啦啦啦啦啦1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55520"/>
            <a:ext cx="6425565" cy="3491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缺点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人</a:t>
            </a:r>
            <a:r>
              <a:rPr lang="zh-CN" altLang="en-US">
                <a:sym typeface="+mn-ea"/>
              </a:rPr>
              <a:t>工分析路径、插桩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人</a:t>
            </a:r>
            <a:r>
              <a:rPr lang="zh-CN" altLang="en-US">
                <a:sym typeface="+mn-ea"/>
              </a:rPr>
              <a:t>工分析路径、插桩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68755"/>
            <a:ext cx="2997200" cy="408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1583055"/>
            <a:ext cx="72644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人</a:t>
            </a:r>
            <a:r>
              <a:rPr lang="zh-CN" altLang="en-US">
                <a:sym typeface="+mn-ea"/>
              </a:rPr>
              <a:t>工分析路径、插桩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68755"/>
            <a:ext cx="2997200" cy="408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40" y="1468755"/>
            <a:ext cx="85471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实验背景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实验室基础：</a:t>
            </a:r>
            <a:r>
              <a:rPr lang="en-US" altLang="zh-CN"/>
              <a:t>C++</a:t>
            </a:r>
            <a:r>
              <a:rPr lang="zh-CN" altLang="en-US"/>
              <a:t>代码覆盖率及路径分析检测工具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</a:t>
            </a:r>
            <a:r>
              <a:rPr lang="en-US" altLang="zh-CN"/>
              <a:t>C++</a:t>
            </a:r>
            <a:r>
              <a:rPr lang="zh-CN" altLang="en-US"/>
              <a:t>代码进行分析，自动</a:t>
            </a:r>
            <a:r>
              <a:rPr lang="zh-CN" altLang="en-US"/>
              <a:t>生成上述人工编写的代码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缺点：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1</a:t>
            </a:r>
            <a:r>
              <a:rPr lang="zh-CN" altLang="en-US"/>
              <a:t>、</a:t>
            </a:r>
            <a:r>
              <a:rPr lang="zh-CN" altLang="en-US"/>
              <a:t>只</a:t>
            </a:r>
            <a:r>
              <a:rPr lang="zh-CN" altLang="en-US"/>
              <a:t>对单函数有效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、只对简单的语句</a:t>
            </a:r>
            <a:r>
              <a:rPr lang="zh-CN" altLang="en-US"/>
              <a:t>进行处理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3</a:t>
            </a:r>
            <a:r>
              <a:rPr lang="zh-CN" altLang="en-US"/>
              <a:t>、只支持几种简单的变量类型，不支持类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4</a:t>
            </a:r>
            <a:r>
              <a:rPr lang="zh-CN" altLang="en-US"/>
              <a:t>、生成代码后需要重新编译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5</a:t>
            </a:r>
            <a:r>
              <a:rPr lang="zh-CN" altLang="en-US"/>
              <a:t>、不能自动分析目标路径，指定了路径个数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实验需求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自动分析待测程序</a:t>
            </a:r>
            <a:endParaRPr lang="zh-CN" altLang="en-US"/>
          </a:p>
          <a:p>
            <a:pPr lvl="1"/>
            <a:r>
              <a:rPr lang="zh-CN" altLang="en-US"/>
              <a:t>获取</a:t>
            </a:r>
            <a:r>
              <a:rPr lang="zh-CN" altLang="en-US"/>
              <a:t>从指定入口函数开始，程序可能执行的所有路径</a:t>
            </a:r>
            <a:endParaRPr lang="zh-CN" altLang="en-US"/>
          </a:p>
          <a:p>
            <a:pPr lvl="1"/>
            <a:r>
              <a:rPr lang="zh-CN" altLang="en-US"/>
              <a:t>允许</a:t>
            </a:r>
            <a:r>
              <a:rPr lang="zh-CN" altLang="en-US"/>
              <a:t>多函数、多类之间的调用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自动修改</a:t>
            </a:r>
            <a:r>
              <a:rPr lang="zh-CN" altLang="en-US"/>
              <a:t>待测程序</a:t>
            </a:r>
            <a:endParaRPr lang="zh-CN" altLang="en-US"/>
          </a:p>
          <a:p>
            <a:pPr lvl="1"/>
            <a:r>
              <a:rPr lang="zh-CN" altLang="en-US"/>
              <a:t>获取测试用例的路径覆盖情况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待测程序语言</a:t>
            </a:r>
            <a:endParaRPr lang="zh-CN" altLang="en-US"/>
          </a:p>
          <a:p>
            <a:pPr lvl="1"/>
            <a:r>
              <a:rPr lang="en-US" altLang="zh-CN" sz="2400"/>
              <a:t>Java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实验方法：分析对象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3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对</a:t>
            </a:r>
            <a:r>
              <a:rPr lang="en-US" altLang="zh-CN"/>
              <a:t>Java</a:t>
            </a:r>
            <a:r>
              <a:rPr lang="zh-CN" altLang="en-US"/>
              <a:t>字节码进行分析与修改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4010" y="759460"/>
            <a:ext cx="4669790" cy="5339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2227580"/>
            <a:ext cx="5803900" cy="394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WPS Presentation</Application>
  <PresentationFormat>Widescreen</PresentationFormat>
  <Paragraphs>184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SimSun</vt:lpstr>
      <vt:lpstr>Wingdings</vt:lpstr>
      <vt:lpstr/>
      <vt:lpstr>Arial Unicode MS</vt:lpstr>
      <vt:lpstr>Calibri Light</vt:lpstr>
      <vt:lpstr>Helvetica Neue</vt:lpstr>
      <vt:lpstr>Calibri</vt:lpstr>
      <vt:lpstr>微软雅黑</vt:lpstr>
      <vt:lpstr>HYQiHeiKW</vt:lpstr>
      <vt:lpstr>SimSun</vt:lpstr>
      <vt:lpstr>HYShuSongErKW</vt:lpstr>
      <vt:lpstr>SimSun</vt:lpstr>
      <vt:lpstr>PingFang SC</vt:lpstr>
      <vt:lpstr>Office Theme</vt:lpstr>
      <vt:lpstr>PowerPoint 演示文稿</vt:lpstr>
      <vt:lpstr>PowerPoint 演示文稿</vt:lpstr>
      <vt:lpstr>实验背景</vt:lpstr>
      <vt:lpstr>实验背景</vt:lpstr>
      <vt:lpstr>缺点：手工分析路径，手工插桩</vt:lpstr>
      <vt:lpstr>缺点：手工分析路径，手工插桩</vt:lpstr>
      <vt:lpstr>PowerPoint 演示文稿</vt:lpstr>
      <vt:lpstr>PowerPoint 演示文稿</vt:lpstr>
      <vt:lpstr>PowerPoint 演示文稿</vt:lpstr>
      <vt:lpstr>实验方法：分析对象</vt:lpstr>
      <vt:lpstr>PowerPoint 演示文稿</vt:lpstr>
      <vt:lpstr>PowerPoint 演示文稿</vt:lpstr>
      <vt:lpstr>PowerPoint 演示文稿</vt:lpstr>
      <vt:lpstr>分析字节码中路径的边</vt:lpstr>
      <vt:lpstr>PowerPoint 演示文稿</vt:lpstr>
      <vt:lpstr>筛选程序所经过的函数的边</vt:lpstr>
      <vt:lpstr>筛选程序所经过的函数的边</vt:lpstr>
      <vt:lpstr>PowerPoint 演示文稿</vt:lpstr>
      <vt:lpstr>通过边计算所有的目标路径</vt:lpstr>
      <vt:lpstr>PowerPoint 演示文稿</vt:lpstr>
      <vt:lpstr>PowerPoint 演示文稿</vt:lpstr>
      <vt:lpstr>PowerPoint 演示文稿</vt:lpstr>
      <vt:lpstr>生成全局变量类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代码覆盖率及路径分析检测</dc:title>
  <dc:creator>moi</dc:creator>
  <cp:lastModifiedBy>moi</cp:lastModifiedBy>
  <cp:revision>20</cp:revision>
  <dcterms:created xsi:type="dcterms:W3CDTF">2020-01-02T11:41:18Z</dcterms:created>
  <dcterms:modified xsi:type="dcterms:W3CDTF">2020-01-02T11:41:18Z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1033-1.4.0.1935</vt:lpwstr>
  </property>
</Properties>
</file>