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8" r:id="rId4"/>
    <p:sldId id="257" r:id="rId5"/>
    <p:sldId id="261" r:id="rId6"/>
    <p:sldId id="281" r:id="rId7"/>
    <p:sldId id="275" r:id="rId8"/>
    <p:sldId id="280" r:id="rId9"/>
    <p:sldId id="276" r:id="rId10"/>
    <p:sldId id="277" r:id="rId11"/>
    <p:sldId id="278" r:id="rId12"/>
    <p:sldId id="279" r:id="rId13"/>
    <p:sldId id="273" r:id="rId1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>
        <p:scale>
          <a:sx n="98" d="100"/>
          <a:sy n="9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DC772B-9B05-A16A-B2C9-FF7D6CA93ED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4EBC8-88B4-1E26-FF04-364BF4A2AC1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50F7D-3CED-55FD-F352-51222C00737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10060-3E73-EDC5-A9D3-7957D0E5443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2558789-4E0C-4D9E-AABB-E33E7BC12201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2128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456686-D53B-3265-6CCC-BD2AE69E1F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A2C56-E41E-CD87-C70D-D23A8FB5AE9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0A3DDAC-A1D4-60EA-D829-60893B76E9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08C6D-BF65-C768-610E-CB6AFEF65A3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6FA6-818B-4BC9-5CC1-02DBAE14C3D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4B3A1-801C-5C85-9F80-D30BCB5484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E9C77DB-3B23-4EEC-B1C2-B4E7805858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A3D4B-1B6A-2A7A-78C2-5DC2DF2416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CECB44F-0876-45FE-94DF-51BD21CEE3A8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C74F4-D40D-6303-565A-1B9B52CE60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E796F5-30BE-559A-82B3-124246E76A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BDDB-44F1-1781-BCAD-110B5FCB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AE6F5-E622-DBCC-6796-FBDC63E07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DC93-E604-EEC9-E6E0-7FFC2BA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4095D-8E0A-C8B2-A068-51344F5C6C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CAD0792-3A1E-4903-ADC2-D3DEC01B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4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308E-4669-32D5-C24D-2C9BF6CA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79488-6435-9494-A637-1BC386B8B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5DB4-662D-8BCB-61BB-791D1BB5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DD9F3-C3AB-9FD8-52A8-9024F64570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F2BC811-64FF-468B-A85C-E3F8D75DF2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6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2868D-F25B-B625-6729-CBA4554E6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801688"/>
            <a:ext cx="2266950" cy="4776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5204B-3285-F52D-1647-22A2A54D9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801688"/>
            <a:ext cx="6653212" cy="4776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ED07-5F97-B494-7674-EBFCC460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88C14-C614-96E2-AC3B-D60703806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FDE0D90-A316-4DD8-A8D9-EBCDD1ED97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7951-8E0B-7105-809C-6FC2DE882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EC914-CDB6-C0AB-9906-37ED08E97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2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2B75-677F-9930-02CB-737413FD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9BEB-2749-3964-ED3E-0775FDCF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893A-0F83-D1D9-D3DD-B66716AF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47807-6C81-2EB8-E859-10708ABA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7307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7263-64FD-3D97-3BC5-97E6CDAD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93E5-8461-8748-FAA1-A7D5A34D1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022725"/>
            <a:ext cx="4459287" cy="1533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55661-9D9E-0202-AA7B-F4195C411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022725"/>
            <a:ext cx="4460875" cy="1533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64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F91B-8193-1FC4-0B01-53DA249E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E13DD-053D-8D94-29AB-9CAAB3527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D4A19-877F-C2EC-1BF3-778825A29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F7E01-BB9B-216F-0288-4659B630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FD7A1-0F9C-D3BC-7B2B-1319F924F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248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F4F0-0472-5984-8735-C20FD26B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814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19176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3ED2-C941-58AE-AE2A-4B54CC28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2E88-E52F-62F5-54A0-BA4F40AF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0DE9C-8B74-47DC-55F9-CEAF788D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47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C081-03F3-FDFB-5EB6-463D27C0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92D5-51C6-D109-1C9E-AB282775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285A-2740-FC96-A500-EBE9EFFE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EA494-8CFB-B84F-2603-FA0AA62E4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91D7D79-F2C3-497B-821B-F5A977183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A41E-D73E-CA88-A22B-0A1999D2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60EC4-A6D8-0DDC-B58D-446AE08AF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0B6DD-E155-D401-4026-BDFA703FD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919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973B-E548-B494-BCDE-ED8EC77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8DFAA-7698-BC17-E202-48B2D65F5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29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197F3-F613-5EF6-F3BB-55F7C0794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27900" y="2339975"/>
            <a:ext cx="2273300" cy="3216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F0C1C-2819-CA97-FF55-2F31F0B27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339975"/>
            <a:ext cx="6672262" cy="3216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2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56F3-121B-4BB5-E1D4-8E5DB4BC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614EF-0795-712B-C7A3-EE066AD2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5063-8DFF-65B8-5514-D080C0C1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7D1E-1140-DB0D-2214-40FF46FC6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6A7BFE0-2B2C-461F-B8DA-09D672328D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7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C2E4-1A44-3020-BC3C-22C57875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340F-83D9-FD38-F5C7-FF916425B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463675"/>
            <a:ext cx="445928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7F7AD-20F6-B15D-93CF-6278BDE59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63675"/>
            <a:ext cx="446087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AFCA0-CDC6-55C1-B47E-C4744F07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01BAC-5802-3092-D1AA-8858E2CD79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BCD2B2C-3D4C-465F-95E8-BDAA0D4928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4B77-DE71-8A01-5594-9ECB11FE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1C015-FF8A-37D8-89C6-8316D962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8BB25-C3F8-5D59-4CDE-7E6EC43C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C0B89-EEF7-1A6D-5C2F-501DEAC0C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73212-143B-AD8D-A21A-0E6B4ECF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EBDDD-A682-C075-79FB-8E4D28FC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B0D01F-D774-C079-5009-F6CC52ECE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7C2E9D9-19A8-4138-ABD8-014B1FD321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4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36AC-30A1-F3C6-017C-853A513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FD400-3D34-2507-C6CE-4589EC0C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60FC-52C0-03EA-0CC3-AF46B49B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AD6C539-B8F7-4BE0-9366-54004CB56F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99836-6D01-B4DF-FD07-8FCDAED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ABCB5B-611F-27D3-A568-A4A7C5B11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5A616C0-C6E0-4632-8C84-7EB7041AF5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089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AC6D-33F8-76D5-9957-2BF3C2DB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F23B-DE62-C986-5A7B-AB79B60C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7A178-C442-69F4-4C76-0741129A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855AC-B183-BC9A-01E8-45E6208A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AA91D-906E-4607-E6D9-866849B39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9971133-DF56-47AB-813D-D9D7031816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DC44-09A7-5CEF-A26E-68919FD7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9FB4A-0D82-1691-3420-E97A18B0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226FD-96AB-3D13-D1F4-9CBEE64C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A763A-51D0-34AC-58F1-3B8BB7D6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B6C5-3606-1C18-9607-17D8C25E3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A459B3F-C55C-465F-80A8-D28444B264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0F49B-A06E-F26A-F555-FDD354306C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802080"/>
            <a:ext cx="907164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FB97-ECBF-74D4-F9C0-0B48529C6D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463039"/>
            <a:ext cx="9071640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4A8D-0493-5754-E1BB-639FC3BF898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97680" y="0"/>
            <a:ext cx="1188719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200" kern="1200">
                <a:latin typeface="Robo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3A58F-7DDC-70AE-7B1B-A04283EF6F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34640" y="0"/>
            <a:ext cx="1280159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200" kern="1200">
                <a:latin typeface="Robo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A05F081B-5273-42D9-90A6-30F2EAE94023}" type="slidenum">
              <a:t>‹#›</a:t>
            </a:fld>
            <a:endParaRPr lang="en-US"/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D7895BE4-4C0E-5C05-C4EF-7C525106B327}"/>
              </a:ext>
            </a:extLst>
          </p:cNvPr>
          <p:cNvSpPr/>
          <p:nvPr/>
        </p:nvSpPr>
        <p:spPr>
          <a:xfrm>
            <a:off x="0" y="731519"/>
            <a:ext cx="10080000" cy="0"/>
          </a:xfrm>
          <a:prstGeom prst="line">
            <a:avLst/>
          </a:prstGeom>
          <a:noFill/>
          <a:ln w="36720">
            <a:solidFill>
              <a:srgbClr val="0073C0"/>
            </a:solidFill>
            <a:prstDash val="solid"/>
          </a:ln>
        </p:spPr>
        <p:txBody>
          <a:bodyPr lIns="18360" tIns="18360" rIns="18360" bIns="18360" anchor="ctr" anchorCtr="0"/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58F96A8-74EC-FF40-8E01-EB9D4DC26CC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503999" y="91440"/>
            <a:ext cx="3513959" cy="58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E566DBA6-E436-87B3-21A2-6033B6D07A83}"/>
              </a:ext>
            </a:extLst>
          </p:cNvPr>
          <p:cNvSpPr/>
          <p:nvPr/>
        </p:nvSpPr>
        <p:spPr>
          <a:xfrm>
            <a:off x="8706240" y="0"/>
            <a:ext cx="0" cy="182880"/>
          </a:xfrm>
          <a:prstGeom prst="line">
            <a:avLst/>
          </a:prstGeom>
          <a:noFill/>
          <a:ln w="18360">
            <a:solidFill>
              <a:srgbClr val="0073C0"/>
            </a:solidFill>
            <a:prstDash val="solid"/>
          </a:ln>
        </p:spPr>
        <p:txBody>
          <a:bodyPr lIns="9360" tIns="9360" rIns="9360" bIns="9360" anchor="ctr" anchorCtr="0"/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lvl="0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❖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lvl="1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lvl="2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lvl="3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lvl="4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lvl="5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lvl="6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844927E-9E61-9D88-076F-8544504A1EFD}"/>
              </a:ext>
            </a:extLst>
          </p:cNvPr>
          <p:cNvSpPr/>
          <p:nvPr/>
        </p:nvSpPr>
        <p:spPr>
          <a:xfrm>
            <a:off x="0" y="3931920"/>
            <a:ext cx="10080000" cy="1738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73C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495FACCD-6433-B8DD-A923-9B4E886567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560" y="23396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07C55-2547-B48F-BB08-7E45CBDBF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023360"/>
            <a:ext cx="9071640" cy="153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C1278B6-C88B-CA60-CE3C-DDBB997542E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486720" y="506159"/>
            <a:ext cx="9106920" cy="1524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marL="0" marR="0" lvl="1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marL="0" marR="0" lvl="2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marL="0" marR="0" lvl="3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marL="0" marR="0" lvl="4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marL="0" marR="0" lvl="5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marL="0" marR="0" lvl="6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26B5-598F-8928-4696-03E815A949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2597416"/>
            <a:ext cx="9071640" cy="430887"/>
          </a:xfrm>
        </p:spPr>
        <p:txBody>
          <a:bodyPr>
            <a:spAutoFit/>
          </a:bodyPr>
          <a:lstStyle/>
          <a:p>
            <a:pPr algn="ctr"/>
            <a:r>
              <a:rPr lang="en-US" dirty="0"/>
              <a:t>TRIWIZARD: Trend Recognition in the </a:t>
            </a:r>
            <a:r>
              <a:rPr lang="en-US" dirty="0" err="1"/>
              <a:t>WissZeitVG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9CDE8-C53D-5743-821E-FEA1D4E92D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IN" sz="1800" dirty="0">
                <a:latin typeface="Liberation Sans" pitchFamily="18"/>
              </a:rPr>
              <a:t>Project Co-Ordinator: Dr. David Broneske, Saijal Sahania</a:t>
            </a:r>
          </a:p>
          <a:p>
            <a:pPr algn="ctr">
              <a:buNone/>
            </a:pPr>
            <a:r>
              <a:rPr lang="en-IN" sz="1800" dirty="0">
                <a:latin typeface="Liberation Sans" pitchFamily="18"/>
              </a:rPr>
              <a:t>Team Members: Moinam Chatterjee, Krupa Kapadia, Behnam Ensan, Pravin Pandey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5F78-9396-3AA6-310B-46A0FD7A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for frequent hashtag occurrence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56C54-7C3E-D1B6-5E8D-9DC466875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38" y="1463675"/>
            <a:ext cx="6151762" cy="4114800"/>
          </a:xfrm>
        </p:spPr>
      </p:pic>
    </p:spTree>
    <p:extLst>
      <p:ext uri="{BB962C8B-B14F-4D97-AF65-F5344CB8AC3E}">
        <p14:creationId xmlns:p14="http://schemas.microsoft.com/office/powerpoint/2010/main" val="77072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AD4F-8BB8-8BCB-7614-1A2895BF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B6CA-C92F-2A9E-8CFA-CECE06CB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0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092-00FF-D732-2D43-8ED878B9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93" y="2835275"/>
            <a:ext cx="9284237" cy="47808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70C0"/>
                </a:solidFill>
              </a:rPr>
              <a:t>THANK YOU</a:t>
            </a:r>
            <a:br>
              <a:rPr lang="en-US" sz="5400" dirty="0">
                <a:solidFill>
                  <a:srgbClr val="0070C0"/>
                </a:solidFill>
              </a:rPr>
            </a:br>
            <a:r>
              <a:rPr lang="en-US" sz="5400" dirty="0">
                <a:solidFill>
                  <a:srgbClr val="0070C0"/>
                </a:solidFill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8919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092-00FF-D732-2D43-8ED878B9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WissZeitVG</a:t>
            </a:r>
            <a:r>
              <a:rPr lang="en-US" dirty="0"/>
              <a:t> &amp; Why #IchBinHanna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6893-A9A1-E9B6-FE29-C7B7A738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503653"/>
            <a:ext cx="8694539" cy="3662316"/>
          </a:xfrm>
        </p:spPr>
        <p:txBody>
          <a:bodyPr>
            <a:normAutofit/>
          </a:bodyPr>
          <a:lstStyle/>
          <a:p>
            <a:r>
              <a:rPr lang="en-IN" sz="2200" dirty="0"/>
              <a:t> </a:t>
            </a:r>
            <a:r>
              <a:rPr lang="en-US" sz="2200" dirty="0"/>
              <a:t>A federal law known as the "</a:t>
            </a:r>
            <a:r>
              <a:rPr lang="en-US" sz="2200" dirty="0" err="1"/>
              <a:t>Wissenschaftszeitvertragsgesetz</a:t>
            </a:r>
            <a:r>
              <a:rPr lang="en-US" sz="2200" dirty="0"/>
              <a:t>" (</a:t>
            </a:r>
            <a:r>
              <a:rPr lang="en-US" sz="2200" dirty="0" err="1"/>
              <a:t>WissZeitVG</a:t>
            </a:r>
            <a:r>
              <a:rPr lang="en-US" sz="2200" dirty="0"/>
              <a:t>) was established, setting up the basis for fixed-term employment in higher education. </a:t>
            </a:r>
          </a:p>
          <a:p>
            <a:r>
              <a:rPr lang="en-US" sz="2200" dirty="0"/>
              <a:t>This regulation establishes a maximum period of fixed-term employment for academic staff members in German universities.</a:t>
            </a:r>
            <a:endParaRPr lang="en-IN" sz="2200" dirty="0"/>
          </a:p>
        </p:txBody>
      </p:sp>
      <p:pic>
        <p:nvPicPr>
          <p:cNvPr id="4" name="Google Shape;79;p15">
            <a:extLst>
              <a:ext uri="{FF2B5EF4-FFF2-40B4-BE49-F238E27FC236}">
                <a16:creationId xmlns:a16="http://schemas.microsoft.com/office/drawing/2014/main" id="{1B1CC613-4E2D-1575-AE13-ED28860146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53504" y="3665415"/>
            <a:ext cx="2795951" cy="2005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9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092-00FF-D732-2D43-8ED878B9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6893-A9A1-E9B6-FE29-C7B7A738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57" y="1418897"/>
            <a:ext cx="8694539" cy="3981533"/>
          </a:xfrm>
        </p:spPr>
        <p:txBody>
          <a:bodyPr>
            <a:normAutofit/>
          </a:bodyPr>
          <a:lstStyle/>
          <a:p>
            <a:r>
              <a:rPr lang="en-IN" sz="1819" dirty="0"/>
              <a:t> </a:t>
            </a:r>
            <a:r>
              <a:rPr lang="en-IN" sz="2400" dirty="0"/>
              <a:t>To us as a team the project comes at the right time as we continue in our journey in the world of Data Science. W</a:t>
            </a:r>
            <a:r>
              <a:rPr lang="en-US" sz="2400" dirty="0"/>
              <a:t>e feel that the project offers a unique opportunity to work on real-world data. </a:t>
            </a:r>
          </a:p>
          <a:p>
            <a:r>
              <a:rPr lang="en-US" sz="2400" dirty="0"/>
              <a:t>We are motivated to be able to use our theoretical knowledge of Data mining and text analysis here.</a:t>
            </a:r>
          </a:p>
          <a:p>
            <a:r>
              <a:rPr lang="en-US" sz="2400" dirty="0"/>
              <a:t> The topic of the project is very close to our hearts as it affects us directly with the available opportunities in the scientific world and the corporate world.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0191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B3D8-30B7-1E81-59B6-29FF3AF8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8" y="1680309"/>
            <a:ext cx="9071639" cy="374356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26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Q1 What are the prominent hashtags in the tweets extracted?</a:t>
            </a:r>
          </a:p>
          <a:p>
            <a:pPr algn="l"/>
            <a:r>
              <a:rPr lang="en-US" sz="26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What is the concurrency between the hashtags?</a:t>
            </a:r>
          </a:p>
          <a:p>
            <a:pPr algn="l">
              <a:buNone/>
            </a:pPr>
            <a:r>
              <a:rPr lang="en-US" sz="2600" b="1" dirty="0">
                <a:latin typeface="Roboto" panose="02000000000000000000" pitchFamily="2" charset="0"/>
                <a:ea typeface="Roboto" panose="02000000000000000000" pitchFamily="2" charset="0"/>
              </a:rPr>
              <a:t>Q2 What latent topics are found in the tweets?</a:t>
            </a:r>
            <a:endParaRPr lang="en-US" sz="2600" b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6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How do the topics change over time?</a:t>
            </a:r>
          </a:p>
          <a:p>
            <a:pPr algn="l">
              <a:buNone/>
            </a:pPr>
            <a:r>
              <a:rPr lang="en-US" sz="2600" b="1" dirty="0">
                <a:latin typeface="Roboto" panose="02000000000000000000" pitchFamily="2" charset="0"/>
                <a:ea typeface="Roboto" panose="02000000000000000000" pitchFamily="2" charset="0"/>
              </a:rPr>
              <a:t>Q3 What are the topics talked about in each hashtags?</a:t>
            </a:r>
            <a:endParaRPr lang="en-US" sz="2600" b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600" dirty="0">
                <a:latin typeface="Roboto" panose="02000000000000000000" pitchFamily="2" charset="0"/>
                <a:ea typeface="Roboto" panose="02000000000000000000" pitchFamily="2" charset="0"/>
              </a:rPr>
              <a:t>How the topics in the hashtags change over time?</a:t>
            </a:r>
            <a:endParaRPr lang="en-US" sz="26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buNone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just">
              <a:buNone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n-IN" sz="1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7A1A72-DA81-D572-C5A9-9433D14C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8" y="1054328"/>
            <a:ext cx="9071640" cy="478080"/>
          </a:xfrm>
        </p:spPr>
        <p:txBody>
          <a:bodyPr/>
          <a:lstStyle/>
          <a:p>
            <a:r>
              <a:rPr lang="en-IN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91532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5BC8-B128-7661-6487-BAB1A9A6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8AB3-0676-F003-FF68-D34EC8F8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FC65-9821-505B-873E-6B56D405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43" y="2320925"/>
            <a:ext cx="8694737" cy="1028700"/>
          </a:xfrm>
        </p:spPr>
        <p:txBody>
          <a:bodyPr/>
          <a:lstStyle/>
          <a:p>
            <a:r>
              <a:rPr lang="en-IN" dirty="0"/>
              <a:t>EDA for Hashtag Analysis</a:t>
            </a:r>
          </a:p>
        </p:txBody>
      </p:sp>
    </p:spTree>
    <p:extLst>
      <p:ext uri="{BB962C8B-B14F-4D97-AF65-F5344CB8AC3E}">
        <p14:creationId xmlns:p14="http://schemas.microsoft.com/office/powerpoint/2010/main" val="403171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5470-6C62-F1EB-7292-D3134A3B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of Retweet, Quote and Reply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9E0FD-D1EE-B71B-B592-0FB6E22C0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54" y="802080"/>
            <a:ext cx="5346953" cy="52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9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7A6D-606B-CBD4-AF63-A21C450B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for provided hashtags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A8A11-3DFA-4C85-84D9-CEC59F715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38" y="1354259"/>
            <a:ext cx="6151762" cy="4114800"/>
          </a:xfrm>
        </p:spPr>
      </p:pic>
    </p:spTree>
    <p:extLst>
      <p:ext uri="{BB962C8B-B14F-4D97-AF65-F5344CB8AC3E}">
        <p14:creationId xmlns:p14="http://schemas.microsoft.com/office/powerpoint/2010/main" val="357986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D85A-981C-60C1-5397-3FE767D6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Tweets and Retweets for hashtags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ED62E-FB8F-18BB-A175-F731180AA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35" y="1463675"/>
            <a:ext cx="6889567" cy="4114800"/>
          </a:xfrm>
        </p:spPr>
      </p:pic>
    </p:spTree>
    <p:extLst>
      <p:ext uri="{BB962C8B-B14F-4D97-AF65-F5344CB8AC3E}">
        <p14:creationId xmlns:p14="http://schemas.microsoft.com/office/powerpoint/2010/main" val="2419908678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271</Words>
  <Application>Microsoft Office PowerPoint</Application>
  <PresentationFormat>Custom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Liberation Sans</vt:lpstr>
      <vt:lpstr>Liberation Serif</vt:lpstr>
      <vt:lpstr>OpenSymbol</vt:lpstr>
      <vt:lpstr>Roboto</vt:lpstr>
      <vt:lpstr>Roboto:frac=1&amp;smcp</vt:lpstr>
      <vt:lpstr>StarSymbol</vt:lpstr>
      <vt:lpstr>Inhalt</vt:lpstr>
      <vt:lpstr>Titelfolie</vt:lpstr>
      <vt:lpstr>TRIWIZARD: Trend Recognition in the WissZeitVG </vt:lpstr>
      <vt:lpstr>What is WissZeitVG &amp; Why #IchBinHanna ?</vt:lpstr>
      <vt:lpstr>Motivation</vt:lpstr>
      <vt:lpstr>Research Questions</vt:lpstr>
      <vt:lpstr>Methodologies</vt:lpstr>
      <vt:lpstr>EDA for Hashtag Analysis</vt:lpstr>
      <vt:lpstr>Count of Retweet, Quote and Reply</vt:lpstr>
      <vt:lpstr>Plot for provided hashtags</vt:lpstr>
      <vt:lpstr>Tweets and Retweets for hashtags</vt:lpstr>
      <vt:lpstr>Plot for frequent hashtag occurrence</vt:lpstr>
      <vt:lpstr>PowerPoint Presentation</vt:lpstr>
      <vt:lpstr>THANK YOU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Clustering of Images with  Textual (or Visual) Explanation</dc:title>
  <dc:creator>Krupa Kapadia</dc:creator>
  <cp:lastModifiedBy>Krupa Kapadia</cp:lastModifiedBy>
  <cp:revision>46</cp:revision>
  <dcterms:created xsi:type="dcterms:W3CDTF">2019-10-29T10:44:45Z</dcterms:created>
  <dcterms:modified xsi:type="dcterms:W3CDTF">2022-11-24T18:54:39Z</dcterms:modified>
</cp:coreProperties>
</file>