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8" r:id="rId3"/>
    <p:sldId id="279" r:id="rId4"/>
    <p:sldId id="257" r:id="rId5"/>
    <p:sldId id="291" r:id="rId6"/>
    <p:sldId id="260" r:id="rId7"/>
    <p:sldId id="258" r:id="rId8"/>
    <p:sldId id="259" r:id="rId9"/>
    <p:sldId id="261" r:id="rId10"/>
    <p:sldId id="296" r:id="rId11"/>
    <p:sldId id="297" r:id="rId12"/>
    <p:sldId id="298" r:id="rId13"/>
    <p:sldId id="292" r:id="rId14"/>
    <p:sldId id="273" r:id="rId15"/>
    <p:sldId id="299" r:id="rId16"/>
    <p:sldId id="270" r:id="rId17"/>
    <p:sldId id="300" r:id="rId18"/>
    <p:sldId id="303" r:id="rId19"/>
    <p:sldId id="301" r:id="rId20"/>
    <p:sldId id="304" r:id="rId21"/>
    <p:sldId id="293" r:id="rId22"/>
    <p:sldId id="302" r:id="rId23"/>
    <p:sldId id="264" r:id="rId24"/>
    <p:sldId id="288" r:id="rId25"/>
    <p:sldId id="282" r:id="rId26"/>
    <p:sldId id="284" r:id="rId27"/>
    <p:sldId id="306" r:id="rId28"/>
    <p:sldId id="277" r:id="rId29"/>
    <p:sldId id="290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3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3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4AB5-8ACA-4751-9649-B985F0C4CB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Section1_Project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AI_18_</a:t>
            </a:r>
            <a:r>
              <a:rPr lang="ko-KR" altLang="en-US" b="1" dirty="0" err="1" smtClean="0"/>
              <a:t>김호인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01142" y="410492"/>
            <a:ext cx="71693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INCORRECT DATA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SALES COLUMNS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데이터들을 살펴본 결과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기존 데이터들은 뒤에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M(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백만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단위가 생략되었음을 유추 가능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M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 붙어있는 데이터들은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M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을 지워주고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K(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천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 붙어있는 데이터들은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K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지워준 후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0.001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을 곱해서 사용</a:t>
            </a:r>
            <a:endParaRPr lang="ko-KR" altLang="en-US" sz="1200" dirty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66" y="3208149"/>
            <a:ext cx="10912856" cy="18441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01142" y="410492"/>
            <a:ext cx="71693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OUTLIERS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이상치</a:t>
            </a:r>
            <a:r>
              <a:rPr lang="en-US" altLang="ko-KR" sz="1200" dirty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>
                <a:latin typeface="Bahnschrift Condensed" panose="020B0502040204020203" pitchFamily="34" charset="0"/>
              </a:rPr>
              <a:t>보통 관측된 데이터의 범위에서 많이 벗어난 아주 작은 값이나 큰 값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어떤 </a:t>
            </a:r>
            <a:r>
              <a:rPr lang="ko-KR" altLang="en-US" sz="1200" dirty="0">
                <a:latin typeface="Bahnschrift Condensed" panose="020B0502040204020203" pitchFamily="34" charset="0"/>
              </a:rPr>
              <a:t>의사결정을 하는데 필요한 데이터를 분석 혹은 모델링할 경우</a:t>
            </a:r>
            <a:r>
              <a:rPr lang="en-US" altLang="ko-KR" sz="1200" dirty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>
                <a:latin typeface="Bahnschrift Condensed" panose="020B0502040204020203" pitchFamily="34" charset="0"/>
              </a:rPr>
              <a:t>이러한 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이상치가</a:t>
            </a:r>
            <a:r>
              <a:rPr lang="ko-KR" altLang="en-US" sz="1200" dirty="0">
                <a:latin typeface="Bahnschrift Condensed" panose="020B0502040204020203" pitchFamily="34" charset="0"/>
              </a:rPr>
              <a:t> 의사결정에 큰 영향을 미칠 수 있기 때문에 데이터 전처리 과정에서의 적절한 이상치 처리는 필수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Box </a:t>
            </a:r>
            <a:r>
              <a:rPr lang="en-US" altLang="ko-KR" sz="1200" dirty="0">
                <a:latin typeface="Bahnschrift Condensed" panose="020B0502040204020203" pitchFamily="34" charset="0"/>
              </a:rPr>
              <a:t>plot</a:t>
            </a:r>
            <a:r>
              <a:rPr lang="ko-KR" altLang="en-US" sz="1200" dirty="0">
                <a:latin typeface="Bahnschrift Condensed" panose="020B0502040204020203" pitchFamily="34" charset="0"/>
              </a:rPr>
              <a:t>을 통해 파악한 결과</a:t>
            </a:r>
            <a:r>
              <a:rPr lang="en-US" altLang="ko-KR" sz="1200" dirty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>
                <a:latin typeface="Bahnschrift Condensed" panose="020B0502040204020203" pitchFamily="34" charset="0"/>
              </a:rPr>
              <a:t>출고량이 다른 데이터와 비교했을 때 비정상적으로 높은 제품들이 존재하는 것으로 확인되어 세부 검토 진행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수염 </a:t>
            </a:r>
            <a:r>
              <a:rPr lang="ko-KR" altLang="en-US" sz="1200" dirty="0">
                <a:latin typeface="Bahnschrift Condensed" panose="020B0502040204020203" pitchFamily="34" charset="0"/>
              </a:rPr>
              <a:t>밖에 위치한 데이터가 매우 많은 관계로 이를 모두 이상치 후보로 놓는 것은 무리가 있다고 판단하여 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NA_Sales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 &gt; 5, 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EU_Sales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 &gt; 3, 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JP_Sales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 &gt; 3, 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Other_Sales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 &gt; 1.5 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데이터들을 뽑아서 탐색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그 </a:t>
            </a:r>
            <a:r>
              <a:rPr lang="ko-KR" altLang="en-US" sz="1200" dirty="0">
                <a:latin typeface="Bahnschrift Condensed" panose="020B0502040204020203" pitchFamily="34" charset="0"/>
              </a:rPr>
              <a:t>결과</a:t>
            </a:r>
            <a:r>
              <a:rPr lang="en-US" altLang="ko-KR" sz="1200" dirty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이상치로</a:t>
            </a:r>
            <a:r>
              <a:rPr lang="ko-KR" altLang="en-US" sz="1200" dirty="0">
                <a:latin typeface="Bahnschrift Condensed" panose="020B0502040204020203" pitchFamily="34" charset="0"/>
              </a:rPr>
              <a:t> 의심되었던 </a:t>
            </a:r>
            <a:r>
              <a:rPr lang="en-US" altLang="ko-KR" sz="1200" dirty="0">
                <a:latin typeface="Bahnschrift Condensed" panose="020B0502040204020203" pitchFamily="34" charset="0"/>
              </a:rPr>
              <a:t>119</a:t>
            </a:r>
            <a:r>
              <a:rPr lang="ko-KR" altLang="en-US" sz="1200" dirty="0">
                <a:latin typeface="Bahnschrift Condensed" panose="020B0502040204020203" pitchFamily="34" charset="0"/>
              </a:rPr>
              <a:t>건의 제품들은 모두 세계적인 베스트셀러 게임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해당 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데이터들을 제외하고 게임 시장의 규모를 분석하는 것이 무의미하다고 판단하여 보존 결정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" y="4069853"/>
            <a:ext cx="11219735" cy="23032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01142" y="410492"/>
            <a:ext cx="71693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FEATURE ENGINEERING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특성 공학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기존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feature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들을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재조합하여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새로운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feature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만드는 과정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다음 해인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2017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년을 기준으로 하여 출시 이후 경과기간을 나타내는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Elapsed Feature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생성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지역별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Sales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합한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Total_Sales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Feature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생성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연간 평균 출고량을 계산한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Average_Sales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Feature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생성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 &amp; 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8" y="3859494"/>
            <a:ext cx="11189663" cy="15345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423291"/>
            <a:ext cx="1657350" cy="27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DATA ANALYSIS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2654162"/>
            <a:ext cx="10058400" cy="1674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1535"/>
            <a:ext cx="12192000" cy="3816429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MARKET ANALYSIS</a:t>
            </a: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ko-KR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지역에 </a:t>
            </a:r>
            <a:r>
              <a:rPr lang="ko-KR" alt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따라서 선호하는 게임 </a:t>
            </a:r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장르가 있는가</a:t>
            </a:r>
            <a:r>
              <a:rPr lang="en-US" altLang="ko-KR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01142" y="410492"/>
            <a:ext cx="71693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PREFERRED GAME GENRE BY REGION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지역은 주어진 데이터의 기준에 근거하여 북미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유럽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일본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기타 지역으로 구분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북미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유럽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기타 지역 출고량은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액션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스포츠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슈팅 게임으로 동일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일본 지역은 출고량이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롤플레잉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액션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위 스포츠로 예외적 모습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액션과 스포츠 게임은 지역과 관계없이 선호되는 게임 장르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일본 시장은 타 지역과 달리 슈팅 게임의 선호도가 극히 낮고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롤플레잉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게임이 이례적으로 높은 선호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MARKET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4" y="3050165"/>
            <a:ext cx="6923954" cy="34331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1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3" y="1746887"/>
            <a:ext cx="5493453" cy="4465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19" y="1980430"/>
            <a:ext cx="3822222" cy="3998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MARKET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>
              <a:alphaModFix amt="1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2654162"/>
            <a:ext cx="10058400" cy="1674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1535"/>
            <a:ext cx="12192000" cy="3816429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TREND ANALYSIS</a:t>
            </a: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연도별 게임의 트렌드가 존재하는가</a:t>
            </a:r>
            <a:r>
              <a:rPr lang="en-US" altLang="ko-KR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0523" y="1454701"/>
            <a:ext cx="50645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GAME RELEASE TEND SINCE 2000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트렌드는 연도별 출시된 게임의 장르별 비율을 기준으로 파악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출고량의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시계열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데이터가 없는 관계로 연도별 출시 편수를 기준으로 채택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최근의 자료가 중요하다고 생각하여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2000~2015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데이터를 기준으로 파악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2016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년도는 데이터 수가 현저하게 적어 배제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2003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이후 출시되는 게임 중 가장 높은 비율의 장르는 꾸준하게 액션 게임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스포츠 게임 출시 비율이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2002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이후 전체적으로 하락세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레이싱 게임 출시 비율이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이후 전체적으로 하락세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플랫폼 게임 출시 비율이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2003~2009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하락세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롤플레잉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장르 출시 비율이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2009~2014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성장세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어드벤처 장르 출시 비율이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2003~2008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년 성장세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나머지 장르의 출시 비율은 상대적으로 꾸준한 트렌드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TREND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67" y="1720318"/>
            <a:ext cx="5665842" cy="44057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1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2654162"/>
            <a:ext cx="10058400" cy="1674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1535"/>
            <a:ext cx="12192000" cy="3816429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COMPETITOR ANALYSIS</a:t>
            </a: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인기가 많은 게임의 비결은 무엇인가</a:t>
            </a:r>
            <a:r>
              <a:rPr lang="en-US" altLang="ko-KR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423291"/>
            <a:ext cx="1657350" cy="27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3" y="185166"/>
            <a:ext cx="944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KRAFTON 2016 Q4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DATA ANALYSIS FOR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GAME DEVELOPMENT IDEAS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COMPETITOR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02" y="3024140"/>
            <a:ext cx="3104387" cy="32473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39" y="3024140"/>
            <a:ext cx="3502648" cy="32473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4" y="3024140"/>
            <a:ext cx="3073751" cy="3247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46" y="1416479"/>
            <a:ext cx="9999981" cy="104058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>
              <a:alphaModFix amt="1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423291"/>
            <a:ext cx="1657350" cy="27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3		CONCLUSION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2654162"/>
            <a:ext cx="10058400" cy="1674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1535"/>
            <a:ext cx="12192000" cy="3816429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그래서</a:t>
            </a:r>
            <a:endParaRPr lang="en-US" altLang="ko-KR" sz="60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다음 분기</a:t>
            </a:r>
            <a:r>
              <a:rPr lang="en-US" altLang="ko-KR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우리는 어떤 게임을 설계할 것인가</a:t>
            </a:r>
            <a:r>
              <a:rPr lang="en-US" altLang="ko-KR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3126213"/>
            <a:ext cx="5465908" cy="33731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TARGET MARKET DECISION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142" y="410492"/>
            <a:ext cx="71693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CORRELATION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err="1" smtClean="0">
                <a:latin typeface="Bahnschrift Condensed" panose="020B0502040204020203" pitchFamily="34" charset="0"/>
              </a:rPr>
              <a:t>Total_Sales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Average_Sales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와  높은 상관관계를 가지는 지역 출고량을 확인하기 위한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히트맵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생성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북미와 유럽 시장 출고량이 전체 출고량과 높은 상관관계를 가짐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평균 출고량의 측면에서는 유럽시장의 출고량이 가장 높은 상관관계를 가짐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서구권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 시장을 타겟으로 한 비디오게임 설계 제안</a:t>
            </a:r>
            <a:endParaRPr lang="en-US" altLang="ko-KR" sz="1200" b="1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전체 출고량과 평균 출고량 모두와 높은 상관관계를 가지는 유럽 소비자들에 초점을 두는 것이 합리적</a:t>
            </a:r>
            <a:endParaRPr lang="en-US" altLang="ko-KR" sz="1200" b="1" dirty="0" smtClean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2479250"/>
            <a:ext cx="4647883" cy="3648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GAME GENRE DECISION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1142" y="410492"/>
            <a:ext cx="71693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PRINCIPAL COMPONENT ANALYSIS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원 데이터의 분포를 최대한 보존하면서 고차원 공간의 데이터들을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저차원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공간으로 변환하는 기법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Scree plot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은 주성분의 분산을 표시한 그림으로 전체의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80%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개의 성분으로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PCA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하기로 결정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02" y="2472322"/>
            <a:ext cx="2095500" cy="36480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blipFill dpi="0" rotWithShape="1">
            <a:blip r:embed="rId4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99" y="2649700"/>
            <a:ext cx="4784028" cy="25603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GAME GENRE DECISION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9" y="2649700"/>
            <a:ext cx="4944310" cy="38604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01142" y="410492"/>
            <a:ext cx="7169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K-MEANS CLUSTERING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K-Means Clustering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은 각 클러스터와 거리 차이의 분산을 최소화하는 방식으로 동작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Elbow Method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통해 확인해 보았을 때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이후로 변동성이 급감하기 때문에 최적의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K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는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3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출고량이 가장 큰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Cluster 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에 해당하는 게임이 되도록 설계하는 것이 가장 적절 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99" y="5448560"/>
            <a:ext cx="4784028" cy="106162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blipFill dpi="0" rotWithShape="1">
            <a:blip r:embed="rId5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94" y="2982047"/>
            <a:ext cx="1494271" cy="29885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89294" y="3268410"/>
            <a:ext cx="1494271" cy="22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GAME GENRE DECISION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142" y="410492"/>
            <a:ext cx="71693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CLUSTER 1 ANALYSIS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Cluster 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에 해당할 가능성이 가장 높은 장르의 게임을 개발하는 것이 적절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슈팅 게임이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Cluster 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에서 가장 높은 비중을 차지함을 확인할 수 있음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전체 게임 시장에서도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슈팅 게임이 가장 높은 평균 출고량을 기록하고 있음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다음 분기에 설계할 게임 장르로 슈팅 게임을 제안</a:t>
            </a:r>
            <a:endParaRPr lang="en-US" altLang="ko-KR" sz="1200" b="1" dirty="0" smtClean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50" y="2982047"/>
            <a:ext cx="5028552" cy="298464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blipFill dpi="0" rotWithShape="1">
            <a:blip r:embed="rId4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PLATFORM DECISION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142" y="410492"/>
            <a:ext cx="7169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BOOTSTRAPING &amp; HYPOTHESIS TEST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부트스트랩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: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단일 랜덤 표본에서 복원으로 여러 표본을 가져와서 표본 추출 분포를 추정하는 방법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귀무가설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한가지 플랫폼  출시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슈팅게임이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여러가지 플랫폼 출시 슈팅게임보다 평균 출고량이 많거나 같다</a:t>
            </a: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대립가설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한가지 플랫폼 출시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슈팅게임이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여러가지 플랫폼 출시 슈팅게임보다 평균 출고량이 적다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귀무가설의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최상위값이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여러가지 플랫폼 출시 슈팅게임 평균 출고량 추정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95%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신뢰구간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lower limit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보다 작음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귀무가설을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기각하고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대립가설을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채택하여 여러가지 플랫폼으로 게임 출시 결정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Xbox, PlayStation, PC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의 최신형으로 플랫폼을 지원하는 게임을 개발하는 것이 적절</a:t>
            </a:r>
            <a:endParaRPr lang="en-US" altLang="ko-KR" sz="1200" b="1" dirty="0" smtClean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47" y="3380509"/>
            <a:ext cx="3767203" cy="26693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2" y="3380509"/>
            <a:ext cx="3584850" cy="266930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blipFill dpi="0" rotWithShape="1">
            <a:blip r:embed="rId4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7822"/>
            <a:ext cx="12192001" cy="9007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9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1050" cy="6886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05237" y="2658456"/>
            <a:ext cx="4600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THANK YOU</a:t>
            </a:r>
            <a:endParaRPr lang="ko-KR" altLang="en-US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066559" y="2447348"/>
            <a:ext cx="2171700" cy="21717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REGION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TREND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COMPETITORS</a:t>
            </a:r>
            <a:endParaRPr lang="ko-KR" altLang="en-US" sz="2000" b="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076459" y="2447348"/>
            <a:ext cx="2171700" cy="2171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VIDEO GAME MARKET</a:t>
            </a:r>
            <a:endParaRPr lang="ko-KR" altLang="en-US" sz="2400" b="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38259" y="3542723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056659" y="2456873"/>
            <a:ext cx="2171700" cy="2171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NEXT</a:t>
            </a: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PROUDCT?</a:t>
            </a:r>
            <a:endParaRPr lang="ko-KR" altLang="en-US" sz="2800" b="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75434" y="2447348"/>
            <a:ext cx="2171700" cy="21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Bahnschrift Condensed" panose="020B0502040204020203" pitchFamily="34" charset="0"/>
              </a:rPr>
              <a:t>KRAFTON</a:t>
            </a:r>
            <a:endParaRPr lang="ko-KR" altLang="en-US" sz="2800" b="1" dirty="0">
              <a:latin typeface="Bahnschrift Condensed" panose="020B0502040204020203" pitchFamily="34" charset="0"/>
            </a:endParaRPr>
          </a:p>
        </p:txBody>
      </p:sp>
      <p:cxnSp>
        <p:nvCxnSpPr>
          <p:cNvPr id="16" name="직선 화살표 연결선 15"/>
          <p:cNvCxnSpPr>
            <a:endCxn id="11" idx="6"/>
          </p:cNvCxnSpPr>
          <p:nvPr/>
        </p:nvCxnSpPr>
        <p:spPr>
          <a:xfrm flipH="1">
            <a:off x="5228359" y="3542723"/>
            <a:ext cx="838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PURPOSE OF DATA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63" y="0"/>
            <a:ext cx="1221408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69" y="0"/>
            <a:ext cx="458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0524" y="299655"/>
            <a:ext cx="216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DESCRIPTION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1142" y="410492"/>
            <a:ext cx="3354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FEATURES</a:t>
            </a: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Name: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게임의 이름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Platform: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게임이 지원되는  플랫폼</a:t>
            </a:r>
            <a:endParaRPr lang="en-US" altLang="ko-KR" sz="16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Year: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게임을 출시한 연도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Genre: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게임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의 장르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Publisher: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게임을 배급한 회사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6887" y="410492"/>
            <a:ext cx="33548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FEATURES</a:t>
            </a: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en-US" altLang="ko-KR" sz="1600" dirty="0" err="1" smtClean="0">
                <a:latin typeface="Bahnschrift Condensed" panose="020B0502040204020203" pitchFamily="34" charset="0"/>
              </a:rPr>
              <a:t>NA_Sales</a:t>
            </a:r>
            <a:r>
              <a:rPr lang="en-US" altLang="ko-KR" sz="16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북미지역에서의 출고량</a:t>
            </a:r>
            <a:endParaRPr lang="en-US" altLang="ko-KR" sz="16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err="1" smtClean="0">
                <a:latin typeface="Bahnschrift Condensed" panose="020B0502040204020203" pitchFamily="34" charset="0"/>
              </a:rPr>
              <a:t>EU_Sales</a:t>
            </a:r>
            <a:r>
              <a:rPr lang="en-US" altLang="ko-KR" sz="16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유럽지역에서의 출고량</a:t>
            </a:r>
            <a:endParaRPr lang="en-US" altLang="ko-KR" sz="16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err="1" smtClean="0">
                <a:latin typeface="Bahnschrift Condensed" panose="020B0502040204020203" pitchFamily="34" charset="0"/>
              </a:rPr>
              <a:t>JP_Sales</a:t>
            </a:r>
            <a:r>
              <a:rPr lang="en-US" altLang="ko-KR" sz="16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일본지역에서의 출고량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err="1" smtClean="0">
                <a:latin typeface="Bahnschrift Condensed" panose="020B0502040204020203" pitchFamily="34" charset="0"/>
              </a:rPr>
              <a:t>Other_Sales</a:t>
            </a:r>
            <a:r>
              <a:rPr lang="en-US" altLang="ko-KR" sz="1600" dirty="0" smtClean="0">
                <a:latin typeface="Bahnschrift Condensed" panose="020B0502040204020203" pitchFamily="34" charset="0"/>
              </a:rPr>
              <a:t>: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기타지역에서의 출고량</a:t>
            </a:r>
            <a:endParaRPr lang="en-US" altLang="ko-KR" sz="16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4" y="2852430"/>
            <a:ext cx="11278322" cy="361842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423291"/>
            <a:ext cx="1657350" cy="27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		DATA PREPROCESSING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5" y="4300326"/>
            <a:ext cx="11072313" cy="18848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5" y="1344632"/>
            <a:ext cx="2966537" cy="2495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1141" y="1947605"/>
            <a:ext cx="70503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MISSING VALUES</a:t>
            </a: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en-US" altLang="ko-KR" sz="1000" dirty="0">
                <a:latin typeface="Bahnschrift Condensed" panose="020B0502040204020203" pitchFamily="34" charset="0"/>
              </a:rPr>
              <a:t> 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 셋의 전반적인 정보를 살펴본 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결과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>
                <a:latin typeface="Bahnschrift Condensed" panose="020B0502040204020203" pitchFamily="34" charset="0"/>
              </a:rPr>
              <a:t> Year, Genre, Publisher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에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결측치가</a:t>
            </a:r>
            <a:r>
              <a:rPr lang="ko-KR" altLang="en-US" sz="1200" dirty="0">
                <a:latin typeface="Bahnschrift Condensed" panose="020B0502040204020203" pitchFamily="34" charset="0"/>
              </a:rPr>
              <a:t> 있음을 확인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결측치</a:t>
            </a:r>
            <a:r>
              <a:rPr lang="ko-KR" altLang="en-US" sz="1200" dirty="0">
                <a:latin typeface="Bahnschrift Condensed" panose="020B0502040204020203" pitchFamily="34" charset="0"/>
              </a:rPr>
              <a:t> 수 자체가 적고</a:t>
            </a:r>
            <a:r>
              <a:rPr lang="en-US" altLang="ko-KR" sz="1200" dirty="0">
                <a:latin typeface="Bahnschrift Condensed" panose="020B0502040204020203" pitchFamily="34" charset="0"/>
              </a:rPr>
              <a:t>, Year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결측치는</a:t>
            </a:r>
            <a:r>
              <a:rPr lang="ko-KR" altLang="en-US" sz="1200" dirty="0">
                <a:latin typeface="Bahnschrift Condensed" panose="020B0502040204020203" pitchFamily="34" charset="0"/>
              </a:rPr>
              <a:t> 섣불리 다른 숫자로 대체하기 위한 적절한 방안이 없어서 제거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Genre</a:t>
            </a:r>
            <a:r>
              <a:rPr lang="ko-KR" altLang="en-US" sz="1200" dirty="0">
                <a:latin typeface="Bahnschrift Condensed" panose="020B0502040204020203" pitchFamily="34" charset="0"/>
              </a:rPr>
              <a:t>는 분류하기 어려운 기타 게임 장르를 </a:t>
            </a:r>
            <a:r>
              <a:rPr lang="en-US" altLang="ko-KR" sz="1200" dirty="0">
                <a:latin typeface="Bahnschrift Condensed" panose="020B0502040204020203" pitchFamily="34" charset="0"/>
              </a:rPr>
              <a:t>Miscellaneous</a:t>
            </a:r>
            <a:r>
              <a:rPr lang="ko-KR" altLang="en-US" sz="1200" dirty="0">
                <a:latin typeface="Bahnschrift Condensed" panose="020B0502040204020203" pitchFamily="34" charset="0"/>
              </a:rPr>
              <a:t>로 처리하는 관행을 따라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결측치를</a:t>
            </a:r>
            <a:r>
              <a:rPr lang="ko-KR" altLang="en-US" sz="1200" dirty="0">
                <a:latin typeface="Bahnschrift Condensed" panose="020B0502040204020203" pitchFamily="34" charset="0"/>
              </a:rPr>
              <a:t>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Misc</a:t>
            </a:r>
            <a:r>
              <a:rPr lang="ko-KR" altLang="en-US" sz="1200" dirty="0">
                <a:latin typeface="Bahnschrift Condensed" panose="020B0502040204020203" pitchFamily="34" charset="0"/>
              </a:rPr>
              <a:t>로 대체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Publisher</a:t>
            </a:r>
            <a:r>
              <a:rPr lang="ko-KR" altLang="en-US" sz="1200" dirty="0">
                <a:latin typeface="Bahnschrift Condensed" panose="020B0502040204020203" pitchFamily="34" charset="0"/>
              </a:rPr>
              <a:t>는 기존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데이터셋</a:t>
            </a:r>
            <a:r>
              <a:rPr lang="ko-KR" altLang="en-US" sz="1200" dirty="0">
                <a:latin typeface="Bahnschrift Condensed" panose="020B0502040204020203" pitchFamily="34" charset="0"/>
              </a:rPr>
              <a:t> 내의 </a:t>
            </a:r>
            <a:r>
              <a:rPr lang="en-US" altLang="ko-KR" sz="1200" dirty="0">
                <a:latin typeface="Bahnschrift Condensed" panose="020B0502040204020203" pitchFamily="34" charset="0"/>
              </a:rPr>
              <a:t>Unknown</a:t>
            </a:r>
            <a:r>
              <a:rPr lang="ko-KR" altLang="en-US" sz="1200" dirty="0">
                <a:latin typeface="Bahnschrift Condensed" panose="020B0502040204020203" pitchFamily="34" charset="0"/>
              </a:rPr>
              <a:t>이라는 처리방식을 따라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</a:t>
            </a:r>
            <a:r>
              <a:rPr lang="ko-KR" altLang="en-US" sz="1200" dirty="0">
                <a:latin typeface="Bahnschrift Condensed" panose="020B0502040204020203" pitchFamily="34" charset="0"/>
              </a:rPr>
              <a:t> 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대체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 &amp; 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1142" y="410492"/>
            <a:ext cx="6459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DATA TYPE</a:t>
            </a: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Year</a:t>
            </a:r>
            <a:r>
              <a:rPr lang="en-US" altLang="ko-KR" sz="1200" dirty="0">
                <a:latin typeface="Bahnschrift Condensed" panose="020B0502040204020203" pitchFamily="34" charset="0"/>
              </a:rPr>
              <a:t>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은 원칙적으로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int</a:t>
            </a:r>
            <a:r>
              <a:rPr lang="ko-KR" altLang="en-US" sz="1200" dirty="0">
                <a:latin typeface="Bahnschrift Condensed" panose="020B0502040204020203" pitchFamily="34" charset="0"/>
              </a:rPr>
              <a:t>형 데이터인데 </a:t>
            </a:r>
            <a:r>
              <a:rPr lang="en-US" altLang="ko-KR" sz="1200" dirty="0">
                <a:latin typeface="Bahnschrift Condensed" panose="020B0502040204020203" pitchFamily="34" charset="0"/>
              </a:rPr>
              <a:t>float </a:t>
            </a:r>
            <a:r>
              <a:rPr lang="ko-KR" altLang="en-US" sz="1200" dirty="0">
                <a:latin typeface="Bahnschrift Condensed" panose="020B0502040204020203" pitchFamily="34" charset="0"/>
              </a:rPr>
              <a:t>타입으로 처리되고 있음을 확인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err="1" smtClean="0">
                <a:latin typeface="Bahnschrift Condensed" panose="020B0502040204020203" pitchFamily="34" charset="0"/>
              </a:rPr>
              <a:t>NA_Sales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EU_Sales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JP_Sales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Other_Sales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은 </a:t>
            </a:r>
            <a:r>
              <a:rPr lang="en-US" altLang="ko-KR" sz="1200" dirty="0">
                <a:latin typeface="Bahnschrift Condensed" panose="020B0502040204020203" pitchFamily="34" charset="0"/>
              </a:rPr>
              <a:t>Numerical 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데이터인데 데이터타입이 </a:t>
            </a:r>
            <a:r>
              <a:rPr lang="en-US" altLang="ko-KR" sz="1200" dirty="0">
                <a:latin typeface="Bahnschrift Condensed" panose="020B0502040204020203" pitchFamily="34" charset="0"/>
              </a:rPr>
              <a:t>object</a:t>
            </a:r>
            <a:r>
              <a:rPr lang="ko-KR" altLang="en-US" sz="1200" dirty="0">
                <a:latin typeface="Bahnschrift Condensed" panose="020B0502040204020203" pitchFamily="34" charset="0"/>
              </a:rPr>
              <a:t>임을 확인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7" y="3448638"/>
            <a:ext cx="10991625" cy="19842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0809" y="3513293"/>
            <a:ext cx="3858936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01142" y="410492"/>
            <a:ext cx="71693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DUPLICATE VALUES</a:t>
            </a:r>
          </a:p>
          <a:p>
            <a:endParaRPr lang="en-US" altLang="ko-KR" sz="20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>
                <a:latin typeface="Bahnschrift Condensed" panose="020B0502040204020203" pitchFamily="34" charset="0"/>
              </a:rPr>
              <a:t>Name, Platform, Year, Genre, Publisher</a:t>
            </a:r>
            <a:r>
              <a:rPr lang="ko-KR" altLang="en-US" sz="1200" dirty="0">
                <a:latin typeface="Bahnschrift Condensed" panose="020B0502040204020203" pitchFamily="34" charset="0"/>
              </a:rPr>
              <a:t>까지 모두 같은 경우에 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중복치로</a:t>
            </a:r>
            <a:r>
              <a:rPr lang="ko-KR" altLang="en-US" sz="1200" dirty="0">
                <a:latin typeface="Bahnschrift Condensed" panose="020B0502040204020203" pitchFamily="34" charset="0"/>
              </a:rPr>
              <a:t> 판단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해당 </a:t>
            </a:r>
            <a:r>
              <a:rPr lang="en-US" altLang="ko-KR" sz="1200" dirty="0">
                <a:latin typeface="Bahnschrift Condensed" panose="020B0502040204020203" pitchFamily="34" charset="0"/>
              </a:rPr>
              <a:t>Feature</a:t>
            </a:r>
            <a:r>
              <a:rPr lang="ko-KR" altLang="en-US" sz="1200" dirty="0">
                <a:latin typeface="Bahnschrift Condensed" panose="020B0502040204020203" pitchFamily="34" charset="0"/>
              </a:rPr>
              <a:t>들이 모여서 해당 행의 식별 키인 </a:t>
            </a:r>
            <a:r>
              <a:rPr lang="en-US" altLang="ko-KR" sz="1200" dirty="0">
                <a:latin typeface="Bahnschrift Condensed" panose="020B0502040204020203" pitchFamily="34" charset="0"/>
              </a:rPr>
              <a:t>Primary key</a:t>
            </a:r>
            <a:r>
              <a:rPr lang="ko-KR" altLang="en-US" sz="1200" dirty="0">
                <a:latin typeface="Bahnschrift Condensed" panose="020B0502040204020203" pitchFamily="34" charset="0"/>
              </a:rPr>
              <a:t>로 역할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데이터셋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1200" dirty="0">
                <a:latin typeface="Bahnschrift Condensed" panose="020B0502040204020203" pitchFamily="34" charset="0"/>
              </a:rPr>
              <a:t>내에 </a:t>
            </a:r>
            <a:r>
              <a:rPr lang="en-US" altLang="ko-KR" sz="1200" dirty="0">
                <a:latin typeface="Bahnschrift Condensed" panose="020B0502040204020203" pitchFamily="34" charset="0"/>
              </a:rPr>
              <a:t>Name</a:t>
            </a:r>
            <a:r>
              <a:rPr lang="ko-KR" altLang="en-US" sz="1200" dirty="0">
                <a:latin typeface="Bahnschrift Condensed" panose="020B0502040204020203" pitchFamily="34" charset="0"/>
              </a:rPr>
              <a:t>이 중복되는 데이터들이 있는데</a:t>
            </a:r>
            <a:r>
              <a:rPr lang="en-US" altLang="ko-KR" sz="1200" dirty="0">
                <a:latin typeface="Bahnschrift Condensed" panose="020B0502040204020203" pitchFamily="34" charset="0"/>
              </a:rPr>
              <a:t>, </a:t>
            </a:r>
            <a:r>
              <a:rPr lang="ko-KR" altLang="en-US" sz="1200" dirty="0">
                <a:latin typeface="Bahnschrift Condensed" panose="020B0502040204020203" pitchFamily="34" charset="0"/>
              </a:rPr>
              <a:t>게임의 경우에는 플랫폼 마다 혹은 다른 배급사가 다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른 </a:t>
            </a:r>
            <a:r>
              <a:rPr lang="ko-KR" altLang="en-US" sz="1200" dirty="0">
                <a:latin typeface="Bahnschrift Condensed" panose="020B0502040204020203" pitchFamily="34" charset="0"/>
              </a:rPr>
              <a:t>년도에 별도로 출시되는 경우들이 있기 때문에 제거해야 하는 데이터는 아니라고 판단</a:t>
            </a:r>
          </a:p>
          <a:p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32" y="530487"/>
            <a:ext cx="7941002" cy="3261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31" y="4090496"/>
            <a:ext cx="7941001" cy="1580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5" y="3517506"/>
            <a:ext cx="11094516" cy="19596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1142" y="410492"/>
            <a:ext cx="7169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INCORRECT DATA</a:t>
            </a: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600" dirty="0" smtClean="0">
                <a:latin typeface="Bahnschrift Condensed" panose="020B0502040204020203" pitchFamily="34" charset="0"/>
              </a:rPr>
              <a:t>YEAR COLUMN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해당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Column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부정확한 데이터들은 명확한 작성 의도가 보이기 때문에 수정하여 사용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부정확한 해의 데이터들을 한 자릿수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10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16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이하의 두 자릿수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80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이상의 두 자릿수로 나누어 처리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처리한 데이터 중 일부 샘플을 실제 게임 출시 년도와 비교해보았을 때 일치</a:t>
            </a:r>
            <a:endParaRPr lang="ko-KR" altLang="en-US" sz="1200" dirty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DATA WRANGLING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1049</Words>
  <Application>Microsoft Office PowerPoint</Application>
  <PresentationFormat>와이드스크린</PresentationFormat>
  <Paragraphs>210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Bahnschrift Condensed</vt:lpstr>
      <vt:lpstr>Office 테마</vt:lpstr>
      <vt:lpstr>Section1_Project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100</cp:revision>
  <dcterms:created xsi:type="dcterms:W3CDTF">2023-03-09T06:50:24Z</dcterms:created>
  <dcterms:modified xsi:type="dcterms:W3CDTF">2023-03-13T05:48:13Z</dcterms:modified>
</cp:coreProperties>
</file>