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8" r:id="rId3"/>
    <p:sldId id="318" r:id="rId4"/>
    <p:sldId id="319" r:id="rId5"/>
    <p:sldId id="308" r:id="rId6"/>
    <p:sldId id="291" r:id="rId7"/>
    <p:sldId id="317" r:id="rId8"/>
    <p:sldId id="260" r:id="rId9"/>
    <p:sldId id="259" r:id="rId10"/>
    <p:sldId id="316" r:id="rId11"/>
    <p:sldId id="313" r:id="rId12"/>
    <p:sldId id="315" r:id="rId13"/>
    <p:sldId id="321" r:id="rId14"/>
    <p:sldId id="292" r:id="rId15"/>
    <p:sldId id="320" r:id="rId16"/>
    <p:sldId id="314" r:id="rId17"/>
    <p:sldId id="309" r:id="rId18"/>
    <p:sldId id="310" r:id="rId19"/>
    <p:sldId id="311" r:id="rId20"/>
    <p:sldId id="293" r:id="rId21"/>
    <p:sldId id="264" r:id="rId22"/>
    <p:sldId id="322" r:id="rId23"/>
    <p:sldId id="330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290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6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6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53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3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1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83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7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2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64AB5-8ACA-4751-9649-B985F0C4CBBC}" type="datetimeFigureOut">
              <a:rPr lang="ko-KR" altLang="en-US" smtClean="0"/>
              <a:t>2023-04-10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8767B-7972-48DE-8CDD-A5FB9BC58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/>
              <a:t>Section2_Project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AI_18_</a:t>
            </a:r>
            <a:r>
              <a:rPr lang="ko-KR" altLang="en-US" b="1" dirty="0" err="1" smtClean="0"/>
              <a:t>김호인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0212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522472"/>
            <a:ext cx="5390399" cy="41559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463" y="1522472"/>
            <a:ext cx="5198374" cy="41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05941" y="3620830"/>
            <a:ext cx="705034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SOLUTION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타겟과의 상관관계가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0.24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이상인 특성들은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XGBRegressor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를 활용하여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결측치를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채움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(apache_4a_hospital_death_prob</a:t>
            </a:r>
            <a:r>
              <a:rPr lang="en-US" altLang="ko-KR" sz="1200" dirty="0">
                <a:latin typeface="Bahnschrift Condensed" panose="020B0502040204020203" pitchFamily="34" charset="0"/>
              </a:rPr>
              <a:t>, apache_4a_icu_death_prob,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gcs_motor_apache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 ,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gcs_verbal_apache</a:t>
            </a:r>
            <a:r>
              <a:rPr lang="en-US" altLang="ko-KR" sz="1200" dirty="0">
                <a:latin typeface="Bahnschrift Condensed" panose="020B0502040204020203" pitchFamily="34" charset="0"/>
              </a:rPr>
              <a:t>,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gcs_eyes_apache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이외의 특성들은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머신러닝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파이프라인 정의 과정에서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SimpleImputer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사용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5941" y="2083717"/>
            <a:ext cx="660498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MISSING VALUES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결측치가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전체의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3%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내외로 비중이 크지 않음</a:t>
            </a:r>
            <a:endParaRPr lang="ko-KR" altLang="en-US" sz="1200" dirty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그러나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apache_4a_hospital_death_prob (</a:t>
            </a:r>
            <a:r>
              <a:rPr lang="en-US" altLang="ko-KR" sz="1200" dirty="0">
                <a:latin typeface="Bahnschrift Condensed" panose="020B0502040204020203" pitchFamily="34" charset="0"/>
              </a:rPr>
              <a:t>10318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와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 apache_4a_icu_death_prob(</a:t>
            </a:r>
            <a:r>
              <a:rPr lang="en-US" altLang="ko-KR" sz="1200" dirty="0">
                <a:latin typeface="Bahnschrift Condensed" panose="020B0502040204020203" pitchFamily="34" charset="0"/>
              </a:rPr>
              <a:t>10177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</a:t>
            </a:r>
            <a:r>
              <a:rPr lang="ko-KR" altLang="en-US" sz="1200" dirty="0">
                <a:latin typeface="Bahnschrift Condensed" panose="020B0502040204020203" pitchFamily="34" charset="0"/>
              </a:rPr>
              <a:t>는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결측치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개수 많음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974535"/>
            <a:ext cx="4024541" cy="344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1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96" y="2218644"/>
            <a:ext cx="5951555" cy="3982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74965" y="404310"/>
            <a:ext cx="90693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CARDINALITY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개별 특성이 가지는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고유값의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개수가 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2~11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로 높지 않음</a:t>
            </a:r>
            <a:endParaRPr lang="ko-KR" altLang="en-US" sz="1200" dirty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과적합이나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성능 저하가 우려될 정도는 아니므로 이후 파이프라인 정의 과정에서 인코딩하는 정도면 충분할 것으로 예상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7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4965" y="404310"/>
            <a:ext cx="90693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FEATURE ENGINEERING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실제에 있어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cs_eye_apache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gcs_verbal_apache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gcs_motor_apache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를 종합적으로 검토하여 인간의 의식상태를 평가</a:t>
            </a:r>
            <a:endParaRPr lang="ko-KR" altLang="en-US" sz="1200" dirty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따라서 해당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특성값들을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더한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gcs_score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와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범주화한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gcs_category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라는 특성을 새롭게 생성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65" y="2133600"/>
            <a:ext cx="4552853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4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0523" y="299655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		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MODELING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2" y="185166"/>
            <a:ext cx="1367409" cy="13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MODELING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05060" y="410492"/>
            <a:ext cx="716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BASELINE SCORE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Accuracy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정확도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0.91</a:t>
            </a:r>
            <a:endParaRPr lang="ko-KR" altLang="en-US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Sensitivity (</a:t>
            </a:r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민감도</a:t>
            </a:r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) 	0.00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Specificity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특이도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1.00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8411" y="410492"/>
            <a:ext cx="71693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EVALUATION METRIC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Accuracy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정확도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</a:t>
            </a:r>
            <a:r>
              <a:rPr lang="en-US" altLang="ko-KR" sz="1200" dirty="0">
                <a:latin typeface="Bahnschrift Condensed" panose="020B0502040204020203" pitchFamily="34" charset="0"/>
              </a:rPr>
              <a:t>	0.80  ⇑</a:t>
            </a:r>
            <a:endParaRPr lang="ko-KR" altLang="en-US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Sensitivity (</a:t>
            </a:r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민감도</a:t>
            </a:r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) 	MAX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42" y="2596786"/>
            <a:ext cx="4129497" cy="37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8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MODELING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42" y="2596786"/>
            <a:ext cx="4129498" cy="377520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05060" y="410492"/>
            <a:ext cx="716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RANDOM FOREST SCORE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Accuracy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정확도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0.93</a:t>
            </a:r>
            <a:endParaRPr lang="ko-KR" altLang="en-US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Sensitivity (</a:t>
            </a:r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민감도</a:t>
            </a:r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) 	0.26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Specificity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특이도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0.99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005" y="2596786"/>
            <a:ext cx="4129497" cy="3775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87292" y="410492"/>
            <a:ext cx="716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XGB SCORE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Accuracy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정확도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0.93</a:t>
            </a:r>
            <a:endParaRPr lang="ko-KR" altLang="en-US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Sensitivity (</a:t>
            </a:r>
            <a:r>
              <a:rPr lang="ko-KR" altLang="en-US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민감도</a:t>
            </a:r>
            <a:r>
              <a:rPr lang="en-US" altLang="ko-KR" sz="1200" b="1" dirty="0" smtClean="0">
                <a:solidFill>
                  <a:srgbClr val="FF0000"/>
                </a:solidFill>
                <a:latin typeface="Bahnschrift Condensed" panose="020B0502040204020203" pitchFamily="34" charset="0"/>
              </a:rPr>
              <a:t>) 	0.31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Specificity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특이도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0.98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5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MODELING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74648" y="1323295"/>
            <a:ext cx="9826678" cy="5048930"/>
            <a:chOff x="546048" y="761320"/>
            <a:chExt cx="9826678" cy="5048930"/>
          </a:xfrm>
        </p:grpSpPr>
        <p:grpSp>
          <p:nvGrpSpPr>
            <p:cNvPr id="21" name="그룹 20"/>
            <p:cNvGrpSpPr/>
            <p:nvPr/>
          </p:nvGrpSpPr>
          <p:grpSpPr>
            <a:xfrm>
              <a:off x="7362820" y="761320"/>
              <a:ext cx="3009906" cy="5048930"/>
              <a:chOff x="4619619" y="504825"/>
              <a:chExt cx="4410075" cy="5800725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5362573" y="1466850"/>
                <a:ext cx="2924177" cy="4838700"/>
                <a:chOff x="4076698" y="2171700"/>
                <a:chExt cx="2924177" cy="4838700"/>
              </a:xfrm>
            </p:grpSpPr>
            <p:sp>
              <p:nvSpPr>
                <p:cNvPr id="2" name="직사각형 1"/>
                <p:cNvSpPr/>
                <p:nvPr/>
              </p:nvSpPr>
              <p:spPr>
                <a:xfrm>
                  <a:off x="4076700" y="2171700"/>
                  <a:ext cx="2924175" cy="7334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err="1" smtClean="0">
                      <a:solidFill>
                        <a:schemeClr val="tx1"/>
                      </a:solidFill>
                    </a:rPr>
                    <a:t>OrdinalEncoder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4076699" y="3381375"/>
                  <a:ext cx="2924175" cy="7334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err="1" smtClean="0">
                      <a:solidFill>
                        <a:schemeClr val="tx1"/>
                      </a:solidFill>
                    </a:rPr>
                    <a:t>SimpleImputer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4738685" y="4591050"/>
                  <a:ext cx="1600202" cy="7334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smtClean="0">
                      <a:solidFill>
                        <a:schemeClr val="tx1"/>
                      </a:solidFill>
                    </a:rPr>
                    <a:t>SMOTE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4076698" y="5800725"/>
                  <a:ext cx="2924175" cy="73342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 err="1" smtClean="0">
                      <a:solidFill>
                        <a:schemeClr val="tx1"/>
                      </a:solidFill>
                    </a:rPr>
                    <a:t>XGBClassifier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" name="직선 연결선 4"/>
                <p:cNvCxnSpPr>
                  <a:stCxn id="2" idx="2"/>
                  <a:endCxn id="10" idx="0"/>
                </p:cNvCxnSpPr>
                <p:nvPr/>
              </p:nvCxnSpPr>
              <p:spPr>
                <a:xfrm flipH="1">
                  <a:off x="5538787" y="2905125"/>
                  <a:ext cx="1" cy="4762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/>
                <p:cNvCxnSpPr/>
                <p:nvPr/>
              </p:nvCxnSpPr>
              <p:spPr>
                <a:xfrm flipH="1">
                  <a:off x="5538784" y="4114800"/>
                  <a:ext cx="1" cy="4762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/>
                <p:cNvCxnSpPr/>
                <p:nvPr/>
              </p:nvCxnSpPr>
              <p:spPr>
                <a:xfrm flipH="1">
                  <a:off x="5538783" y="5324475"/>
                  <a:ext cx="1" cy="4762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/>
                <p:cNvCxnSpPr/>
                <p:nvPr/>
              </p:nvCxnSpPr>
              <p:spPr>
                <a:xfrm flipH="1">
                  <a:off x="5538782" y="6534150"/>
                  <a:ext cx="1" cy="4762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직사각형 8"/>
              <p:cNvSpPr/>
              <p:nvPr/>
            </p:nvSpPr>
            <p:spPr>
              <a:xfrm>
                <a:off x="4619619" y="504825"/>
                <a:ext cx="4410075" cy="580072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38805" y="698212"/>
                <a:ext cx="2171702" cy="492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smtClean="0"/>
                  <a:t>Pipeline</a:t>
                </a:r>
                <a:endParaRPr lang="ko-KR" altLang="en-US" sz="2400" b="1" dirty="0"/>
              </a:p>
            </p:txBody>
          </p:sp>
        </p:grpSp>
        <p:cxnSp>
          <p:nvCxnSpPr>
            <p:cNvPr id="23" name="꺾인 연결선 22"/>
            <p:cNvCxnSpPr>
              <a:stCxn id="14" idx="1"/>
            </p:cNvCxnSpPr>
            <p:nvPr/>
          </p:nvCxnSpPr>
          <p:spPr>
            <a:xfrm rot="10800000">
              <a:off x="5657853" y="4124324"/>
              <a:ext cx="2212039" cy="95221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3"/>
            <p:cNvSpPr/>
            <p:nvPr/>
          </p:nvSpPr>
          <p:spPr>
            <a:xfrm>
              <a:off x="546048" y="2838450"/>
              <a:ext cx="5114927" cy="257175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objective='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binary:logistic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'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eval_metric</a:t>
              </a:r>
              <a:r>
                <a:rPr lang="en-US" altLang="ko-KR" sz="1400" dirty="0">
                  <a:solidFill>
                    <a:schemeClr val="tx1"/>
                  </a:solidFill>
                </a:rPr>
                <a:t>='error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'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sampling_method</a:t>
              </a:r>
              <a:r>
                <a:rPr lang="en-US" altLang="ko-KR" sz="1400" dirty="0">
                  <a:solidFill>
                    <a:schemeClr val="tx1"/>
                  </a:solidFill>
                </a:rPr>
                <a:t>='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gradient_based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'</a:t>
              </a:r>
              <a:r>
                <a:rPr lang="en-US" altLang="ko-KR" sz="1400" dirty="0">
                  <a:solidFill>
                    <a:schemeClr val="tx1"/>
                  </a:solidFill>
                </a:rPr>
                <a:t>  </a:t>
              </a: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random_state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=42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n_estimators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=30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learning_rate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=0.07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max_depth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=11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min_child_weight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=10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colsample_bytree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=0.6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scale_pos_weight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y_val</a:t>
              </a:r>
              <a:r>
                <a:rPr lang="en-US" altLang="ko-KR" sz="1400" dirty="0">
                  <a:solidFill>
                    <a:schemeClr val="tx1"/>
                  </a:solidFill>
                </a:rPr>
                <a:t> == 0).sum() / (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y_val</a:t>
              </a:r>
              <a:r>
                <a:rPr lang="en-US" altLang="ko-KR" sz="1400" dirty="0">
                  <a:solidFill>
                    <a:schemeClr val="tx1"/>
                  </a:solidFill>
                </a:rPr>
                <a:t> == 1).sum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())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7770014" y="680113"/>
            <a:ext cx="2652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 smtClean="0"/>
              <a:t>GridSearchCV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5122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MODELING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67" y="2596786"/>
            <a:ext cx="4129498" cy="37752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19" y="2596786"/>
            <a:ext cx="4716583" cy="377659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01142" y="410492"/>
            <a:ext cx="716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VALIDATION SCORE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Accuracy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정확도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0.80</a:t>
            </a:r>
            <a:endParaRPr lang="ko-KR" altLang="en-US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Sensitivity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민감도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 	0.79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Specificity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특이도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0.80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MODELING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767" y="2596786"/>
            <a:ext cx="4129499" cy="37752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19" y="2596786"/>
            <a:ext cx="4716583" cy="37765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01142" y="410492"/>
            <a:ext cx="71693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TEST SCORE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Accuracy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정확도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0.80</a:t>
            </a:r>
            <a:endParaRPr lang="ko-KR" altLang="en-US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Sensitivity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민감도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 	0.78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Specificity (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특이도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)	0.80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1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0523" y="185166"/>
            <a:ext cx="9448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WHO</a:t>
            </a:r>
            <a:r>
              <a:rPr lang="en-US" altLang="ko-KR" sz="4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 2023 Q1</a:t>
            </a:r>
            <a:endParaRPr lang="en-US" altLang="ko-KR" sz="4000" b="1" dirty="0" smtClean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altLang="ko-KR" sz="4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DATA ANALYSIS FOR </a:t>
            </a:r>
          </a:p>
          <a:p>
            <a:r>
              <a:rPr lang="en-US" altLang="ko-KR" sz="40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PATIENT SURVIVAL PREDICTION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2" y="185166"/>
            <a:ext cx="1367409" cy="13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0523" y="299655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3		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MODEL INTERPRETATION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2" y="185166"/>
            <a:ext cx="1367409" cy="13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7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MDI IMPORTANCE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408813"/>
            <a:ext cx="7219950" cy="49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PERMUTATION</a:t>
            </a:r>
            <a:r>
              <a:rPr lang="en-US" altLang="ko-KR" sz="2400" b="1" dirty="0" smtClean="0">
                <a:latin typeface="Bahnschrift Condensed" panose="020B0502040204020203" pitchFamily="34" charset="0"/>
              </a:rPr>
              <a:t> IMPORTANCE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373045"/>
            <a:ext cx="7258049" cy="499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SHAP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205774"/>
            <a:ext cx="4695827" cy="51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PDP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104901"/>
            <a:ext cx="761684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4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PDP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104901"/>
            <a:ext cx="7616839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PDP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146342"/>
            <a:ext cx="7616839" cy="49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PDP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147884"/>
            <a:ext cx="7616839" cy="49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PDP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" y="1146342"/>
            <a:ext cx="7550630" cy="49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PDP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7" y="1167674"/>
            <a:ext cx="7550630" cy="48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0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266819" y="2574706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0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		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PROJECT INTRODUCTION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2" y="185166"/>
            <a:ext cx="1367409" cy="1367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6819" y="5146682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3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		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MODEL INTERPRETATION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6820" y="4257132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2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		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MODELING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66821" y="3367582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		EDA &amp; DATA PREPROCESSING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66818" y="1112946"/>
            <a:ext cx="9448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CONTENTS</a:t>
            </a:r>
            <a:endParaRPr lang="ko-KR" altLang="en-US" sz="72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5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PDP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3" y="1272449"/>
            <a:ext cx="4432109" cy="486555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338" y="1272449"/>
            <a:ext cx="4447372" cy="486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-1"/>
            <a:ext cx="12211050" cy="6886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05237" y="2658456"/>
            <a:ext cx="4600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THANK YOU</a:t>
            </a:r>
            <a:endParaRPr lang="ko-KR" altLang="en-US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9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0523" y="299655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0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		</a:t>
            </a:r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PROJECT INTRODUCTION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2" y="185166"/>
            <a:ext cx="1367409" cy="13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4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METHODOLOGY FOR DATA ANALYSIS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980" y="1608382"/>
            <a:ext cx="4273241" cy="42732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31" y="1910566"/>
            <a:ext cx="3210360" cy="8574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653" y="5211886"/>
            <a:ext cx="1740463" cy="669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85" y="5097540"/>
            <a:ext cx="1659521" cy="8984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45" y="3916501"/>
            <a:ext cx="1719236" cy="10506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431" y="1389544"/>
            <a:ext cx="4240290" cy="48042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927" y="1131303"/>
            <a:ext cx="3719722" cy="14773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66" y="4435267"/>
            <a:ext cx="2894725" cy="173683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412745" y="2777134"/>
            <a:ext cx="27113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CLASSIFICATION</a:t>
            </a:r>
            <a:endParaRPr lang="en-US" altLang="ko-KR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32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-66675"/>
            <a:ext cx="12192000" cy="693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0523" y="299655"/>
            <a:ext cx="9448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1		EDA &amp; DATA PREPROCESSING</a:t>
            </a:r>
            <a:endParaRPr lang="ko-KR" altLang="en-US" sz="4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2" y="185166"/>
            <a:ext cx="1367409" cy="136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53192" y="416842"/>
            <a:ext cx="901480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DATA </a:t>
            </a:r>
            <a:r>
              <a:rPr lang="en-US" altLang="ko-KR" sz="2000" b="1" dirty="0" smtClean="0">
                <a:latin typeface="Bahnschrift Condensed" panose="020B0502040204020203" pitchFamily="34" charset="0"/>
              </a:rPr>
              <a:t>DESCRIPTION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MIT Global Open Source Severity of Illness Score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자료를 가공한 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Kaggle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의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Patient Survival Prediction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데이터셋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미국 내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91713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명의 중환자실 환자들에 대한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85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개의 특성 데이터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Target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을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병원 사망 여부를 나타내는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‘</a:t>
            </a:r>
            <a:r>
              <a:rPr lang="en-US" altLang="ko-KR" sz="1200" dirty="0" err="1" smtClean="0">
                <a:latin typeface="Bahnschrift Condensed" panose="020B0502040204020203" pitchFamily="34" charset="0"/>
              </a:rPr>
              <a:t>hospital_death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’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로 놓은 분류 문제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데이터셋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Target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과 관련 없거나 오류가 있는 것으로 보이는  </a:t>
            </a:r>
            <a:r>
              <a:rPr lang="en-US" altLang="ko-KR" sz="1200" dirty="0">
                <a:latin typeface="Bahnschrift Condensed" panose="020B0502040204020203" pitchFamily="34" charset="0"/>
              </a:rPr>
              <a:t>'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encounter_id</a:t>
            </a:r>
            <a:r>
              <a:rPr lang="en-US" altLang="ko-KR" sz="1200" dirty="0">
                <a:latin typeface="Bahnschrift Condensed" panose="020B0502040204020203" pitchFamily="34" charset="0"/>
              </a:rPr>
              <a:t>', '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patient_id</a:t>
            </a:r>
            <a:r>
              <a:rPr lang="en-US" altLang="ko-KR" sz="1200" dirty="0">
                <a:latin typeface="Bahnschrift Condensed" panose="020B0502040204020203" pitchFamily="34" charset="0"/>
              </a:rPr>
              <a:t>', '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icu_id</a:t>
            </a:r>
            <a:r>
              <a:rPr lang="en-US" altLang="ko-KR" sz="1200" dirty="0">
                <a:latin typeface="Bahnschrift Condensed" panose="020B0502040204020203" pitchFamily="34" charset="0"/>
              </a:rPr>
              <a:t>', '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hospital_id</a:t>
            </a:r>
            <a:r>
              <a:rPr lang="en-US" altLang="ko-KR" sz="1200" dirty="0">
                <a:latin typeface="Bahnschrift Condensed" panose="020B0502040204020203" pitchFamily="34" charset="0"/>
              </a:rPr>
              <a:t>', '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pre_icu_los_days</a:t>
            </a:r>
            <a:r>
              <a:rPr lang="en-US" altLang="ko-KR" sz="1200" dirty="0">
                <a:latin typeface="Bahnschrift Condensed" panose="020B0502040204020203" pitchFamily="34" charset="0"/>
              </a:rPr>
              <a:t>', 'Unnamed: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83‘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제거 예정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53" y="2690812"/>
            <a:ext cx="90963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7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605941" y="3420805"/>
            <a:ext cx="705034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SOLUTION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>
              <a:latin typeface="Bahnschrift Condensed" panose="020B0502040204020203" pitchFamily="34" charset="0"/>
            </a:endParaRPr>
          </a:p>
          <a:p>
            <a:r>
              <a:rPr lang="en-US" altLang="ko-KR" sz="1000" dirty="0">
                <a:latin typeface="Bahnschrift Condensed" panose="020B0502040204020203" pitchFamily="34" charset="0"/>
              </a:rPr>
              <a:t> </a:t>
            </a:r>
            <a:r>
              <a:rPr lang="ko-KR" altLang="en-US" sz="1200" dirty="0">
                <a:latin typeface="Bahnschrift Condensed" panose="020B0502040204020203" pitchFamily="34" charset="0"/>
              </a:rPr>
              <a:t>데이터 셋의 전반적인 정보를 살펴본 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결과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, </a:t>
            </a:r>
            <a:r>
              <a:rPr lang="en-US" altLang="ko-KR" sz="1200" dirty="0">
                <a:latin typeface="Bahnschrift Condensed" panose="020B0502040204020203" pitchFamily="34" charset="0"/>
              </a:rPr>
              <a:t> Year, Genre, Publisher Column</a:t>
            </a:r>
            <a:r>
              <a:rPr lang="ko-KR" altLang="en-US" sz="1200" dirty="0">
                <a:latin typeface="Bahnschrift Condensed" panose="020B0502040204020203" pitchFamily="34" charset="0"/>
              </a:rPr>
              <a:t>에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결측치가</a:t>
            </a:r>
            <a:r>
              <a:rPr lang="ko-KR" altLang="en-US" sz="1200" dirty="0">
                <a:latin typeface="Bahnschrift Condensed" panose="020B0502040204020203" pitchFamily="34" charset="0"/>
              </a:rPr>
              <a:t> 있음을 확인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err="1" smtClean="0">
                <a:latin typeface="Bahnschrift Condensed" panose="020B0502040204020203" pitchFamily="34" charset="0"/>
              </a:rPr>
              <a:t>결측치</a:t>
            </a:r>
            <a:r>
              <a:rPr lang="ko-KR" altLang="en-US" sz="1200" dirty="0">
                <a:latin typeface="Bahnschrift Condensed" panose="020B0502040204020203" pitchFamily="34" charset="0"/>
              </a:rPr>
              <a:t> 수 자체가 적고</a:t>
            </a:r>
            <a:r>
              <a:rPr lang="en-US" altLang="ko-KR" sz="1200" dirty="0">
                <a:latin typeface="Bahnschrift Condensed" panose="020B0502040204020203" pitchFamily="34" charset="0"/>
              </a:rPr>
              <a:t>, Year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결측치는</a:t>
            </a:r>
            <a:r>
              <a:rPr lang="ko-KR" altLang="en-US" sz="1200" dirty="0">
                <a:latin typeface="Bahnschrift Condensed" panose="020B0502040204020203" pitchFamily="34" charset="0"/>
              </a:rPr>
              <a:t> 섣불리 다른 숫자로 대체하기 위한 적절한 방안이 없어서 제거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Genre</a:t>
            </a:r>
            <a:r>
              <a:rPr lang="ko-KR" altLang="en-US" sz="1200" dirty="0">
                <a:latin typeface="Bahnschrift Condensed" panose="020B0502040204020203" pitchFamily="34" charset="0"/>
              </a:rPr>
              <a:t>는 분류하기 어려운 기타 게임 장르를 </a:t>
            </a:r>
            <a:r>
              <a:rPr lang="en-US" altLang="ko-KR" sz="1200" dirty="0">
                <a:latin typeface="Bahnschrift Condensed" panose="020B0502040204020203" pitchFamily="34" charset="0"/>
              </a:rPr>
              <a:t>Miscellaneous</a:t>
            </a:r>
            <a:r>
              <a:rPr lang="ko-KR" altLang="en-US" sz="1200" dirty="0">
                <a:latin typeface="Bahnschrift Condensed" panose="020B0502040204020203" pitchFamily="34" charset="0"/>
              </a:rPr>
              <a:t>로 처리하는 관행을 따라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결측치를</a:t>
            </a:r>
            <a:r>
              <a:rPr lang="ko-KR" altLang="en-US" sz="1200" dirty="0">
                <a:latin typeface="Bahnschrift Condensed" panose="020B0502040204020203" pitchFamily="34" charset="0"/>
              </a:rPr>
              <a:t>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Misc</a:t>
            </a:r>
            <a:r>
              <a:rPr lang="ko-KR" altLang="en-US" sz="1200" dirty="0">
                <a:latin typeface="Bahnschrift Condensed" panose="020B0502040204020203" pitchFamily="34" charset="0"/>
              </a:rPr>
              <a:t>로 대체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Publisher</a:t>
            </a:r>
            <a:r>
              <a:rPr lang="ko-KR" altLang="en-US" sz="1200" dirty="0">
                <a:latin typeface="Bahnschrift Condensed" panose="020B0502040204020203" pitchFamily="34" charset="0"/>
              </a:rPr>
              <a:t>는 기존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데이터셋</a:t>
            </a:r>
            <a:r>
              <a:rPr lang="ko-KR" altLang="en-US" sz="1200" dirty="0">
                <a:latin typeface="Bahnschrift Condensed" panose="020B0502040204020203" pitchFamily="34" charset="0"/>
              </a:rPr>
              <a:t> 내의 </a:t>
            </a:r>
            <a:r>
              <a:rPr lang="en-US" altLang="ko-KR" sz="1200" dirty="0">
                <a:latin typeface="Bahnschrift Condensed" panose="020B0502040204020203" pitchFamily="34" charset="0"/>
              </a:rPr>
              <a:t>Unknown</a:t>
            </a:r>
            <a:r>
              <a:rPr lang="ko-KR" altLang="en-US" sz="1200" dirty="0">
                <a:latin typeface="Bahnschrift Condensed" panose="020B0502040204020203" pitchFamily="34" charset="0"/>
              </a:rPr>
              <a:t>이라는 처리방식을 따라 </a:t>
            </a:r>
            <a:r>
              <a:rPr lang="ko-KR" altLang="en-US" sz="1200" dirty="0" err="1">
                <a:latin typeface="Bahnschrift Condensed" panose="020B0502040204020203" pitchFamily="34" charset="0"/>
              </a:rPr>
              <a:t>결측치</a:t>
            </a:r>
            <a:r>
              <a:rPr lang="ko-KR" altLang="en-US" sz="1200" dirty="0">
                <a:latin typeface="Bahnschrift Condensed" panose="020B0502040204020203" pitchFamily="34" charset="0"/>
              </a:rPr>
              <a:t> 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대체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05942" y="1883692"/>
            <a:ext cx="64592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DATA IMBALANCE</a:t>
            </a:r>
          </a:p>
          <a:p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r>
              <a:rPr lang="en-US" altLang="ko-KR" sz="1200" dirty="0" smtClean="0">
                <a:latin typeface="Bahnschrift Condensed" panose="020B0502040204020203" pitchFamily="34" charset="0"/>
              </a:rPr>
              <a:t>Year</a:t>
            </a:r>
            <a:r>
              <a:rPr lang="en-US" altLang="ko-KR" sz="1200" dirty="0">
                <a:latin typeface="Bahnschrift Condensed" panose="020B0502040204020203" pitchFamily="34" charset="0"/>
              </a:rPr>
              <a:t> Column</a:t>
            </a:r>
            <a:r>
              <a:rPr lang="ko-KR" altLang="en-US" sz="1200" dirty="0">
                <a:latin typeface="Bahnschrift Condensed" panose="020B0502040204020203" pitchFamily="34" charset="0"/>
              </a:rPr>
              <a:t>은 원칙적으로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int</a:t>
            </a:r>
            <a:r>
              <a:rPr lang="ko-KR" altLang="en-US" sz="1200" dirty="0">
                <a:latin typeface="Bahnschrift Condensed" panose="020B0502040204020203" pitchFamily="34" charset="0"/>
              </a:rPr>
              <a:t>형 데이터인데 </a:t>
            </a:r>
            <a:r>
              <a:rPr lang="en-US" altLang="ko-KR" sz="1200" dirty="0">
                <a:latin typeface="Bahnschrift Condensed" panose="020B0502040204020203" pitchFamily="34" charset="0"/>
              </a:rPr>
              <a:t>float </a:t>
            </a:r>
            <a:r>
              <a:rPr lang="ko-KR" altLang="en-US" sz="1200" dirty="0">
                <a:latin typeface="Bahnschrift Condensed" panose="020B0502040204020203" pitchFamily="34" charset="0"/>
              </a:rPr>
              <a:t>타입으로 처리되고 있음을 확인</a:t>
            </a: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en-US" altLang="ko-KR" sz="1200" dirty="0" err="1" smtClean="0">
                <a:latin typeface="Bahnschrift Condensed" panose="020B0502040204020203" pitchFamily="34" charset="0"/>
              </a:rPr>
              <a:t>NA_Sales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,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EU_Sales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,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JP_Sales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, </a:t>
            </a:r>
            <a:r>
              <a:rPr lang="en-US" altLang="ko-KR" sz="1200" dirty="0" err="1">
                <a:latin typeface="Bahnschrift Condensed" panose="020B0502040204020203" pitchFamily="34" charset="0"/>
              </a:rPr>
              <a:t>Other_Sales</a:t>
            </a:r>
            <a:r>
              <a:rPr lang="en-US" altLang="ko-KR" sz="1200" dirty="0">
                <a:latin typeface="Bahnschrift Condensed" panose="020B0502040204020203" pitchFamily="34" charset="0"/>
              </a:rPr>
              <a:t> Column</a:t>
            </a:r>
            <a:r>
              <a:rPr lang="ko-KR" altLang="en-US" sz="1200" dirty="0">
                <a:latin typeface="Bahnschrift Condensed" panose="020B0502040204020203" pitchFamily="34" charset="0"/>
              </a:rPr>
              <a:t>은 </a:t>
            </a:r>
            <a:r>
              <a:rPr lang="en-US" altLang="ko-KR" sz="1200" dirty="0">
                <a:latin typeface="Bahnschrift Condensed" panose="020B0502040204020203" pitchFamily="34" charset="0"/>
              </a:rPr>
              <a:t>Numerical </a:t>
            </a:r>
            <a:r>
              <a:rPr lang="ko-KR" altLang="en-US" sz="1200" dirty="0">
                <a:latin typeface="Bahnschrift Condensed" panose="020B0502040204020203" pitchFamily="34" charset="0"/>
              </a:rPr>
              <a:t>데이터인데 데이터타입이 </a:t>
            </a:r>
            <a:r>
              <a:rPr lang="en-US" altLang="ko-KR" sz="1200" dirty="0">
                <a:latin typeface="Bahnschrift Condensed" panose="020B0502040204020203" pitchFamily="34" charset="0"/>
              </a:rPr>
              <a:t>object</a:t>
            </a:r>
            <a:r>
              <a:rPr lang="ko-KR" altLang="en-US" sz="1200" dirty="0">
                <a:latin typeface="Bahnschrift Condensed" panose="020B0502040204020203" pitchFamily="34" charset="0"/>
              </a:rPr>
              <a:t>임을 확인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00" y="1883692"/>
            <a:ext cx="3561595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4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0523" y="299655"/>
            <a:ext cx="394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latin typeface="Bahnschrift Condensed" panose="020B0502040204020203" pitchFamily="34" charset="0"/>
              </a:rPr>
              <a:t>EDA</a:t>
            </a:r>
            <a:endParaRPr lang="ko-KR" altLang="en-US" sz="4000" b="1" dirty="0">
              <a:latin typeface="Bahnschrift Condensed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7" y="1088520"/>
            <a:ext cx="4557397" cy="53789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39442" y="3487480"/>
            <a:ext cx="705034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SOLUTION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>
              <a:latin typeface="Bahnschrift Condensed" panose="020B0502040204020203" pitchFamily="34" charset="0"/>
            </a:endParaRPr>
          </a:p>
          <a:p>
            <a:r>
              <a:rPr lang="en-US" altLang="ko-KR" sz="1000" dirty="0">
                <a:latin typeface="Bahnschrift Condensed" panose="020B0502040204020203" pitchFamily="34" charset="0"/>
              </a:rPr>
              <a:t> 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상관관계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0.2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이상의 특성들은 추가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EDA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를 거친 후 세부적 전처리</a:t>
            </a:r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endParaRPr lang="en-US" altLang="ko-KR" sz="1200" dirty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상관관계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0.05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이하의 특성들은 </a:t>
            </a:r>
            <a:r>
              <a:rPr lang="ko-KR" altLang="en-US" sz="1200" dirty="0" err="1" smtClean="0">
                <a:latin typeface="Bahnschrift Condensed" panose="020B0502040204020203" pitchFamily="34" charset="0"/>
              </a:rPr>
              <a:t>과적합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 방지를 위해 전처리 최종 단계에서 제거 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39442" y="1666195"/>
            <a:ext cx="64592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Bahnschrift Condensed" panose="020B0502040204020203" pitchFamily="34" charset="0"/>
              </a:rPr>
              <a:t>CORRELATION</a:t>
            </a:r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endParaRPr lang="en-US" altLang="ko-KR" sz="2000" b="1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총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11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개의 특성이 타겟 변수와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0.2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이상의 상관관계를 가짐을 확인</a:t>
            </a:r>
          </a:p>
          <a:p>
            <a:endParaRPr lang="en-US" altLang="ko-KR" sz="1200" dirty="0" smtClean="0">
              <a:latin typeface="Bahnschrift Condensed" panose="020B0502040204020203" pitchFamily="34" charset="0"/>
            </a:endParaRPr>
          </a:p>
          <a:p>
            <a:r>
              <a:rPr lang="ko-KR" altLang="en-US" sz="1200" dirty="0" smtClean="0">
                <a:latin typeface="Bahnschrift Condensed" panose="020B0502040204020203" pitchFamily="34" charset="0"/>
              </a:rPr>
              <a:t>총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27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개의 특성이 타겟 변수와 </a:t>
            </a:r>
            <a:r>
              <a:rPr lang="en-US" altLang="ko-KR" sz="1200" dirty="0" smtClean="0">
                <a:latin typeface="Bahnschrift Condensed" panose="020B0502040204020203" pitchFamily="34" charset="0"/>
              </a:rPr>
              <a:t>0.05 </a:t>
            </a:r>
            <a:r>
              <a:rPr lang="ko-KR" altLang="en-US" sz="1200" dirty="0" smtClean="0">
                <a:latin typeface="Bahnschrift Condensed" panose="020B0502040204020203" pitchFamily="34" charset="0"/>
              </a:rPr>
              <a:t>이하의 상관관계를 가짐을 확인</a:t>
            </a:r>
            <a:endParaRPr lang="ko-KR" altLang="en-US" sz="1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3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5964</TotalTime>
  <Words>624</Words>
  <Application>Microsoft Office PowerPoint</Application>
  <PresentationFormat>와이드스크린</PresentationFormat>
  <Paragraphs>152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Arial Black</vt:lpstr>
      <vt:lpstr>Bahnschrift Condensed</vt:lpstr>
      <vt:lpstr>Office 테마</vt:lpstr>
      <vt:lpstr>Section2_Project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126</cp:revision>
  <dcterms:created xsi:type="dcterms:W3CDTF">2023-03-09T06:50:24Z</dcterms:created>
  <dcterms:modified xsi:type="dcterms:W3CDTF">2023-04-10T07:20:50Z</dcterms:modified>
</cp:coreProperties>
</file>