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Tahom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1" roundtripDataSignature="AMtx7milcyqfWPLnZlPG3qmQ4pgcmmb4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Tahom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3" name="Google Shape;253;p18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8" name="Google Shape;278;p20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9" name="Google Shape;279;p20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6" name="Google Shape;286;p21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7" name="Google Shape;287;p21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2" name="Google Shape;302;p23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3" name="Google Shape;303;p23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52525" y="682625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914400" y="4325937"/>
            <a:ext cx="5029200" cy="409892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4" name="Google Shape;74;p34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3" name="Google Shape;43;p2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9" name="Google Shape;49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5" name="Google Shape;65;p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6" name="Google Shape;66;p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67" name="Google Shape;67;p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68" name="Google Shape;68;p3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Certificates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 Deception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Certificates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 Authorities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 Infrastructures (PKIs)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Certificates</a:t>
            </a:r>
            <a:endParaRPr/>
          </a:p>
        </p:txBody>
      </p:sp>
      <p:sp>
        <p:nvSpPr>
          <p:cNvPr id="169" name="Google Shape;169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Recap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digital signature gives the public key of a named party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needed for public key authentication, to prevent public key deception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a digital certificate alone does NOT provide authentication</a:t>
            </a:r>
            <a:endParaRPr/>
          </a:p>
        </p:txBody>
      </p:sp>
      <p:pic>
        <p:nvPicPr>
          <p:cNvPr id="170" name="Google Shape;1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 Infrastructures (PKIs)</a:t>
            </a:r>
            <a:endParaRPr/>
          </a:p>
        </p:txBody>
      </p:sp>
      <p:sp>
        <p:nvSpPr>
          <p:cNvPr id="177" name="Google Shape;17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key creation and distribution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certificate creation and distribution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 Revocation List checking</a:t>
            </a:r>
            <a:endParaRPr/>
          </a:p>
        </p:txBody>
      </p:sp>
      <p:pic>
        <p:nvPicPr>
          <p:cNvPr id="178" name="Google Shape;1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PKIs</a:t>
            </a:r>
            <a:endParaRPr/>
          </a:p>
        </p:txBody>
      </p:sp>
      <p:sp>
        <p:nvSpPr>
          <p:cNvPr id="185" name="Google Shape;185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public key methods, an organization must establish a comprehensive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 Infrastructure (PKI)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PKI automates most aspects of using public key encryption and authentication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PKI Server</a:t>
            </a:r>
            <a:endParaRPr/>
          </a:p>
        </p:txBody>
      </p:sp>
      <p:pic>
        <p:nvPicPr>
          <p:cNvPr descr="E:\NETDRAW4\ISOMETRC\SUPSERVI.WMF" id="186" name="Google Shape;18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0" y="4648200"/>
            <a:ext cx="1087437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2"/>
          <p:cNvSpPr txBox="1"/>
          <p:nvPr/>
        </p:nvSpPr>
        <p:spPr>
          <a:xfrm>
            <a:off x="6019800" y="4800600"/>
            <a:ext cx="10461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PKI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</a:t>
            </a:r>
            <a:endParaRPr/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PKIs</a:t>
            </a:r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457200" y="1676400"/>
            <a:ext cx="81788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PKI Server Creates Public Key-Private Key Pairs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Distributes private keys to applicants securely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Often, private keys are embedded in delivered software</a:t>
            </a:r>
            <a:endParaRPr/>
          </a:p>
        </p:txBody>
      </p:sp>
      <p:pic>
        <p:nvPicPr>
          <p:cNvPr descr="E:\NETDRAW4\ISOMETRC\SUPSERVI.WMF" id="196" name="Google Shape;1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629150"/>
            <a:ext cx="1087437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3"/>
          <p:cNvSpPr txBox="1"/>
          <p:nvPr/>
        </p:nvSpPr>
        <p:spPr>
          <a:xfrm>
            <a:off x="1163637" y="4738687"/>
            <a:ext cx="10461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PKI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</a:t>
            </a:r>
            <a:endParaRPr/>
          </a:p>
        </p:txBody>
      </p:sp>
      <p:pic>
        <p:nvPicPr>
          <p:cNvPr descr="E:\NETDRAW4\ISOMETRC\COMPUSRI.WMF" id="198" name="Google Shape;19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5072062"/>
            <a:ext cx="896937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3"/>
          <p:cNvCxnSpPr/>
          <p:nvPr/>
        </p:nvCxnSpPr>
        <p:spPr>
          <a:xfrm>
            <a:off x="3581400" y="5453062"/>
            <a:ext cx="25146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descr="E:\NETDRAW4\LAN\MISC\KEY.WMF" id="200" name="Google Shape;20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600" y="4508500"/>
            <a:ext cx="1371600" cy="64928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3"/>
          <p:cNvSpPr txBox="1"/>
          <p:nvPr/>
        </p:nvSpPr>
        <p:spPr>
          <a:xfrm>
            <a:off x="3957637" y="3962400"/>
            <a:ext cx="16938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Private Key</a:t>
            </a:r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PKIs</a:t>
            </a:r>
            <a:endParaRPr/>
          </a:p>
        </p:txBody>
      </p:sp>
      <p:sp>
        <p:nvSpPr>
          <p:cNvPr id="209" name="Google Shape;209;p14"/>
          <p:cNvSpPr txBox="1"/>
          <p:nvPr>
            <p:ph idx="1" type="body"/>
          </p:nvPr>
        </p:nvSpPr>
        <p:spPr>
          <a:xfrm>
            <a:off x="457200" y="1676400"/>
            <a:ext cx="81788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PKI Server Provides CRL Checks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Distributes digital certificates to verifiers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 certificate revocation list before sending digital certificates</a:t>
            </a:r>
            <a:endParaRPr/>
          </a:p>
        </p:txBody>
      </p:sp>
      <p:pic>
        <p:nvPicPr>
          <p:cNvPr descr="E:\NETDRAW4\ISOMETRC\SUPSERVI.WMF" id="210" name="Google Shape;21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3062" y="4891087"/>
            <a:ext cx="1087437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4"/>
          <p:cNvSpPr txBox="1"/>
          <p:nvPr/>
        </p:nvSpPr>
        <p:spPr>
          <a:xfrm>
            <a:off x="1714500" y="5000625"/>
            <a:ext cx="10461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PKI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</a:t>
            </a:r>
            <a:endParaRPr/>
          </a:p>
        </p:txBody>
      </p:sp>
      <p:pic>
        <p:nvPicPr>
          <p:cNvPr descr="E:\NETDRAW4\ISOMETRC\COMPUSRI.WMF" id="212" name="Google Shape;21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5462" y="5334000"/>
            <a:ext cx="896937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3" name="Google Shape;213;p14"/>
          <p:cNvCxnSpPr/>
          <p:nvPr/>
        </p:nvCxnSpPr>
        <p:spPr>
          <a:xfrm>
            <a:off x="4073525" y="5824537"/>
            <a:ext cx="25146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4" name="Google Shape;214;p14"/>
          <p:cNvSpPr txBox="1"/>
          <p:nvPr/>
        </p:nvSpPr>
        <p:spPr>
          <a:xfrm>
            <a:off x="4090987" y="4071937"/>
            <a:ext cx="2479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Digital Certificate</a:t>
            </a:r>
            <a:endParaRPr/>
          </a:p>
        </p:txBody>
      </p:sp>
      <p:pic>
        <p:nvPicPr>
          <p:cNvPr descr="F:\PTFWMF\PTFCOLR\BUSINES2\CERTIF.WMF" id="215" name="Google Shape;215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3125" y="4613275"/>
            <a:ext cx="1295400" cy="1135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PKIs</a:t>
            </a:r>
            <a:endParaRPr/>
          </a:p>
        </p:txBody>
      </p:sp>
      <p:sp>
        <p:nvSpPr>
          <p:cNvPr id="223" name="Google Shape;223;p15"/>
          <p:cNvSpPr txBox="1"/>
          <p:nvPr>
            <p:ph idx="1" type="body"/>
          </p:nvPr>
        </p:nvSpPr>
        <p:spPr>
          <a:xfrm>
            <a:off x="457200" y="1676400"/>
            <a:ext cx="81788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CRL Checks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applicant gives verifier a digital certificate,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verifier must check the certificate revocation list</a:t>
            </a:r>
            <a:endParaRPr/>
          </a:p>
        </p:txBody>
      </p:sp>
      <p:pic>
        <p:nvPicPr>
          <p:cNvPr descr="E:\NETDRAW4\ISOMETRC\SUPSERVI.WMF" id="224" name="Google Shape;2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629150"/>
            <a:ext cx="1087437" cy="135731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5"/>
          <p:cNvSpPr txBox="1"/>
          <p:nvPr/>
        </p:nvSpPr>
        <p:spPr>
          <a:xfrm>
            <a:off x="1163637" y="4738687"/>
            <a:ext cx="104616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PKI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Server</a:t>
            </a:r>
            <a:endParaRPr/>
          </a:p>
        </p:txBody>
      </p:sp>
      <p:pic>
        <p:nvPicPr>
          <p:cNvPr descr="E:\NETDRAW4\ISOMETRC\COMPUSRI.WMF" id="226" name="Google Shape;22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600" y="5072062"/>
            <a:ext cx="896937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15"/>
          <p:cNvCxnSpPr/>
          <p:nvPr/>
        </p:nvCxnSpPr>
        <p:spPr>
          <a:xfrm>
            <a:off x="3581400" y="5257800"/>
            <a:ext cx="25146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28" name="Google Shape;228;p15"/>
          <p:cNvSpPr txBox="1"/>
          <p:nvPr/>
        </p:nvSpPr>
        <p:spPr>
          <a:xfrm>
            <a:off x="4476750" y="4800600"/>
            <a:ext cx="72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OK?</a:t>
            </a:r>
            <a:endParaRPr/>
          </a:p>
        </p:txBody>
      </p:sp>
      <p:sp>
        <p:nvSpPr>
          <p:cNvPr id="229" name="Google Shape;229;p15"/>
          <p:cNvSpPr txBox="1"/>
          <p:nvPr/>
        </p:nvSpPr>
        <p:spPr>
          <a:xfrm>
            <a:off x="3741737" y="5410200"/>
            <a:ext cx="21923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OK or Revoked</a:t>
            </a:r>
            <a:endParaRPr/>
          </a:p>
        </p:txBody>
      </p:sp>
      <p:cxnSp>
        <p:nvCxnSpPr>
          <p:cNvPr id="230" name="Google Shape;230;p15"/>
          <p:cNvCxnSpPr/>
          <p:nvPr/>
        </p:nvCxnSpPr>
        <p:spPr>
          <a:xfrm rot="10800000">
            <a:off x="3581400" y="5410200"/>
            <a:ext cx="2514600" cy="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31" name="Google Shape;231;p15"/>
          <p:cNvSpPr txBox="1"/>
          <p:nvPr/>
        </p:nvSpPr>
        <p:spPr>
          <a:xfrm>
            <a:off x="3124200" y="4343400"/>
            <a:ext cx="708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CRL</a:t>
            </a:r>
            <a:endParaRPr/>
          </a:p>
        </p:txBody>
      </p:sp>
      <p:pic>
        <p:nvPicPr>
          <p:cNvPr descr="F:\PTFWMF\PTFCOLR\BUSINES2\CERTIF.WMF" id="232" name="Google Shape;23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7400" y="3810000"/>
            <a:ext cx="1371600" cy="1201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1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Security System</a:t>
            </a:r>
            <a:endParaRPr/>
          </a:p>
        </p:txBody>
      </p:sp>
      <p:sp>
        <p:nvSpPr>
          <p:cNvPr id="240" name="Google Shape;240;p16"/>
          <p:cNvSpPr txBox="1"/>
          <p:nvPr>
            <p:ph idx="1" type="body"/>
          </p:nvPr>
        </p:nvSpPr>
        <p:spPr>
          <a:xfrm>
            <a:off x="457200" y="1600200"/>
            <a:ext cx="8178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two parties communicate …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software usually handles the details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negotiate security methods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authenticate one another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exchange symmetric session key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9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can communicate securely using symmetric session key and message-by-message authentication</a:t>
            </a:r>
            <a:endParaRPr/>
          </a:p>
        </p:txBody>
      </p:sp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SSL Integrated Security System</a:t>
            </a:r>
            <a:endParaRPr/>
          </a:p>
        </p:txBody>
      </p:sp>
      <p:sp>
        <p:nvSpPr>
          <p:cNvPr id="248" name="Google Shape;248;p1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Sockets Layer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by Netscape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TLS (now)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Netscape gave IETF control over SSL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IETF renamed it TLS (Transport Layer Security)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still called SSL</a:t>
            </a:r>
            <a:endParaRPr/>
          </a:p>
        </p:txBody>
      </p:sp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of SSL</a:t>
            </a:r>
            <a:endParaRPr/>
          </a:p>
        </p:txBody>
      </p:sp>
      <p:sp>
        <p:nvSpPr>
          <p:cNvPr id="256" name="Google Shape;256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the Application Layer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IETF views it at the transport layer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Protects all application exchanges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limited to any single application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 transactions, e-mail, etc.</a:t>
            </a:r>
            <a:endParaRPr/>
          </a:p>
        </p:txBody>
      </p:sp>
      <p:sp>
        <p:nvSpPr>
          <p:cNvPr id="257" name="Google Shape;257;p18"/>
          <p:cNvSpPr txBox="1"/>
          <p:nvPr/>
        </p:nvSpPr>
        <p:spPr>
          <a:xfrm>
            <a:off x="1524000" y="5562600"/>
            <a:ext cx="2895600" cy="609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SSL</a:t>
            </a:r>
            <a:endParaRPr/>
          </a:p>
        </p:txBody>
      </p:sp>
      <p:sp>
        <p:nvSpPr>
          <p:cNvPr id="258" name="Google Shape;258;p18"/>
          <p:cNvSpPr txBox="1"/>
          <p:nvPr/>
        </p:nvSpPr>
        <p:spPr>
          <a:xfrm>
            <a:off x="5257800" y="5562600"/>
            <a:ext cx="2895600" cy="609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SSL</a:t>
            </a:r>
            <a:endParaRPr/>
          </a:p>
        </p:txBody>
      </p:sp>
      <p:cxnSp>
        <p:nvCxnSpPr>
          <p:cNvPr id="259" name="Google Shape;259;p18"/>
          <p:cNvCxnSpPr/>
          <p:nvPr/>
        </p:nvCxnSpPr>
        <p:spPr>
          <a:xfrm>
            <a:off x="4572000" y="5943600"/>
            <a:ext cx="533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60" name="Google Shape;260;p18"/>
          <p:cNvSpPr txBox="1"/>
          <p:nvPr/>
        </p:nvSpPr>
        <p:spPr>
          <a:xfrm>
            <a:off x="1524000" y="4800600"/>
            <a:ext cx="1295400" cy="6096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E-Mail</a:t>
            </a:r>
            <a:endParaRPr/>
          </a:p>
        </p:txBody>
      </p:sp>
      <p:sp>
        <p:nvSpPr>
          <p:cNvPr id="261" name="Google Shape;261;p18"/>
          <p:cNvSpPr txBox="1"/>
          <p:nvPr/>
        </p:nvSpPr>
        <p:spPr>
          <a:xfrm>
            <a:off x="3124200" y="4800600"/>
            <a:ext cx="1295400" cy="6096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WWW</a:t>
            </a:r>
            <a:endParaRPr/>
          </a:p>
        </p:txBody>
      </p:sp>
      <p:sp>
        <p:nvSpPr>
          <p:cNvPr id="262" name="Google Shape;262;p18"/>
          <p:cNvSpPr txBox="1"/>
          <p:nvPr/>
        </p:nvSpPr>
        <p:spPr>
          <a:xfrm>
            <a:off x="5257800" y="4800600"/>
            <a:ext cx="1295400" cy="6096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E-Mail</a:t>
            </a:r>
            <a:endParaRPr/>
          </a:p>
        </p:txBody>
      </p:sp>
      <p:sp>
        <p:nvSpPr>
          <p:cNvPr id="263" name="Google Shape;263;p18"/>
          <p:cNvSpPr txBox="1"/>
          <p:nvPr/>
        </p:nvSpPr>
        <p:spPr>
          <a:xfrm>
            <a:off x="6858000" y="4800600"/>
            <a:ext cx="1295400" cy="6096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WWW</a:t>
            </a:r>
            <a:endParaRPr/>
          </a:p>
        </p:txBody>
      </p:sp>
      <p:cxnSp>
        <p:nvCxnSpPr>
          <p:cNvPr id="264" name="Google Shape;264;p18"/>
          <p:cNvCxnSpPr/>
          <p:nvPr/>
        </p:nvCxnSpPr>
        <p:spPr>
          <a:xfrm>
            <a:off x="3581400" y="5334000"/>
            <a:ext cx="304800" cy="4572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5" name="Google Shape;265;p18"/>
          <p:cNvCxnSpPr/>
          <p:nvPr/>
        </p:nvCxnSpPr>
        <p:spPr>
          <a:xfrm>
            <a:off x="3886200" y="5791200"/>
            <a:ext cx="2438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6" name="Google Shape;266;p18"/>
          <p:cNvCxnSpPr/>
          <p:nvPr/>
        </p:nvCxnSpPr>
        <p:spPr>
          <a:xfrm flipH="1" rot="10800000">
            <a:off x="6324600" y="5105400"/>
            <a:ext cx="685800" cy="6858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267" name="Google Shape;2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SSL Operation</a:t>
            </a:r>
            <a:endParaRPr/>
          </a:p>
        </p:txBody>
      </p:sp>
      <p:sp>
        <p:nvSpPr>
          <p:cNvPr id="274" name="Google Shape;274;p19"/>
          <p:cNvSpPr txBox="1"/>
          <p:nvPr>
            <p:ph idx="1" type="body"/>
          </p:nvPr>
        </p:nvSpPr>
        <p:spPr>
          <a:xfrm>
            <a:off x="457200" y="1600200"/>
            <a:ext cx="8178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 &amp; Webserver Software Implement SSL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can be unaware</a:t>
            </a:r>
            <a:endParaRPr/>
          </a:p>
        </p:txBody>
      </p:sp>
      <p:pic>
        <p:nvPicPr>
          <p:cNvPr id="275" name="Google Shape;2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 Deception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Impostor Claims to be a True Party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 party has a public and private key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Impostor also has a public and private key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Impostor sends impostor’s own public key to the verifier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Says, “This is the true party’s public key”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critical step in the deception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SSL Operation</a:t>
            </a:r>
            <a:endParaRPr/>
          </a:p>
        </p:txBody>
      </p:sp>
      <p:sp>
        <p:nvSpPr>
          <p:cNvPr id="282" name="Google Shape;282;p20"/>
          <p:cNvSpPr txBox="1"/>
          <p:nvPr>
            <p:ph idx="1" type="body"/>
          </p:nvPr>
        </p:nvSpPr>
        <p:spPr>
          <a:xfrm>
            <a:off x="457200" y="1600200"/>
            <a:ext cx="8178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SSL ISS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sides negotiate security parameters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Webserver authenticates itself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 may authenticate itself but rarely does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 selects a symmetric session key, sends to webserver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Adds a digital signature and encrypts all messages with the symmetric key</a:t>
            </a:r>
            <a:endParaRPr/>
          </a:p>
        </p:txBody>
      </p:sp>
      <p:pic>
        <p:nvPicPr>
          <p:cNvPr id="283" name="Google Shape;2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SSL</a:t>
            </a:r>
            <a:endParaRPr/>
          </a:p>
        </p:txBody>
      </p:sp>
      <p:sp>
        <p:nvSpPr>
          <p:cNvPr id="290" name="Google Shape;290;p21"/>
          <p:cNvSpPr txBox="1"/>
          <p:nvPr>
            <p:ph idx="1" type="body"/>
          </p:nvPr>
        </p:nvSpPr>
        <p:spPr>
          <a:xfrm>
            <a:off x="457200" y="1600200"/>
            <a:ext cx="8178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Supported by Almost All Browsers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facto standard for Internet application security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Relatively weak security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involve security on merchant server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validate credit card numbers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Viewed as an available but temporary approach to consumer security</a:t>
            </a:r>
            <a:endParaRPr/>
          </a:p>
        </p:txBody>
      </p:sp>
      <p:pic>
        <p:nvPicPr>
          <p:cNvPr id="291" name="Google Shape;2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ISSs</a:t>
            </a:r>
            <a:endParaRPr/>
          </a:p>
        </p:txBody>
      </p:sp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SSL is merely an example integrated security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other ISSs exist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IPsec PPP and PPTP Etc.</a:t>
            </a:r>
            <a:endParaRPr/>
          </a:p>
        </p:txBody>
      </p:sp>
      <p:pic>
        <p:nvPicPr>
          <p:cNvPr id="299" name="Google Shape;2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ISSs</a:t>
            </a:r>
            <a:endParaRPr/>
          </a:p>
        </p:txBody>
      </p:sp>
      <p:sp>
        <p:nvSpPr>
          <p:cNvPr id="306" name="Google Shape;306;p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ISSs have the same general steps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Negotiate security parameters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Authenticate the partners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Exchange a session key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Communicate with message-by-message privacy, authentication, and message integrity</a:t>
            </a:r>
            <a:endParaRPr/>
          </a:p>
        </p:txBody>
      </p:sp>
      <p:pic>
        <p:nvPicPr>
          <p:cNvPr id="307" name="Google Shape;3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 Deception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verifier accepts the impostor’s public key as the true party’s public key,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Impostor will be authenticated through any public key authentication method, because their private key will work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20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Impostor can also decrypt messages sent by the verifier if these messages are encrypted with the impostor’s public key</a:t>
            </a:r>
            <a:endParaRPr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 Deception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Moral: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 encryption for privacy, confidentiality, authentication, and message integrity only works if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verifier gets the true party’s public key independently of the applicant,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a trusted third party</a:t>
            </a:r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Certificates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by a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 Authority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 authority is the trusted third party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6096000" y="3657600"/>
            <a:ext cx="2438400" cy="1143000"/>
          </a:xfrm>
          <a:prstGeom prst="ellipse">
            <a:avLst/>
          </a:prstGeom>
          <a:solidFill>
            <a:srgbClr val="FFFF99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Certificate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Authority</a:t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685800" y="5181600"/>
            <a:ext cx="2514600" cy="1066800"/>
          </a:xfrm>
          <a:prstGeom prst="ellipse">
            <a:avLst/>
          </a:prstGeom>
          <a:solidFill>
            <a:srgbClr val="FFFF99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Authenticated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Party</a:t>
            </a:r>
            <a:endParaRPr/>
          </a:p>
        </p:txBody>
      </p:sp>
      <p:cxnSp>
        <p:nvCxnSpPr>
          <p:cNvPr id="125" name="Google Shape;125;p5"/>
          <p:cNvCxnSpPr/>
          <p:nvPr/>
        </p:nvCxnSpPr>
        <p:spPr>
          <a:xfrm flipH="1">
            <a:off x="3200400" y="4495800"/>
            <a:ext cx="2819400" cy="914400"/>
          </a:xfrm>
          <a:prstGeom prst="straightConnector1">
            <a:avLst/>
          </a:prstGeom>
          <a:noFill/>
          <a:ln cap="sq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6" name="Google Shape;126;p5"/>
          <p:cNvSpPr txBox="1"/>
          <p:nvPr/>
        </p:nvSpPr>
        <p:spPr>
          <a:xfrm>
            <a:off x="3657600" y="4419600"/>
            <a:ext cx="1981200" cy="990600"/>
          </a:xfrm>
          <a:prstGeom prst="rect">
            <a:avLst/>
          </a:prstGeom>
          <a:solidFill>
            <a:srgbClr val="FFFF99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Digital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Certificate</a:t>
            </a:r>
            <a:endParaRPr/>
          </a:p>
        </p:txBody>
      </p:sp>
      <p:pic>
        <p:nvPicPr>
          <p:cNvPr descr="F:\PTFWMF\PTFCOLR\BUSINES2\CERTIF.WMF" id="127" name="Google Shape;12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762000"/>
            <a:ext cx="1600200" cy="1401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 Authorities</a:t>
            </a:r>
            <a:endParaRPr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Unfortunately, certificate authorities are not regulated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must only use certificate authorities you trust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Company can be its own certificate authority for internal authentication among its hardware and software systems</a:t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Certificates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 that a true party (named) has the public key contained in the digital certificate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name-public key pair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prevents public key deception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Fields and content are standardized by the ITU-T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X.509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Standard</a:t>
            </a:r>
            <a:endParaRPr/>
          </a:p>
        </p:txBody>
      </p:sp>
      <p:pic>
        <p:nvPicPr>
          <p:cNvPr descr="F:\PTFWMF\PTFCOLR\BUSINES2\CERTIF.WMF"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4856162"/>
            <a:ext cx="2286000" cy="200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Certificates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digital certificate has its own digital signature, signed (encrypted) by the private key of the certificate authority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message integrity so that an impostor cannot change the name field in the digital certificate to its own</a:t>
            </a:r>
            <a:endParaRPr/>
          </a:p>
        </p:txBody>
      </p:sp>
      <p:pic>
        <p:nvPicPr>
          <p:cNvPr descr="F:\PTFWMF\PTFCOLR\BUSINES2\CERTIF.WMF"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4322762"/>
            <a:ext cx="2286000" cy="2001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Certificates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 authorities may revoke digital certificates before the expiration date listed in the digital certificate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Revoked certificate ID numbers are placed in a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certificate revocation list (CRL)</a:t>
            </a:r>
            <a:endParaRPr/>
          </a:p>
          <a:p>
            <a:pPr indent="-285750" lvl="1" marL="74295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Verifier must check with the certificate authority to determine if a digital certificate is on the CRL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the CRL check, digital certificates do not support authentication</a:t>
            </a:r>
            <a:endParaRPr/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9350" y="648335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2001-08-26T22:41:29Z</dcterms:created>
  <dc:creator>Wayne Summers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str>wsummers@cs.nmhu.edu</vt:lpstr>
  </property>
  <property fmtid="{D5CDD505-2E9C-101B-9397-08002B2CF9AE}" pid="8" name="HomePage">
    <vt:lpstr>http://jaring.nmhu.edu</vt:lpstr>
  </property>
  <property fmtid="{D5CDD505-2E9C-101B-9397-08002B2CF9AE}" pid="9" name="Other">
    <vt:lp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str>H:\htdocs\NOTES\CS557\3c10</vt:lpstr>
  </property>
</Properties>
</file>