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092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D961D-D8EB-42BD-B6B7-4A8F7D45187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66646-5173-462E-846B-90A9FD623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0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E5E52-55AA-4537-B146-47E7AA87BA99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2  Access Control                                                                                                  41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3C2D-373C-4A4C-8468-09977DAF9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0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A81B-1E3B-47A8-B6E8-6FF3107AD431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2  Access Control                                                                                                  41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3C2D-373C-4A4C-8468-09977DAF9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8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CDCA-BBE7-4A5F-BF21-EB01B81C025C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2  Access Control                                                                                                  41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3C2D-373C-4A4C-8468-09977DAF9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4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19409-44A1-4D2E-B6D9-A55296751B2D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2  Access Control                                                                                                  41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3C2D-373C-4A4C-8468-09977DAF9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5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C781-E0A4-44B6-8EAB-BDFAEF6D7D0F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2  Access Control                                                                                                  41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3C2D-373C-4A4C-8468-09977DAF9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8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2F83-8457-44D1-B0C7-D035FE6E7AA4}" type="datetime1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2  Access Control                                                                                                  41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3C2D-373C-4A4C-8468-09977DAF9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8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57BC-3103-4991-ACDC-D024761679DC}" type="datetime1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2  Access Control                                                                                                  41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3C2D-373C-4A4C-8468-09977DAF9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7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D09C8-F61D-497E-9E30-9475044A5E7E}" type="datetime1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2  Access Control                                                                                                  41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3C2D-373C-4A4C-8468-09977DAF9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2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0A57-B70E-4D5F-8639-8205773B11D9}" type="datetime1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2  Access Control                                                                                                  41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3C2D-373C-4A4C-8468-09977DAF9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3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FF9D-A819-4C07-90E8-343663B061E4}" type="datetime1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2  Access Control                                                                                                  41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3C2D-373C-4A4C-8468-09977DAF9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9FEF7-E7B3-4B63-B149-5CAB6B8B0D94}" type="datetime1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Part 2  Access Control                                                                                                  41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33C2D-373C-4A4C-8468-09977DAF9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679F0-DD65-4BC9-872D-175E57280E65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Part 2  Access Control                                                                                                  41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33C2D-373C-4A4C-8468-09977DAF9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4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bin"/><Relationship Id="rId7" Type="http://schemas.openxmlformats.org/officeDocument/2006/relationships/image" Target="../media/image4.wmf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audio" Target="../media/audio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audio" Target="../media/audio3.bin"/><Relationship Id="rId7" Type="http://schemas.openxmlformats.org/officeDocument/2006/relationships/image" Target="../media/image6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audio" Target="../media/audio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524000"/>
          </a:xfrm>
        </p:spPr>
        <p:txBody>
          <a:bodyPr/>
          <a:lstStyle/>
          <a:p>
            <a:pPr eaLnBrk="1" hangingPunct="1"/>
            <a:r>
              <a:rPr lang="en-US" smtClean="0"/>
              <a:t>Firewalls</a:t>
            </a:r>
          </a:p>
        </p:txBody>
      </p:sp>
      <p:pic>
        <p:nvPicPr>
          <p:cNvPr id="11059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133600"/>
            <a:ext cx="308610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175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Stateful Packet Filter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6096000" cy="4114800"/>
          </a:xfrm>
        </p:spPr>
        <p:txBody>
          <a:bodyPr/>
          <a:lstStyle/>
          <a:p>
            <a:pPr eaLnBrk="1" hangingPunct="1"/>
            <a:r>
              <a:rPr lang="en-US" smtClean="0"/>
              <a:t>Adds </a:t>
            </a:r>
            <a:r>
              <a:rPr lang="en-US" b="1" smtClean="0">
                <a:solidFill>
                  <a:schemeClr val="accent2"/>
                </a:solidFill>
              </a:rPr>
              <a:t>state</a:t>
            </a:r>
            <a:r>
              <a:rPr lang="en-US" smtClean="0"/>
              <a:t> to packet filter</a:t>
            </a:r>
          </a:p>
          <a:p>
            <a:pPr eaLnBrk="1" hangingPunct="1"/>
            <a:r>
              <a:rPr lang="en-US" smtClean="0"/>
              <a:t>Operates at transport layer</a:t>
            </a:r>
          </a:p>
          <a:p>
            <a:pPr eaLnBrk="1" hangingPunct="1"/>
            <a:r>
              <a:rPr lang="en-US" smtClean="0"/>
              <a:t>Remembers TCP connections and flag bits</a:t>
            </a:r>
          </a:p>
          <a:p>
            <a:pPr eaLnBrk="1" hangingPunct="1"/>
            <a:r>
              <a:rPr lang="en-US" smtClean="0"/>
              <a:t>Can even remember UDP packets (e.g., DNS requests)</a:t>
            </a:r>
          </a:p>
        </p:txBody>
      </p:sp>
      <p:sp>
        <p:nvSpPr>
          <p:cNvPr id="119813" name="Rectangle 4"/>
          <p:cNvSpPr>
            <a:spLocks noChangeArrowheads="1"/>
          </p:cNvSpPr>
          <p:nvPr/>
        </p:nvSpPr>
        <p:spPr bwMode="auto">
          <a:xfrm>
            <a:off x="7080250" y="17653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9814" name="Group 5"/>
          <p:cNvGrpSpPr>
            <a:grpSpLocks/>
          </p:cNvGrpSpPr>
          <p:nvPr/>
        </p:nvGrpSpPr>
        <p:grpSpPr bwMode="auto">
          <a:xfrm>
            <a:off x="7010400" y="1879600"/>
            <a:ext cx="1898650" cy="3530600"/>
            <a:chOff x="3076" y="888"/>
            <a:chExt cx="1196" cy="2224"/>
          </a:xfrm>
        </p:grpSpPr>
        <p:sp>
          <p:nvSpPr>
            <p:cNvPr id="119815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6" name="Text Box 7"/>
            <p:cNvSpPr txBox="1">
              <a:spLocks noChangeArrowheads="1"/>
            </p:cNvSpPr>
            <p:nvPr/>
          </p:nvSpPr>
          <p:spPr bwMode="auto">
            <a:xfrm>
              <a:off x="3169" y="949"/>
              <a:ext cx="1034" cy="2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r>
                <a:rPr lang="en-US">
                  <a:solidFill>
                    <a:schemeClr val="folHlink"/>
                  </a:solidFill>
                  <a:latin typeface="Arial" pitchFamily="34" charset="0"/>
                </a:rPr>
                <a:t>application</a:t>
              </a:r>
              <a:endParaRPr lang="en-US">
                <a:latin typeface="Arial" pitchFamily="34" charset="0"/>
              </a:endParaRPr>
            </a:p>
            <a:p>
              <a:pPr algn="ctr"/>
              <a:endParaRPr lang="en-US">
                <a:latin typeface="Arial" pitchFamily="34" charset="0"/>
              </a:endParaRPr>
            </a:p>
            <a:p>
              <a:pPr algn="ctr"/>
              <a:r>
                <a:rPr lang="en-US" b="1">
                  <a:solidFill>
                    <a:srgbClr val="FF0000"/>
                  </a:solidFill>
                  <a:latin typeface="Arial" pitchFamily="34" charset="0"/>
                </a:rPr>
                <a:t>transport</a:t>
              </a:r>
              <a:endParaRPr lang="en-US">
                <a:latin typeface="Arial" pitchFamily="34" charset="0"/>
              </a:endParaRPr>
            </a:p>
            <a:p>
              <a:pPr algn="ctr"/>
              <a:endParaRPr lang="en-US">
                <a:latin typeface="Arial" pitchFamily="34" charset="0"/>
              </a:endParaRPr>
            </a:p>
            <a:p>
              <a:pPr algn="ctr"/>
              <a:r>
                <a:rPr lang="en-US" b="1">
                  <a:solidFill>
                    <a:schemeClr val="accent2"/>
                  </a:solidFill>
                  <a:latin typeface="Arial" pitchFamily="34" charset="0"/>
                </a:rPr>
                <a:t>network</a:t>
              </a:r>
              <a:endParaRPr lang="en-US" b="1">
                <a:solidFill>
                  <a:srgbClr val="FF0000"/>
                </a:solidFill>
                <a:latin typeface="Arial" pitchFamily="34" charset="0"/>
              </a:endParaRPr>
            </a:p>
            <a:p>
              <a:pPr algn="ctr"/>
              <a:endParaRPr lang="en-US">
                <a:latin typeface="Arial" pitchFamily="34" charset="0"/>
              </a:endParaRPr>
            </a:p>
            <a:p>
              <a:pPr algn="ctr"/>
              <a:r>
                <a:rPr lang="en-US">
                  <a:latin typeface="Arial" pitchFamily="34" charset="0"/>
                </a:rPr>
                <a:t>link</a:t>
              </a:r>
              <a:endParaRPr lang="en-US">
                <a:solidFill>
                  <a:srgbClr val="FF0000"/>
                </a:solidFill>
                <a:latin typeface="Arial" pitchFamily="34" charset="0"/>
              </a:endParaRPr>
            </a:p>
            <a:p>
              <a:pPr algn="ctr"/>
              <a:endParaRPr lang="en-US">
                <a:latin typeface="Arial" pitchFamily="34" charset="0"/>
              </a:endParaRPr>
            </a:p>
            <a:p>
              <a:pPr algn="ctr"/>
              <a:r>
                <a:rPr lang="en-US">
                  <a:latin typeface="Arial" pitchFamily="34" charset="0"/>
                </a:rPr>
                <a:t>physical</a:t>
              </a:r>
            </a:p>
          </p:txBody>
        </p:sp>
        <p:sp>
          <p:nvSpPr>
            <p:cNvPr id="119817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8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19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20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863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Stateful Packet Filter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6096000" cy="4191000"/>
          </a:xfrm>
        </p:spPr>
        <p:txBody>
          <a:bodyPr/>
          <a:lstStyle/>
          <a:p>
            <a:pPr eaLnBrk="1" hangingPunct="1"/>
            <a:r>
              <a:rPr lang="en-US" smtClean="0"/>
              <a:t>Advantages</a:t>
            </a:r>
          </a:p>
          <a:p>
            <a:pPr lvl="1" eaLnBrk="1" hangingPunct="1"/>
            <a:r>
              <a:rPr lang="en-US" smtClean="0"/>
              <a:t>Can do everything a packet filter can do plus...</a:t>
            </a:r>
          </a:p>
          <a:p>
            <a:pPr lvl="1" eaLnBrk="1" hangingPunct="1"/>
            <a:r>
              <a:rPr lang="en-US" smtClean="0"/>
              <a:t>Keep track of ongoing connections</a:t>
            </a:r>
          </a:p>
          <a:p>
            <a:pPr eaLnBrk="1" hangingPunct="1"/>
            <a:r>
              <a:rPr lang="en-US" smtClean="0"/>
              <a:t>Disadvantages</a:t>
            </a:r>
          </a:p>
          <a:p>
            <a:pPr lvl="1" eaLnBrk="1" hangingPunct="1"/>
            <a:r>
              <a:rPr lang="en-US" smtClean="0"/>
              <a:t>Cannot see application data</a:t>
            </a:r>
          </a:p>
          <a:p>
            <a:pPr lvl="1" eaLnBrk="1" hangingPunct="1"/>
            <a:r>
              <a:rPr lang="en-US" smtClean="0"/>
              <a:t>Slower than packet filtering</a:t>
            </a:r>
          </a:p>
        </p:txBody>
      </p:sp>
      <p:sp>
        <p:nvSpPr>
          <p:cNvPr id="120837" name="Rectangle 4"/>
          <p:cNvSpPr>
            <a:spLocks noChangeArrowheads="1"/>
          </p:cNvSpPr>
          <p:nvPr/>
        </p:nvSpPr>
        <p:spPr bwMode="auto">
          <a:xfrm>
            <a:off x="7080250" y="17653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0838" name="Group 5"/>
          <p:cNvGrpSpPr>
            <a:grpSpLocks/>
          </p:cNvGrpSpPr>
          <p:nvPr/>
        </p:nvGrpSpPr>
        <p:grpSpPr bwMode="auto">
          <a:xfrm>
            <a:off x="7010400" y="1879600"/>
            <a:ext cx="1898650" cy="3530600"/>
            <a:chOff x="3076" y="888"/>
            <a:chExt cx="1196" cy="2224"/>
          </a:xfrm>
        </p:grpSpPr>
        <p:sp>
          <p:nvSpPr>
            <p:cNvPr id="120839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0" name="Text Box 7"/>
            <p:cNvSpPr txBox="1">
              <a:spLocks noChangeArrowheads="1"/>
            </p:cNvSpPr>
            <p:nvPr/>
          </p:nvSpPr>
          <p:spPr bwMode="auto">
            <a:xfrm>
              <a:off x="3169" y="949"/>
              <a:ext cx="1034" cy="2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r>
                <a:rPr lang="en-US">
                  <a:solidFill>
                    <a:schemeClr val="folHlink"/>
                  </a:solidFill>
                  <a:latin typeface="Arial" pitchFamily="34" charset="0"/>
                </a:rPr>
                <a:t>application</a:t>
              </a:r>
              <a:endParaRPr lang="en-US">
                <a:latin typeface="Arial" pitchFamily="34" charset="0"/>
              </a:endParaRPr>
            </a:p>
            <a:p>
              <a:pPr algn="ctr"/>
              <a:endParaRPr lang="en-US">
                <a:latin typeface="Arial" pitchFamily="34" charset="0"/>
              </a:endParaRPr>
            </a:p>
            <a:p>
              <a:pPr algn="ctr"/>
              <a:r>
                <a:rPr lang="en-US" b="1">
                  <a:solidFill>
                    <a:srgbClr val="FF0000"/>
                  </a:solidFill>
                  <a:latin typeface="Arial" pitchFamily="34" charset="0"/>
                </a:rPr>
                <a:t>transport</a:t>
              </a:r>
              <a:endParaRPr lang="en-US">
                <a:latin typeface="Arial" pitchFamily="34" charset="0"/>
              </a:endParaRPr>
            </a:p>
            <a:p>
              <a:pPr algn="ctr"/>
              <a:endParaRPr lang="en-US">
                <a:latin typeface="Arial" pitchFamily="34" charset="0"/>
              </a:endParaRPr>
            </a:p>
            <a:p>
              <a:pPr algn="ctr"/>
              <a:r>
                <a:rPr lang="en-US" b="1">
                  <a:solidFill>
                    <a:schemeClr val="accent2"/>
                  </a:solidFill>
                  <a:latin typeface="Arial" pitchFamily="34" charset="0"/>
                </a:rPr>
                <a:t>network</a:t>
              </a:r>
              <a:endParaRPr lang="en-US" b="1">
                <a:solidFill>
                  <a:srgbClr val="FF0000"/>
                </a:solidFill>
                <a:latin typeface="Arial" pitchFamily="34" charset="0"/>
              </a:endParaRPr>
            </a:p>
            <a:p>
              <a:pPr algn="ctr"/>
              <a:endParaRPr lang="en-US">
                <a:latin typeface="Arial" pitchFamily="34" charset="0"/>
              </a:endParaRPr>
            </a:p>
            <a:p>
              <a:pPr algn="ctr"/>
              <a:r>
                <a:rPr lang="en-US">
                  <a:latin typeface="Arial" pitchFamily="34" charset="0"/>
                </a:rPr>
                <a:t>link</a:t>
              </a:r>
              <a:endParaRPr lang="en-US">
                <a:solidFill>
                  <a:srgbClr val="FF0000"/>
                </a:solidFill>
                <a:latin typeface="Arial" pitchFamily="34" charset="0"/>
              </a:endParaRPr>
            </a:p>
            <a:p>
              <a:pPr algn="ctr"/>
              <a:endParaRPr lang="en-US">
                <a:latin typeface="Arial" pitchFamily="34" charset="0"/>
              </a:endParaRPr>
            </a:p>
            <a:p>
              <a:pPr algn="ctr"/>
              <a:r>
                <a:rPr lang="en-US">
                  <a:latin typeface="Arial" pitchFamily="34" charset="0"/>
                </a:rPr>
                <a:t>physical</a:t>
              </a:r>
            </a:p>
          </p:txBody>
        </p:sp>
        <p:sp>
          <p:nvSpPr>
            <p:cNvPr id="120841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2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3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4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9522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Application Proxy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6019800" cy="4267200"/>
          </a:xfrm>
        </p:spPr>
        <p:txBody>
          <a:bodyPr/>
          <a:lstStyle/>
          <a:p>
            <a:pPr marL="533400" indent="-533400" eaLnBrk="1" hangingPunct="1"/>
            <a:r>
              <a:rPr lang="en-US" smtClean="0"/>
              <a:t>A </a:t>
            </a:r>
            <a:r>
              <a:rPr lang="en-US" b="1" smtClean="0">
                <a:solidFill>
                  <a:schemeClr val="accent2"/>
                </a:solidFill>
              </a:rPr>
              <a:t>proxy</a:t>
            </a:r>
            <a:r>
              <a:rPr lang="en-US" smtClean="0"/>
              <a:t> is something that acts on your behalf</a:t>
            </a:r>
          </a:p>
          <a:p>
            <a:pPr marL="533400" indent="-533400" eaLnBrk="1" hangingPunct="1"/>
            <a:r>
              <a:rPr lang="en-US" smtClean="0"/>
              <a:t>Application proxy looks at incoming application data</a:t>
            </a:r>
          </a:p>
          <a:p>
            <a:pPr marL="533400" indent="-533400" eaLnBrk="1" hangingPunct="1"/>
            <a:r>
              <a:rPr lang="en-US" smtClean="0"/>
              <a:t>Verifies that data is safe before letting it in</a:t>
            </a:r>
          </a:p>
        </p:txBody>
      </p:sp>
      <p:sp>
        <p:nvSpPr>
          <p:cNvPr id="121861" name="Rectangle 4"/>
          <p:cNvSpPr>
            <a:spLocks noChangeArrowheads="1"/>
          </p:cNvSpPr>
          <p:nvPr/>
        </p:nvSpPr>
        <p:spPr bwMode="auto">
          <a:xfrm>
            <a:off x="7080250" y="17653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1862" name="Group 5"/>
          <p:cNvGrpSpPr>
            <a:grpSpLocks/>
          </p:cNvGrpSpPr>
          <p:nvPr/>
        </p:nvGrpSpPr>
        <p:grpSpPr bwMode="auto">
          <a:xfrm>
            <a:off x="7010400" y="1879600"/>
            <a:ext cx="1898650" cy="3530600"/>
            <a:chOff x="3076" y="888"/>
            <a:chExt cx="1196" cy="2224"/>
          </a:xfrm>
        </p:grpSpPr>
        <p:sp>
          <p:nvSpPr>
            <p:cNvPr id="121863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4" name="Text Box 7"/>
            <p:cNvSpPr txBox="1">
              <a:spLocks noChangeArrowheads="1"/>
            </p:cNvSpPr>
            <p:nvPr/>
          </p:nvSpPr>
          <p:spPr bwMode="auto">
            <a:xfrm>
              <a:off x="3122" y="949"/>
              <a:ext cx="1129" cy="2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r>
                <a:rPr lang="en-US" b="1">
                  <a:solidFill>
                    <a:srgbClr val="FF0000"/>
                  </a:solidFill>
                  <a:latin typeface="Arial" pitchFamily="34" charset="0"/>
                </a:rPr>
                <a:t>application</a:t>
              </a:r>
              <a:endParaRPr lang="en-US">
                <a:latin typeface="Arial" pitchFamily="34" charset="0"/>
              </a:endParaRPr>
            </a:p>
            <a:p>
              <a:pPr algn="ctr"/>
              <a:endParaRPr lang="en-US">
                <a:latin typeface="Arial" pitchFamily="34" charset="0"/>
              </a:endParaRPr>
            </a:p>
            <a:p>
              <a:pPr algn="ctr"/>
              <a:r>
                <a:rPr lang="en-US" b="1">
                  <a:solidFill>
                    <a:schemeClr val="accent2"/>
                  </a:solidFill>
                  <a:latin typeface="Arial" pitchFamily="34" charset="0"/>
                </a:rPr>
                <a:t>transport</a:t>
              </a:r>
              <a:endParaRPr lang="en-US">
                <a:latin typeface="Arial" pitchFamily="34" charset="0"/>
              </a:endParaRPr>
            </a:p>
            <a:p>
              <a:pPr algn="ctr"/>
              <a:endParaRPr lang="en-US">
                <a:latin typeface="Arial" pitchFamily="34" charset="0"/>
              </a:endParaRPr>
            </a:p>
            <a:p>
              <a:pPr algn="ctr"/>
              <a:r>
                <a:rPr lang="en-US" b="1">
                  <a:solidFill>
                    <a:schemeClr val="accent2"/>
                  </a:solidFill>
                  <a:latin typeface="Arial" pitchFamily="34" charset="0"/>
                </a:rPr>
                <a:t>network</a:t>
              </a:r>
              <a:endParaRPr lang="en-US" b="1">
                <a:solidFill>
                  <a:srgbClr val="FF0000"/>
                </a:solidFill>
                <a:latin typeface="Arial" pitchFamily="34" charset="0"/>
              </a:endParaRPr>
            </a:p>
            <a:p>
              <a:pPr algn="ctr"/>
              <a:endParaRPr lang="en-US">
                <a:latin typeface="Arial" pitchFamily="34" charset="0"/>
              </a:endParaRPr>
            </a:p>
            <a:p>
              <a:pPr algn="ctr"/>
              <a:r>
                <a:rPr lang="en-US">
                  <a:latin typeface="Arial" pitchFamily="34" charset="0"/>
                </a:rPr>
                <a:t>link</a:t>
              </a:r>
              <a:endParaRPr lang="en-US">
                <a:solidFill>
                  <a:srgbClr val="FF0000"/>
                </a:solidFill>
                <a:latin typeface="Arial" pitchFamily="34" charset="0"/>
              </a:endParaRPr>
            </a:p>
            <a:p>
              <a:pPr algn="ctr"/>
              <a:endParaRPr lang="en-US">
                <a:latin typeface="Arial" pitchFamily="34" charset="0"/>
              </a:endParaRPr>
            </a:p>
            <a:p>
              <a:pPr algn="ctr"/>
              <a:r>
                <a:rPr lang="en-US">
                  <a:latin typeface="Arial" pitchFamily="34" charset="0"/>
                </a:rPr>
                <a:t>physical</a:t>
              </a:r>
            </a:p>
          </p:txBody>
        </p:sp>
        <p:sp>
          <p:nvSpPr>
            <p:cNvPr id="121865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6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7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8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998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Application Proxy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6019800" cy="4267200"/>
          </a:xfrm>
        </p:spPr>
        <p:txBody>
          <a:bodyPr>
            <a:normAutofit fontScale="92500" lnSpcReduction="10000"/>
          </a:bodyPr>
          <a:lstStyle/>
          <a:p>
            <a:pPr marL="533400" indent="-533400" eaLnBrk="1" hangingPunct="1"/>
            <a:r>
              <a:rPr lang="en-US" dirty="0" smtClean="0"/>
              <a:t>Advantages</a:t>
            </a:r>
          </a:p>
          <a:p>
            <a:pPr marL="914400" lvl="1" indent="-457200" eaLnBrk="1" hangingPunct="1"/>
            <a:r>
              <a:rPr lang="en-US" dirty="0" smtClean="0"/>
              <a:t>Complete view of connections and applications data</a:t>
            </a:r>
          </a:p>
          <a:p>
            <a:pPr marL="914400" lvl="1" indent="-457200" eaLnBrk="1" hangingPunct="1"/>
            <a:r>
              <a:rPr lang="en-US" dirty="0" smtClean="0"/>
              <a:t>Filter bad data at application layer (viruses, Word macros</a:t>
            </a:r>
            <a:r>
              <a:rPr lang="en-US" dirty="0" smtClean="0"/>
              <a:t>)</a:t>
            </a:r>
          </a:p>
          <a:p>
            <a:pPr marL="914400" lvl="1" indent="-457200" eaLnBrk="1" hangingPunct="1"/>
            <a:r>
              <a:rPr lang="en-US" dirty="0" smtClean="0"/>
              <a:t>Deep packet inspection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smtClean="0"/>
              <a:t>header inspection</a:t>
            </a:r>
            <a:endParaRPr lang="en-US" dirty="0" smtClean="0"/>
          </a:p>
          <a:p>
            <a:pPr marL="533400" indent="-533400" eaLnBrk="1" hangingPunct="1"/>
            <a:r>
              <a:rPr lang="en-US" dirty="0" smtClean="0"/>
              <a:t>Disadvantage</a:t>
            </a:r>
          </a:p>
          <a:p>
            <a:pPr marL="914400" lvl="1" indent="-457200" eaLnBrk="1" hangingPunct="1"/>
            <a:r>
              <a:rPr lang="en-US" dirty="0" smtClean="0"/>
              <a:t>Speed</a:t>
            </a:r>
            <a:endParaRPr lang="en-US" dirty="0"/>
          </a:p>
          <a:p>
            <a:pPr marL="914400" lvl="1" indent="-457200" eaLnBrk="1" hangingPunct="1"/>
            <a:r>
              <a:rPr lang="en-US" dirty="0" smtClean="0"/>
              <a:t>Single point of failure</a:t>
            </a:r>
            <a:endParaRPr lang="en-US" dirty="0" smtClean="0"/>
          </a:p>
        </p:txBody>
      </p:sp>
      <p:sp>
        <p:nvSpPr>
          <p:cNvPr id="122885" name="Rectangle 4"/>
          <p:cNvSpPr>
            <a:spLocks noChangeArrowheads="1"/>
          </p:cNvSpPr>
          <p:nvPr/>
        </p:nvSpPr>
        <p:spPr bwMode="auto">
          <a:xfrm>
            <a:off x="7080250" y="17653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886" name="Group 5"/>
          <p:cNvGrpSpPr>
            <a:grpSpLocks/>
          </p:cNvGrpSpPr>
          <p:nvPr/>
        </p:nvGrpSpPr>
        <p:grpSpPr bwMode="auto">
          <a:xfrm>
            <a:off x="7010400" y="1879600"/>
            <a:ext cx="1898650" cy="3530600"/>
            <a:chOff x="3076" y="888"/>
            <a:chExt cx="1196" cy="2224"/>
          </a:xfrm>
        </p:grpSpPr>
        <p:sp>
          <p:nvSpPr>
            <p:cNvPr id="122887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88" name="Text Box 7"/>
            <p:cNvSpPr txBox="1">
              <a:spLocks noChangeArrowheads="1"/>
            </p:cNvSpPr>
            <p:nvPr/>
          </p:nvSpPr>
          <p:spPr bwMode="auto">
            <a:xfrm>
              <a:off x="3122" y="949"/>
              <a:ext cx="1129" cy="2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r>
                <a:rPr lang="en-US" b="1">
                  <a:solidFill>
                    <a:srgbClr val="FF0000"/>
                  </a:solidFill>
                  <a:latin typeface="Arial" pitchFamily="34" charset="0"/>
                </a:rPr>
                <a:t>application</a:t>
              </a:r>
              <a:endParaRPr lang="en-US">
                <a:latin typeface="Arial" pitchFamily="34" charset="0"/>
              </a:endParaRPr>
            </a:p>
            <a:p>
              <a:pPr algn="ctr"/>
              <a:endParaRPr lang="en-US">
                <a:latin typeface="Arial" pitchFamily="34" charset="0"/>
              </a:endParaRPr>
            </a:p>
            <a:p>
              <a:pPr algn="ctr"/>
              <a:r>
                <a:rPr lang="en-US" b="1">
                  <a:solidFill>
                    <a:schemeClr val="accent2"/>
                  </a:solidFill>
                  <a:latin typeface="Arial" pitchFamily="34" charset="0"/>
                </a:rPr>
                <a:t>transport</a:t>
              </a:r>
              <a:endParaRPr lang="en-US">
                <a:latin typeface="Arial" pitchFamily="34" charset="0"/>
              </a:endParaRPr>
            </a:p>
            <a:p>
              <a:pPr algn="ctr"/>
              <a:endParaRPr lang="en-US">
                <a:latin typeface="Arial" pitchFamily="34" charset="0"/>
              </a:endParaRPr>
            </a:p>
            <a:p>
              <a:pPr algn="ctr"/>
              <a:r>
                <a:rPr lang="en-US" b="1">
                  <a:solidFill>
                    <a:schemeClr val="accent2"/>
                  </a:solidFill>
                  <a:latin typeface="Arial" pitchFamily="34" charset="0"/>
                </a:rPr>
                <a:t>network</a:t>
              </a:r>
              <a:endParaRPr lang="en-US" b="1">
                <a:solidFill>
                  <a:srgbClr val="FF0000"/>
                </a:solidFill>
                <a:latin typeface="Arial" pitchFamily="34" charset="0"/>
              </a:endParaRPr>
            </a:p>
            <a:p>
              <a:pPr algn="ctr"/>
              <a:endParaRPr lang="en-US">
                <a:latin typeface="Arial" pitchFamily="34" charset="0"/>
              </a:endParaRPr>
            </a:p>
            <a:p>
              <a:pPr algn="ctr"/>
              <a:r>
                <a:rPr lang="en-US">
                  <a:latin typeface="Arial" pitchFamily="34" charset="0"/>
                </a:rPr>
                <a:t>link</a:t>
              </a:r>
              <a:endParaRPr lang="en-US">
                <a:solidFill>
                  <a:srgbClr val="FF0000"/>
                </a:solidFill>
                <a:latin typeface="Arial" pitchFamily="34" charset="0"/>
              </a:endParaRPr>
            </a:p>
            <a:p>
              <a:pPr algn="ctr"/>
              <a:endParaRPr lang="en-US">
                <a:latin typeface="Arial" pitchFamily="34" charset="0"/>
              </a:endParaRPr>
            </a:p>
            <a:p>
              <a:pPr algn="ctr"/>
              <a:r>
                <a:rPr lang="en-US">
                  <a:latin typeface="Arial" pitchFamily="34" charset="0"/>
                </a:rPr>
                <a:t>physical</a:t>
              </a:r>
            </a:p>
          </p:txBody>
        </p:sp>
        <p:sp>
          <p:nvSpPr>
            <p:cNvPr id="122889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0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1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2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59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 Proxy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Creates a new packet before sending it thru to internal network</a:t>
            </a:r>
          </a:p>
          <a:p>
            <a:pPr eaLnBrk="1" hangingPunct="1"/>
            <a:r>
              <a:rPr lang="en-US" sz="2800" smtClean="0"/>
              <a:t>Attacker must talk to </a:t>
            </a:r>
            <a:r>
              <a:rPr lang="en-US" sz="2800" b="1" smtClean="0">
                <a:solidFill>
                  <a:schemeClr val="accent2"/>
                </a:solidFill>
              </a:rPr>
              <a:t>proxy</a:t>
            </a:r>
            <a:r>
              <a:rPr lang="en-US" sz="2800" smtClean="0"/>
              <a:t> and convince it to forward message</a:t>
            </a:r>
          </a:p>
          <a:p>
            <a:pPr eaLnBrk="1" hangingPunct="1"/>
            <a:r>
              <a:rPr lang="en-US" sz="2800" smtClean="0"/>
              <a:t>Proxy has complete view of connection</a:t>
            </a:r>
          </a:p>
          <a:p>
            <a:pPr eaLnBrk="1" hangingPunct="1"/>
            <a:r>
              <a:rPr lang="en-US" sz="2800" smtClean="0"/>
              <a:t>Prevents some attacks stateful packet filter cannot </a:t>
            </a:r>
            <a:r>
              <a:rPr lang="en-US" sz="2800" smtClean="0">
                <a:sym typeface="Symbol" pitchFamily="18" charset="2"/>
              </a:rPr>
              <a:t></a:t>
            </a:r>
            <a:r>
              <a:rPr lang="en-US" sz="2800" smtClean="0"/>
              <a:t> see next slides</a:t>
            </a:r>
          </a:p>
        </p:txBody>
      </p:sp>
    </p:spTree>
    <p:extLst>
      <p:ext uri="{BB962C8B-B14F-4D97-AF65-F5344CB8AC3E}">
        <p14:creationId xmlns:p14="http://schemas.microsoft.com/office/powerpoint/2010/main" val="10917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Firewalk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rgbClr val="000000"/>
                </a:solidFill>
              </a:rPr>
              <a:t>Tool to scan for open ports thru firewall</a:t>
            </a:r>
          </a:p>
          <a:p>
            <a:pPr eaLnBrk="1" hangingPunct="1"/>
            <a:r>
              <a:rPr lang="en-US" sz="2800" smtClean="0">
                <a:solidFill>
                  <a:srgbClr val="000000"/>
                </a:solidFill>
              </a:rPr>
              <a:t>Known: IP address of firewall and IP address of one system inside firewall</a:t>
            </a:r>
          </a:p>
          <a:p>
            <a:pPr lvl="1" eaLnBrk="1" hangingPunct="1"/>
            <a:r>
              <a:rPr lang="en-US" sz="2400" smtClean="0">
                <a:solidFill>
                  <a:srgbClr val="000000"/>
                </a:solidFill>
              </a:rPr>
              <a:t>TTL set to 1 more than number of hops to firewall and set destination port to N</a:t>
            </a:r>
          </a:p>
          <a:p>
            <a:pPr lvl="1" eaLnBrk="1" hangingPunct="1"/>
            <a:r>
              <a:rPr lang="en-US" sz="2400" smtClean="0">
                <a:solidFill>
                  <a:srgbClr val="000000"/>
                </a:solidFill>
              </a:rPr>
              <a:t>If firewall does not let thru data on port N, no response</a:t>
            </a:r>
          </a:p>
          <a:p>
            <a:pPr lvl="1" eaLnBrk="1" hangingPunct="1"/>
            <a:r>
              <a:rPr lang="en-US" sz="2400" smtClean="0">
                <a:solidFill>
                  <a:srgbClr val="000000"/>
                </a:solidFill>
              </a:rPr>
              <a:t>If firewall allows data on port N thru firewall, get time exceeded error message </a:t>
            </a:r>
          </a:p>
        </p:txBody>
      </p:sp>
    </p:spTree>
    <p:extLst>
      <p:ext uri="{BB962C8B-B14F-4D97-AF65-F5344CB8AC3E}">
        <p14:creationId xmlns:p14="http://schemas.microsoft.com/office/powerpoint/2010/main" val="2005649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7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209800"/>
            <a:ext cx="7667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6" name="Picture 7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89200"/>
            <a:ext cx="10668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Firewalk and Proxy Firewall</a:t>
            </a:r>
          </a:p>
        </p:txBody>
      </p:sp>
      <p:sp>
        <p:nvSpPr>
          <p:cNvPr id="125958" name="Line 35"/>
          <p:cNvSpPr>
            <a:spLocks noChangeShapeType="1"/>
          </p:cNvSpPr>
          <p:nvPr/>
        </p:nvSpPr>
        <p:spPr bwMode="auto">
          <a:xfrm flipV="1">
            <a:off x="914400" y="1981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59" name="Line 36"/>
          <p:cNvSpPr>
            <a:spLocks noChangeShapeType="1"/>
          </p:cNvSpPr>
          <p:nvPr/>
        </p:nvSpPr>
        <p:spPr bwMode="auto">
          <a:xfrm>
            <a:off x="2438400" y="190500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0" name="Line 37"/>
          <p:cNvSpPr>
            <a:spLocks noChangeShapeType="1"/>
          </p:cNvSpPr>
          <p:nvPr/>
        </p:nvSpPr>
        <p:spPr bwMode="auto">
          <a:xfrm>
            <a:off x="3962400" y="2667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1" name="Line 39"/>
          <p:cNvSpPr>
            <a:spLocks noChangeShapeType="1"/>
          </p:cNvSpPr>
          <p:nvPr/>
        </p:nvSpPr>
        <p:spPr bwMode="auto">
          <a:xfrm>
            <a:off x="5943600" y="2667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32" name="Line 40"/>
          <p:cNvSpPr>
            <a:spLocks noChangeShapeType="1"/>
          </p:cNvSpPr>
          <p:nvPr/>
        </p:nvSpPr>
        <p:spPr bwMode="auto">
          <a:xfrm>
            <a:off x="990600" y="3352800"/>
            <a:ext cx="4419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33" name="Line 41"/>
          <p:cNvSpPr>
            <a:spLocks noChangeShapeType="1"/>
          </p:cNvSpPr>
          <p:nvPr/>
        </p:nvSpPr>
        <p:spPr bwMode="auto">
          <a:xfrm>
            <a:off x="990600" y="3733800"/>
            <a:ext cx="4419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34" name="Line 42"/>
          <p:cNvSpPr>
            <a:spLocks noChangeShapeType="1"/>
          </p:cNvSpPr>
          <p:nvPr/>
        </p:nvSpPr>
        <p:spPr bwMode="auto">
          <a:xfrm>
            <a:off x="990600" y="4114800"/>
            <a:ext cx="6705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35" name="Line 43"/>
          <p:cNvSpPr>
            <a:spLocks noChangeShapeType="1"/>
          </p:cNvSpPr>
          <p:nvPr/>
        </p:nvSpPr>
        <p:spPr bwMode="auto">
          <a:xfrm flipH="1">
            <a:off x="990600" y="4495800"/>
            <a:ext cx="6629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8636" name="Rectangle 44"/>
          <p:cNvSpPr>
            <a:spLocks noChangeArrowheads="1"/>
          </p:cNvSpPr>
          <p:nvPr/>
        </p:nvSpPr>
        <p:spPr bwMode="auto">
          <a:xfrm>
            <a:off x="1295400" y="3733800"/>
            <a:ext cx="306387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Dest port 12345, TTL=4</a:t>
            </a:r>
          </a:p>
        </p:txBody>
      </p:sp>
      <p:sp>
        <p:nvSpPr>
          <p:cNvPr id="238637" name="Rectangle 45"/>
          <p:cNvSpPr>
            <a:spLocks noChangeArrowheads="1"/>
          </p:cNvSpPr>
          <p:nvPr/>
        </p:nvSpPr>
        <p:spPr bwMode="auto">
          <a:xfrm>
            <a:off x="1295400" y="3352800"/>
            <a:ext cx="306387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Dest port 12344, TTL=4</a:t>
            </a:r>
          </a:p>
        </p:txBody>
      </p:sp>
      <p:sp>
        <p:nvSpPr>
          <p:cNvPr id="238638" name="Rectangle 46"/>
          <p:cNvSpPr>
            <a:spLocks noChangeArrowheads="1"/>
          </p:cNvSpPr>
          <p:nvPr/>
        </p:nvSpPr>
        <p:spPr bwMode="auto">
          <a:xfrm>
            <a:off x="1295400" y="2971800"/>
            <a:ext cx="306387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Dest port 12343, TTL=4</a:t>
            </a:r>
          </a:p>
        </p:txBody>
      </p:sp>
      <p:sp>
        <p:nvSpPr>
          <p:cNvPr id="238639" name="Rectangle 47"/>
          <p:cNvSpPr>
            <a:spLocks noChangeArrowheads="1"/>
          </p:cNvSpPr>
          <p:nvPr/>
        </p:nvSpPr>
        <p:spPr bwMode="auto">
          <a:xfrm>
            <a:off x="1295400" y="4125913"/>
            <a:ext cx="1976438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Time exceeded</a:t>
            </a:r>
          </a:p>
        </p:txBody>
      </p:sp>
      <p:pic>
        <p:nvPicPr>
          <p:cNvPr id="238640" name="Picture 4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125788"/>
            <a:ext cx="3810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8641" name="Picture 4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582988"/>
            <a:ext cx="38100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72" name="Rectangle 50"/>
          <p:cNvSpPr>
            <a:spLocks noChangeArrowheads="1"/>
          </p:cNvSpPr>
          <p:nvPr/>
        </p:nvSpPr>
        <p:spPr bwMode="auto">
          <a:xfrm>
            <a:off x="152400" y="2068513"/>
            <a:ext cx="892175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Trudy</a:t>
            </a:r>
          </a:p>
        </p:txBody>
      </p:sp>
      <p:sp>
        <p:nvSpPr>
          <p:cNvPr id="125973" name="Rectangle 51"/>
          <p:cNvSpPr>
            <a:spLocks noChangeArrowheads="1"/>
          </p:cNvSpPr>
          <p:nvPr/>
        </p:nvSpPr>
        <p:spPr bwMode="auto">
          <a:xfrm>
            <a:off x="5122863" y="1524000"/>
            <a:ext cx="973137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/>
              <a:t>Packet</a:t>
            </a:r>
          </a:p>
          <a:p>
            <a:pPr algn="ctr">
              <a:lnSpc>
                <a:spcPct val="80000"/>
              </a:lnSpc>
            </a:pPr>
            <a:r>
              <a:rPr lang="en-US" sz="2000"/>
              <a:t>filter</a:t>
            </a:r>
          </a:p>
        </p:txBody>
      </p:sp>
      <p:sp>
        <p:nvSpPr>
          <p:cNvPr id="125974" name="Rectangle 52"/>
          <p:cNvSpPr>
            <a:spLocks noChangeArrowheads="1"/>
          </p:cNvSpPr>
          <p:nvPr/>
        </p:nvSpPr>
        <p:spPr bwMode="auto">
          <a:xfrm>
            <a:off x="7086600" y="1981200"/>
            <a:ext cx="9906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Router</a:t>
            </a:r>
          </a:p>
        </p:txBody>
      </p:sp>
      <p:sp>
        <p:nvSpPr>
          <p:cNvPr id="238645" name="Rectangle 53"/>
          <p:cNvSpPr>
            <a:spLocks noGrp="1" noChangeArrowheads="1"/>
          </p:cNvSpPr>
          <p:nvPr>
            <p:ph type="body" idx="1"/>
          </p:nvPr>
        </p:nvSpPr>
        <p:spPr>
          <a:xfrm>
            <a:off x="685800" y="4953000"/>
            <a:ext cx="7848600" cy="1066800"/>
          </a:xfrm>
          <a:noFill/>
        </p:spPr>
        <p:txBody>
          <a:bodyPr/>
          <a:lstStyle/>
          <a:p>
            <a:pPr eaLnBrk="1" hangingPunct="1"/>
            <a:r>
              <a:rPr lang="en-US" sz="2400" smtClean="0">
                <a:solidFill>
                  <a:srgbClr val="000000"/>
                </a:solidFill>
              </a:rPr>
              <a:t>This will</a:t>
            </a:r>
            <a:r>
              <a:rPr lang="en-US" sz="2400" smtClean="0">
                <a:solidFill>
                  <a:schemeClr val="accent2"/>
                </a:solidFill>
              </a:rPr>
              <a:t> </a:t>
            </a:r>
            <a:r>
              <a:rPr lang="en-US" sz="2400" b="1" smtClean="0">
                <a:solidFill>
                  <a:schemeClr val="accent2"/>
                </a:solidFill>
              </a:rPr>
              <a:t>not</a:t>
            </a:r>
            <a:r>
              <a:rPr lang="en-US" sz="2400" smtClean="0">
                <a:solidFill>
                  <a:srgbClr val="000000"/>
                </a:solidFill>
              </a:rPr>
              <a:t> work thru an application proxy</a:t>
            </a:r>
          </a:p>
          <a:p>
            <a:pPr eaLnBrk="1" hangingPunct="1"/>
            <a:r>
              <a:rPr lang="en-US" sz="2400" smtClean="0">
                <a:solidFill>
                  <a:srgbClr val="000000"/>
                </a:solidFill>
              </a:rPr>
              <a:t>The proxy creates a new packet, destroys old TTL</a:t>
            </a:r>
          </a:p>
        </p:txBody>
      </p:sp>
      <p:sp>
        <p:nvSpPr>
          <p:cNvPr id="125976" name="Rectangle 68"/>
          <p:cNvSpPr>
            <a:spLocks noChangeArrowheads="1"/>
          </p:cNvSpPr>
          <p:nvPr/>
        </p:nvSpPr>
        <p:spPr bwMode="auto">
          <a:xfrm>
            <a:off x="3200400" y="1981200"/>
            <a:ext cx="9906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Router</a:t>
            </a:r>
          </a:p>
        </p:txBody>
      </p:sp>
      <p:sp>
        <p:nvSpPr>
          <p:cNvPr id="125977" name="Rectangle 69"/>
          <p:cNvSpPr>
            <a:spLocks noChangeArrowheads="1"/>
          </p:cNvSpPr>
          <p:nvPr/>
        </p:nvSpPr>
        <p:spPr bwMode="auto">
          <a:xfrm>
            <a:off x="1676400" y="1992313"/>
            <a:ext cx="99060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Router</a:t>
            </a:r>
          </a:p>
        </p:txBody>
      </p:sp>
      <p:sp>
        <p:nvSpPr>
          <p:cNvPr id="125978" name="Line 70"/>
          <p:cNvSpPr>
            <a:spLocks noChangeShapeType="1"/>
          </p:cNvSpPr>
          <p:nvPr/>
        </p:nvSpPr>
        <p:spPr bwMode="auto">
          <a:xfrm>
            <a:off x="79248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5979" name="Group 130"/>
          <p:cNvGrpSpPr>
            <a:grpSpLocks/>
          </p:cNvGrpSpPr>
          <p:nvPr/>
        </p:nvGrpSpPr>
        <p:grpSpPr bwMode="auto">
          <a:xfrm>
            <a:off x="1828800" y="1676400"/>
            <a:ext cx="685800" cy="381000"/>
            <a:chOff x="1152" y="1056"/>
            <a:chExt cx="432" cy="240"/>
          </a:xfrm>
        </p:grpSpPr>
        <p:sp>
          <p:nvSpPr>
            <p:cNvPr id="125992" name="Rectangle 112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93" name="Oval 93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94" name="Oval 95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95" name="Line 114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96" name="Line 115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5980" name="Group 131"/>
          <p:cNvGrpSpPr>
            <a:grpSpLocks/>
          </p:cNvGrpSpPr>
          <p:nvPr/>
        </p:nvGrpSpPr>
        <p:grpSpPr bwMode="auto">
          <a:xfrm>
            <a:off x="3276600" y="2438400"/>
            <a:ext cx="685800" cy="381000"/>
            <a:chOff x="1152" y="1056"/>
            <a:chExt cx="432" cy="240"/>
          </a:xfrm>
        </p:grpSpPr>
        <p:sp>
          <p:nvSpPr>
            <p:cNvPr id="125987" name="Rectangle 132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8" name="Oval 133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9" name="Oval 134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90" name="Line 135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91" name="Line 136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5981" name="Group 137"/>
          <p:cNvGrpSpPr>
            <a:grpSpLocks/>
          </p:cNvGrpSpPr>
          <p:nvPr/>
        </p:nvGrpSpPr>
        <p:grpSpPr bwMode="auto">
          <a:xfrm>
            <a:off x="7239000" y="2438400"/>
            <a:ext cx="685800" cy="381000"/>
            <a:chOff x="1152" y="1056"/>
            <a:chExt cx="432" cy="240"/>
          </a:xfrm>
        </p:grpSpPr>
        <p:sp>
          <p:nvSpPr>
            <p:cNvPr id="125982" name="Rectangle 138"/>
            <p:cNvSpPr>
              <a:spLocks noChangeArrowheads="1"/>
            </p:cNvSpPr>
            <p:nvPr/>
          </p:nvSpPr>
          <p:spPr bwMode="auto">
            <a:xfrm>
              <a:off x="1152" y="1115"/>
              <a:ext cx="426" cy="133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>
                  <a:alpha val="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3" name="Oval 139"/>
            <p:cNvSpPr>
              <a:spLocks noChangeArrowheads="1"/>
            </p:cNvSpPr>
            <p:nvPr/>
          </p:nvSpPr>
          <p:spPr bwMode="auto">
            <a:xfrm>
              <a:off x="1152" y="1152"/>
              <a:ext cx="432" cy="144"/>
            </a:xfrm>
            <a:prstGeom prst="ellipse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4" name="Oval 140"/>
            <p:cNvSpPr>
              <a:spLocks noChangeArrowheads="1"/>
            </p:cNvSpPr>
            <p:nvPr/>
          </p:nvSpPr>
          <p:spPr bwMode="auto">
            <a:xfrm>
              <a:off x="1152" y="1056"/>
              <a:ext cx="43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5" name="Line 141"/>
            <p:cNvSpPr>
              <a:spLocks noChangeShapeType="1"/>
            </p:cNvSpPr>
            <p:nvPr/>
          </p:nvSpPr>
          <p:spPr bwMode="auto">
            <a:xfrm>
              <a:off x="1271" y="1066"/>
              <a:ext cx="192" cy="1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86" name="Line 142"/>
            <p:cNvSpPr>
              <a:spLocks noChangeShapeType="1"/>
            </p:cNvSpPr>
            <p:nvPr/>
          </p:nvSpPr>
          <p:spPr bwMode="auto">
            <a:xfrm flipH="1">
              <a:off x="1273" y="1056"/>
              <a:ext cx="167" cy="14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434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2386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aking Glas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8" dur="500"/>
                                        <p:tgtEl>
                                          <p:spTgt spid="2386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aking Glas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9" dur="500"/>
                                        <p:tgtEl>
                                          <p:spTgt spid="238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entr" presetSubtype="897589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3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38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32" grpId="0" animBg="1"/>
      <p:bldP spid="238633" grpId="0" animBg="1"/>
      <p:bldP spid="238634" grpId="0" animBg="1"/>
      <p:bldP spid="238635" grpId="0" animBg="1"/>
      <p:bldP spid="238636" grpId="0" autoUpdateAnimBg="0"/>
      <p:bldP spid="238637" grpId="0" autoUpdateAnimBg="0"/>
      <p:bldP spid="238638" grpId="0" autoUpdateAnimBg="0"/>
      <p:bldP spid="238639" grpId="0" autoUpdateAnimBg="0"/>
      <p:bldP spid="23864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Personal Firewall</a:t>
            </a: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protect one user or home network</a:t>
            </a:r>
          </a:p>
          <a:p>
            <a:pPr eaLnBrk="1" hangingPunct="1"/>
            <a:r>
              <a:rPr lang="en-US" smtClean="0"/>
              <a:t>Can use any of the methods</a:t>
            </a:r>
          </a:p>
          <a:p>
            <a:pPr lvl="1" eaLnBrk="1" hangingPunct="1"/>
            <a:r>
              <a:rPr lang="en-US" smtClean="0"/>
              <a:t>Packet filter</a:t>
            </a:r>
          </a:p>
          <a:p>
            <a:pPr lvl="1" eaLnBrk="1" hangingPunct="1"/>
            <a:r>
              <a:rPr lang="en-US" smtClean="0"/>
              <a:t>Stateful packet filter</a:t>
            </a:r>
          </a:p>
          <a:p>
            <a:pPr lvl="1" eaLnBrk="1" hangingPunct="1"/>
            <a:r>
              <a:rPr lang="en-US" smtClean="0"/>
              <a:t>Application proxy</a:t>
            </a:r>
          </a:p>
        </p:txBody>
      </p:sp>
    </p:spTree>
    <p:extLst>
      <p:ext uri="{BB962C8B-B14F-4D97-AF65-F5344CB8AC3E}">
        <p14:creationId xmlns:p14="http://schemas.microsoft.com/office/powerpoint/2010/main" val="1634432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pPr eaLnBrk="1" hangingPunct="1"/>
            <a:r>
              <a:rPr lang="en-US" smtClean="0"/>
              <a:t>Firewalls and Defense in Depth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33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Example security architecture</a:t>
            </a:r>
          </a:p>
        </p:txBody>
      </p:sp>
      <p:sp>
        <p:nvSpPr>
          <p:cNvPr id="128005" name="Rectangle 7"/>
          <p:cNvSpPr>
            <a:spLocks noChangeArrowheads="1"/>
          </p:cNvSpPr>
          <p:nvPr/>
        </p:nvSpPr>
        <p:spPr bwMode="auto">
          <a:xfrm>
            <a:off x="371475" y="5421313"/>
            <a:ext cx="1228725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Internet</a:t>
            </a:r>
          </a:p>
        </p:txBody>
      </p:sp>
      <p:sp>
        <p:nvSpPr>
          <p:cNvPr id="128006" name="Rectangle 8"/>
          <p:cNvSpPr>
            <a:spLocks noChangeArrowheads="1"/>
          </p:cNvSpPr>
          <p:nvPr/>
        </p:nvSpPr>
        <p:spPr bwMode="auto">
          <a:xfrm>
            <a:off x="7019925" y="5056188"/>
            <a:ext cx="1806575" cy="104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/>
              <a:t>Intranet with</a:t>
            </a:r>
          </a:p>
          <a:p>
            <a:pPr algn="ctr">
              <a:lnSpc>
                <a:spcPct val="90000"/>
              </a:lnSpc>
            </a:pPr>
            <a:r>
              <a:rPr lang="en-US" sz="2000"/>
              <a:t>Personal</a:t>
            </a:r>
          </a:p>
          <a:p>
            <a:pPr algn="ctr">
              <a:lnSpc>
                <a:spcPct val="90000"/>
              </a:lnSpc>
            </a:pPr>
            <a:r>
              <a:rPr lang="en-US" sz="2000"/>
              <a:t>Firewalls</a:t>
            </a:r>
          </a:p>
        </p:txBody>
      </p:sp>
      <p:sp>
        <p:nvSpPr>
          <p:cNvPr id="128007" name="Rectangle 9"/>
          <p:cNvSpPr>
            <a:spLocks noChangeArrowheads="1"/>
          </p:cNvSpPr>
          <p:nvPr/>
        </p:nvSpPr>
        <p:spPr bwMode="auto">
          <a:xfrm>
            <a:off x="2989263" y="5219700"/>
            <a:ext cx="973137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Packet</a:t>
            </a:r>
          </a:p>
          <a:p>
            <a:pPr algn="ctr"/>
            <a:r>
              <a:rPr lang="en-US" sz="2000"/>
              <a:t>Filter</a:t>
            </a:r>
          </a:p>
        </p:txBody>
      </p:sp>
      <p:sp>
        <p:nvSpPr>
          <p:cNvPr id="128008" name="Line 10"/>
          <p:cNvSpPr>
            <a:spLocks noChangeShapeType="1"/>
          </p:cNvSpPr>
          <p:nvPr/>
        </p:nvSpPr>
        <p:spPr bwMode="auto">
          <a:xfrm>
            <a:off x="2057400" y="4514850"/>
            <a:ext cx="83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09" name="Line 11"/>
          <p:cNvSpPr>
            <a:spLocks noChangeShapeType="1"/>
          </p:cNvSpPr>
          <p:nvPr/>
        </p:nvSpPr>
        <p:spPr bwMode="auto">
          <a:xfrm>
            <a:off x="6172200" y="4514850"/>
            <a:ext cx="83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0" name="Line 12"/>
          <p:cNvSpPr>
            <a:spLocks noChangeShapeType="1"/>
          </p:cNvSpPr>
          <p:nvPr/>
        </p:nvSpPr>
        <p:spPr bwMode="auto">
          <a:xfrm flipH="1">
            <a:off x="6172200" y="4819650"/>
            <a:ext cx="83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1" name="Line 13"/>
          <p:cNvSpPr>
            <a:spLocks noChangeShapeType="1"/>
          </p:cNvSpPr>
          <p:nvPr/>
        </p:nvSpPr>
        <p:spPr bwMode="auto">
          <a:xfrm flipH="1">
            <a:off x="1981200" y="4819650"/>
            <a:ext cx="83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2" name="Rectangle 16"/>
          <p:cNvSpPr>
            <a:spLocks noChangeArrowheads="1"/>
          </p:cNvSpPr>
          <p:nvPr/>
        </p:nvSpPr>
        <p:spPr bwMode="auto">
          <a:xfrm>
            <a:off x="4800600" y="5219700"/>
            <a:ext cx="1500188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Application</a:t>
            </a:r>
          </a:p>
          <a:p>
            <a:pPr algn="ctr"/>
            <a:r>
              <a:rPr lang="en-US" sz="2000"/>
              <a:t>Proxy</a:t>
            </a:r>
          </a:p>
        </p:txBody>
      </p:sp>
      <p:sp>
        <p:nvSpPr>
          <p:cNvPr id="128013" name="Line 17"/>
          <p:cNvSpPr>
            <a:spLocks noChangeShapeType="1"/>
          </p:cNvSpPr>
          <p:nvPr/>
        </p:nvSpPr>
        <p:spPr bwMode="auto">
          <a:xfrm>
            <a:off x="4038600" y="4514850"/>
            <a:ext cx="83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4" name="Line 18"/>
          <p:cNvSpPr>
            <a:spLocks noChangeShapeType="1"/>
          </p:cNvSpPr>
          <p:nvPr/>
        </p:nvSpPr>
        <p:spPr bwMode="auto">
          <a:xfrm flipH="1">
            <a:off x="4038600" y="4819650"/>
            <a:ext cx="83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5" name="Line 19"/>
          <p:cNvSpPr>
            <a:spLocks noChangeShapeType="1"/>
          </p:cNvSpPr>
          <p:nvPr/>
        </p:nvSpPr>
        <p:spPr bwMode="auto">
          <a:xfrm flipV="1">
            <a:off x="4495800" y="2819400"/>
            <a:ext cx="0" cy="1981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6" name="Rectangle 20"/>
          <p:cNvSpPr>
            <a:spLocks noChangeArrowheads="1"/>
          </p:cNvSpPr>
          <p:nvPr/>
        </p:nvSpPr>
        <p:spPr bwMode="auto">
          <a:xfrm>
            <a:off x="4108450" y="2297113"/>
            <a:ext cx="768350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DMZ</a:t>
            </a:r>
          </a:p>
        </p:txBody>
      </p:sp>
      <p:sp>
        <p:nvSpPr>
          <p:cNvPr id="128017" name="Line 24"/>
          <p:cNvSpPr>
            <a:spLocks noChangeShapeType="1"/>
          </p:cNvSpPr>
          <p:nvPr/>
        </p:nvSpPr>
        <p:spPr bwMode="auto">
          <a:xfrm>
            <a:off x="3962400" y="3352800"/>
            <a:ext cx="533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8" name="Line 25"/>
          <p:cNvSpPr>
            <a:spLocks noChangeShapeType="1"/>
          </p:cNvSpPr>
          <p:nvPr/>
        </p:nvSpPr>
        <p:spPr bwMode="auto">
          <a:xfrm>
            <a:off x="4495800" y="3048000"/>
            <a:ext cx="685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19" name="Line 26"/>
          <p:cNvSpPr>
            <a:spLocks noChangeShapeType="1"/>
          </p:cNvSpPr>
          <p:nvPr/>
        </p:nvSpPr>
        <p:spPr bwMode="auto">
          <a:xfrm>
            <a:off x="4495800" y="3962400"/>
            <a:ext cx="685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020" name="Rectangle 27"/>
          <p:cNvSpPr>
            <a:spLocks noChangeArrowheads="1"/>
          </p:cNvSpPr>
          <p:nvPr/>
        </p:nvSpPr>
        <p:spPr bwMode="auto">
          <a:xfrm>
            <a:off x="5715000" y="2830513"/>
            <a:ext cx="1489075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FTP server</a:t>
            </a:r>
          </a:p>
        </p:txBody>
      </p:sp>
      <p:sp>
        <p:nvSpPr>
          <p:cNvPr id="128021" name="Rectangle 28"/>
          <p:cNvSpPr>
            <a:spLocks noChangeArrowheads="1"/>
          </p:cNvSpPr>
          <p:nvPr/>
        </p:nvSpPr>
        <p:spPr bwMode="auto">
          <a:xfrm>
            <a:off x="5715000" y="3657600"/>
            <a:ext cx="159067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DNS server</a:t>
            </a:r>
          </a:p>
        </p:txBody>
      </p:sp>
      <p:sp>
        <p:nvSpPr>
          <p:cNvPr id="128022" name="Rectangle 29"/>
          <p:cNvSpPr>
            <a:spLocks noChangeArrowheads="1"/>
          </p:cNvSpPr>
          <p:nvPr/>
        </p:nvSpPr>
        <p:spPr bwMode="auto">
          <a:xfrm>
            <a:off x="1524000" y="3135313"/>
            <a:ext cx="1735138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WWW </a:t>
            </a:r>
            <a:r>
              <a:rPr lang="en-US" sz="2000"/>
              <a:t>server</a:t>
            </a:r>
          </a:p>
        </p:txBody>
      </p:sp>
      <p:sp>
        <p:nvSpPr>
          <p:cNvPr id="128023" name="Line 31"/>
          <p:cNvSpPr>
            <a:spLocks noChangeShapeType="1"/>
          </p:cNvSpPr>
          <p:nvPr/>
        </p:nvSpPr>
        <p:spPr bwMode="auto">
          <a:xfrm flipV="1">
            <a:off x="4495800" y="4038600"/>
            <a:ext cx="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28024" name="Picture 3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032250"/>
            <a:ext cx="167640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25" name="Picture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144963"/>
            <a:ext cx="1295400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26" name="Picture 3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88" y="4343400"/>
            <a:ext cx="81121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27" name="Picture 3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13" y="4368800"/>
            <a:ext cx="788987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28" name="Picture 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581400"/>
            <a:ext cx="45878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29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819400"/>
            <a:ext cx="739775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030" name="Picture 3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730500"/>
            <a:ext cx="45878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464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3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Intrusion Detection Systems</a:t>
            </a:r>
          </a:p>
        </p:txBody>
      </p:sp>
    </p:spTree>
    <p:extLst>
      <p:ext uri="{BB962C8B-B14F-4D97-AF65-F5344CB8AC3E}">
        <p14:creationId xmlns:p14="http://schemas.microsoft.com/office/powerpoint/2010/main" val="165470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Firewalls</a:t>
            </a:r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772400" cy="1524000"/>
          </a:xfrm>
        </p:spPr>
        <p:txBody>
          <a:bodyPr/>
          <a:lstStyle/>
          <a:p>
            <a:pPr eaLnBrk="1" hangingPunct="1"/>
            <a:r>
              <a:rPr lang="en-US" sz="2800" smtClean="0"/>
              <a:t>Firewall must determine what to let in to internal network and/or what to let out</a:t>
            </a:r>
          </a:p>
          <a:p>
            <a:pPr eaLnBrk="1" hangingPunct="1"/>
            <a:r>
              <a:rPr lang="en-US" sz="2800" b="1" smtClean="0">
                <a:solidFill>
                  <a:schemeClr val="accent2"/>
                </a:solidFill>
              </a:rPr>
              <a:t>Access control</a:t>
            </a:r>
            <a:r>
              <a:rPr lang="en-US" sz="2800" smtClean="0"/>
              <a:t> for the network</a:t>
            </a:r>
          </a:p>
        </p:txBody>
      </p:sp>
      <p:sp>
        <p:nvSpPr>
          <p:cNvPr id="111621" name="Rectangle 10"/>
          <p:cNvSpPr>
            <a:spLocks noChangeArrowheads="1"/>
          </p:cNvSpPr>
          <p:nvPr/>
        </p:nvSpPr>
        <p:spPr bwMode="auto">
          <a:xfrm>
            <a:off x="1143000" y="3673475"/>
            <a:ext cx="14366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Internet</a:t>
            </a:r>
          </a:p>
        </p:txBody>
      </p:sp>
      <p:sp>
        <p:nvSpPr>
          <p:cNvPr id="111622" name="Rectangle 11"/>
          <p:cNvSpPr>
            <a:spLocks noChangeArrowheads="1"/>
          </p:cNvSpPr>
          <p:nvPr/>
        </p:nvSpPr>
        <p:spPr bwMode="auto">
          <a:xfrm>
            <a:off x="6781800" y="3486150"/>
            <a:ext cx="1366838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Internal</a:t>
            </a:r>
          </a:p>
          <a:p>
            <a:pPr>
              <a:lnSpc>
                <a:spcPct val="90000"/>
              </a:lnSpc>
            </a:pPr>
            <a:r>
              <a:rPr lang="en-US"/>
              <a:t>network</a:t>
            </a:r>
          </a:p>
        </p:txBody>
      </p:sp>
      <p:sp>
        <p:nvSpPr>
          <p:cNvPr id="111623" name="Rectangle 12"/>
          <p:cNvSpPr>
            <a:spLocks noChangeArrowheads="1"/>
          </p:cNvSpPr>
          <p:nvPr/>
        </p:nvSpPr>
        <p:spPr bwMode="auto">
          <a:xfrm>
            <a:off x="4041775" y="3733800"/>
            <a:ext cx="13001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Firewall</a:t>
            </a:r>
          </a:p>
        </p:txBody>
      </p:sp>
      <p:sp>
        <p:nvSpPr>
          <p:cNvPr id="111624" name="Line 13"/>
          <p:cNvSpPr>
            <a:spLocks noChangeShapeType="1"/>
          </p:cNvSpPr>
          <p:nvPr/>
        </p:nvSpPr>
        <p:spPr bwMode="auto">
          <a:xfrm>
            <a:off x="2895600" y="2819400"/>
            <a:ext cx="83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25" name="Line 14"/>
          <p:cNvSpPr>
            <a:spLocks noChangeShapeType="1"/>
          </p:cNvSpPr>
          <p:nvPr/>
        </p:nvSpPr>
        <p:spPr bwMode="auto">
          <a:xfrm>
            <a:off x="5562600" y="2819400"/>
            <a:ext cx="83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26" name="Line 15"/>
          <p:cNvSpPr>
            <a:spLocks noChangeShapeType="1"/>
          </p:cNvSpPr>
          <p:nvPr/>
        </p:nvSpPr>
        <p:spPr bwMode="auto">
          <a:xfrm flipH="1">
            <a:off x="5486400" y="3124200"/>
            <a:ext cx="83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27" name="Line 16"/>
          <p:cNvSpPr>
            <a:spLocks noChangeShapeType="1"/>
          </p:cNvSpPr>
          <p:nvPr/>
        </p:nvSpPr>
        <p:spPr bwMode="auto">
          <a:xfrm flipH="1">
            <a:off x="2819400" y="3124200"/>
            <a:ext cx="83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1628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81200"/>
            <a:ext cx="1531938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9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1447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30" name="Picture 2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338388"/>
            <a:ext cx="1600200" cy="109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335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1143000"/>
          </a:xfrm>
        </p:spPr>
        <p:txBody>
          <a:bodyPr/>
          <a:lstStyle/>
          <a:p>
            <a:pPr eaLnBrk="1" hangingPunct="1"/>
            <a:r>
              <a:rPr lang="en-US" smtClean="0"/>
              <a:t>Intrusion Prevention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419600"/>
          </a:xfrm>
        </p:spPr>
        <p:txBody>
          <a:bodyPr/>
          <a:lstStyle/>
          <a:p>
            <a:pPr eaLnBrk="1" hangingPunct="1"/>
            <a:r>
              <a:rPr lang="en-US" sz="2800" smtClean="0"/>
              <a:t>Want to keep bad guys out</a:t>
            </a:r>
          </a:p>
          <a:p>
            <a:pPr eaLnBrk="1" hangingPunct="1"/>
            <a:r>
              <a:rPr lang="en-US" sz="2800" b="1" smtClean="0">
                <a:solidFill>
                  <a:schemeClr val="hlink"/>
                </a:solidFill>
              </a:rPr>
              <a:t>Intrusion prevention</a:t>
            </a:r>
            <a:r>
              <a:rPr lang="en-US" sz="2800" smtClean="0"/>
              <a:t> is a traditional focus of computer security</a:t>
            </a:r>
          </a:p>
          <a:p>
            <a:pPr lvl="1" eaLnBrk="1" hangingPunct="1"/>
            <a:r>
              <a:rPr lang="en-US" sz="2400" smtClean="0"/>
              <a:t>Authentication is to prevent intrusions</a:t>
            </a:r>
          </a:p>
          <a:p>
            <a:pPr lvl="1" eaLnBrk="1" hangingPunct="1"/>
            <a:r>
              <a:rPr lang="en-US" sz="2400" smtClean="0"/>
              <a:t>Firewalls a form of intrusion prevention</a:t>
            </a:r>
          </a:p>
          <a:p>
            <a:pPr lvl="1" eaLnBrk="1" hangingPunct="1"/>
            <a:r>
              <a:rPr lang="en-US" sz="2400" smtClean="0"/>
              <a:t>Virus defenses also intrusion prevention</a:t>
            </a:r>
          </a:p>
          <a:p>
            <a:pPr eaLnBrk="1" hangingPunct="1"/>
            <a:r>
              <a:rPr lang="en-US" sz="2800" smtClean="0"/>
              <a:t>Comparable to locking the door on your car</a:t>
            </a:r>
          </a:p>
        </p:txBody>
      </p:sp>
    </p:spTree>
    <p:extLst>
      <p:ext uri="{BB962C8B-B14F-4D97-AF65-F5344CB8AC3E}">
        <p14:creationId xmlns:p14="http://schemas.microsoft.com/office/powerpoint/2010/main" val="1257397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1143000"/>
          </a:xfrm>
        </p:spPr>
        <p:txBody>
          <a:bodyPr/>
          <a:lstStyle/>
          <a:p>
            <a:pPr eaLnBrk="1" hangingPunct="1"/>
            <a:r>
              <a:rPr lang="en-US" smtClean="0"/>
              <a:t>Intrusion Detection</a:t>
            </a: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572000"/>
          </a:xfrm>
        </p:spPr>
        <p:txBody>
          <a:bodyPr/>
          <a:lstStyle/>
          <a:p>
            <a:pPr eaLnBrk="1" hangingPunct="1"/>
            <a:r>
              <a:rPr lang="en-US" sz="2800" smtClean="0"/>
              <a:t>In spite of intrusion prevention, bad guys will sometime get into system</a:t>
            </a:r>
          </a:p>
          <a:p>
            <a:pPr eaLnBrk="1" hangingPunct="1"/>
            <a:r>
              <a:rPr lang="en-US" sz="2800" smtClean="0"/>
              <a:t>Intrusion detection systems (IDS) </a:t>
            </a:r>
          </a:p>
          <a:p>
            <a:pPr lvl="1" eaLnBrk="1" hangingPunct="1"/>
            <a:r>
              <a:rPr lang="en-US" sz="2400" smtClean="0"/>
              <a:t>Detect attacks</a:t>
            </a:r>
          </a:p>
          <a:p>
            <a:pPr lvl="1" eaLnBrk="1" hangingPunct="1"/>
            <a:r>
              <a:rPr lang="en-US" sz="2400" smtClean="0"/>
              <a:t>Look for “unusual” activity</a:t>
            </a:r>
          </a:p>
          <a:p>
            <a:pPr eaLnBrk="1" hangingPunct="1"/>
            <a:r>
              <a:rPr lang="en-US" sz="2800" smtClean="0"/>
              <a:t>IDS developed out of log file analysis</a:t>
            </a:r>
          </a:p>
          <a:p>
            <a:pPr eaLnBrk="1" hangingPunct="1"/>
            <a:r>
              <a:rPr lang="en-US" sz="2800" smtClean="0"/>
              <a:t>IDS is currently a very </a:t>
            </a:r>
            <a:r>
              <a:rPr lang="en-US" sz="2800" b="1" smtClean="0">
                <a:solidFill>
                  <a:srgbClr val="FF0000"/>
                </a:solidFill>
              </a:rPr>
              <a:t>hot</a:t>
            </a:r>
            <a:r>
              <a:rPr lang="en-US" sz="2800" smtClean="0"/>
              <a:t> research topic</a:t>
            </a:r>
          </a:p>
          <a:p>
            <a:pPr eaLnBrk="1" hangingPunct="1"/>
            <a:r>
              <a:rPr lang="en-US" sz="2800" smtClean="0"/>
              <a:t>How to respond when intrusion detected?</a:t>
            </a:r>
          </a:p>
          <a:p>
            <a:pPr lvl="1" eaLnBrk="1" hangingPunct="1"/>
            <a:r>
              <a:rPr lang="en-US" sz="2400" smtClean="0"/>
              <a:t>We don’t deal with this topic here</a:t>
            </a:r>
          </a:p>
        </p:txBody>
      </p:sp>
    </p:spTree>
    <p:extLst>
      <p:ext uri="{BB962C8B-B14F-4D97-AF65-F5344CB8AC3E}">
        <p14:creationId xmlns:p14="http://schemas.microsoft.com/office/powerpoint/2010/main" val="667711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/>
          <a:lstStyle/>
          <a:p>
            <a:pPr eaLnBrk="1" hangingPunct="1"/>
            <a:r>
              <a:rPr lang="en-US" smtClean="0"/>
              <a:t>Intrusion Detection Systems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4343400"/>
          </a:xfrm>
        </p:spPr>
        <p:txBody>
          <a:bodyPr/>
          <a:lstStyle/>
          <a:p>
            <a:pPr eaLnBrk="1" hangingPunct="1"/>
            <a:r>
              <a:rPr lang="en-US" sz="2800" smtClean="0"/>
              <a:t>Who is likely intruder?</a:t>
            </a:r>
          </a:p>
          <a:p>
            <a:pPr lvl="1" eaLnBrk="1" hangingPunct="1"/>
            <a:r>
              <a:rPr lang="en-US" sz="2400" smtClean="0"/>
              <a:t>May be outsider who got thru firewall</a:t>
            </a:r>
          </a:p>
          <a:p>
            <a:pPr lvl="1" eaLnBrk="1" hangingPunct="1"/>
            <a:r>
              <a:rPr lang="en-US" sz="2400" smtClean="0"/>
              <a:t>May be evil insider</a:t>
            </a:r>
          </a:p>
          <a:p>
            <a:pPr eaLnBrk="1" hangingPunct="1"/>
            <a:r>
              <a:rPr lang="en-US" sz="2800" smtClean="0"/>
              <a:t>What do intruders do?</a:t>
            </a:r>
          </a:p>
          <a:p>
            <a:pPr lvl="1" eaLnBrk="1" hangingPunct="1"/>
            <a:r>
              <a:rPr lang="en-US" sz="2400" smtClean="0"/>
              <a:t>Launch well-known attacks</a:t>
            </a:r>
          </a:p>
          <a:p>
            <a:pPr lvl="1" eaLnBrk="1" hangingPunct="1"/>
            <a:r>
              <a:rPr lang="en-US" sz="2400" smtClean="0"/>
              <a:t>Launch variations on well-known attacks</a:t>
            </a:r>
          </a:p>
          <a:p>
            <a:pPr lvl="1" eaLnBrk="1" hangingPunct="1"/>
            <a:r>
              <a:rPr lang="en-US" sz="2400" smtClean="0"/>
              <a:t>Launch new or little-known attacks</a:t>
            </a:r>
          </a:p>
          <a:p>
            <a:pPr lvl="1" eaLnBrk="1" hangingPunct="1"/>
            <a:r>
              <a:rPr lang="en-US" sz="2400" smtClean="0"/>
              <a:t>Use a system to attack other systems</a:t>
            </a:r>
          </a:p>
          <a:p>
            <a:pPr lvl="1" eaLnBrk="1" hangingPunct="1"/>
            <a:r>
              <a:rPr lang="en-US" sz="2400" smtClean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380372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IDS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038600"/>
          </a:xfrm>
        </p:spPr>
        <p:txBody>
          <a:bodyPr/>
          <a:lstStyle/>
          <a:p>
            <a:pPr eaLnBrk="1" hangingPunct="1"/>
            <a:r>
              <a:rPr lang="en-US" sz="2800" smtClean="0"/>
              <a:t>Intrusion detection </a:t>
            </a:r>
            <a:r>
              <a:rPr lang="en-US" sz="2800" b="1" smtClean="0">
                <a:solidFill>
                  <a:schemeClr val="accent2"/>
                </a:solidFill>
              </a:rPr>
              <a:t>approaches</a:t>
            </a:r>
            <a:endParaRPr lang="en-US" sz="2800" smtClean="0"/>
          </a:p>
          <a:p>
            <a:pPr lvl="1" eaLnBrk="1" hangingPunct="1"/>
            <a:r>
              <a:rPr lang="en-US" sz="2400" smtClean="0"/>
              <a:t>Signature-based IDS</a:t>
            </a:r>
          </a:p>
          <a:p>
            <a:pPr lvl="1" eaLnBrk="1" hangingPunct="1"/>
            <a:r>
              <a:rPr lang="en-US" sz="2400" smtClean="0"/>
              <a:t>Anomaly-based IDS</a:t>
            </a:r>
          </a:p>
          <a:p>
            <a:pPr eaLnBrk="1" hangingPunct="1"/>
            <a:r>
              <a:rPr lang="en-US" sz="2800" smtClean="0"/>
              <a:t>Intrusion detection </a:t>
            </a:r>
            <a:r>
              <a:rPr lang="en-US" sz="2800" b="1" smtClean="0">
                <a:solidFill>
                  <a:schemeClr val="accent2"/>
                </a:solidFill>
              </a:rPr>
              <a:t>architectures</a:t>
            </a:r>
            <a:endParaRPr lang="en-US" sz="2800" smtClean="0"/>
          </a:p>
          <a:p>
            <a:pPr lvl="1" eaLnBrk="1" hangingPunct="1"/>
            <a:r>
              <a:rPr lang="en-US" sz="2400" smtClean="0"/>
              <a:t>Host-based IDS</a:t>
            </a:r>
          </a:p>
          <a:p>
            <a:pPr lvl="1" eaLnBrk="1" hangingPunct="1"/>
            <a:r>
              <a:rPr lang="en-US" sz="2400" smtClean="0"/>
              <a:t>Network-based IDS</a:t>
            </a:r>
          </a:p>
          <a:p>
            <a:pPr eaLnBrk="1" hangingPunct="1"/>
            <a:r>
              <a:rPr lang="en-US" sz="2800" smtClean="0"/>
              <a:t>Most systems can be classified as above</a:t>
            </a:r>
          </a:p>
          <a:p>
            <a:pPr lvl="1" eaLnBrk="1" hangingPunct="1"/>
            <a:r>
              <a:rPr lang="en-US" sz="2400" smtClean="0"/>
              <a:t>In spite of marketing claims to the contrary!</a:t>
            </a:r>
          </a:p>
        </p:txBody>
      </p:sp>
    </p:spTree>
    <p:extLst>
      <p:ext uri="{BB962C8B-B14F-4D97-AF65-F5344CB8AC3E}">
        <p14:creationId xmlns:p14="http://schemas.microsoft.com/office/powerpoint/2010/main" val="1014414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Host-based IDS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Monitor activities on hosts for</a:t>
            </a:r>
          </a:p>
          <a:p>
            <a:pPr lvl="1" eaLnBrk="1" hangingPunct="1"/>
            <a:r>
              <a:rPr lang="en-US" smtClean="0"/>
              <a:t>Known attacks or</a:t>
            </a:r>
          </a:p>
          <a:p>
            <a:pPr lvl="1" eaLnBrk="1" hangingPunct="1"/>
            <a:r>
              <a:rPr lang="en-US" smtClean="0"/>
              <a:t>Suspicious behavior</a:t>
            </a:r>
          </a:p>
          <a:p>
            <a:pPr eaLnBrk="1" hangingPunct="1"/>
            <a:r>
              <a:rPr lang="en-US" smtClean="0"/>
              <a:t>Designed to detect attacks such as</a:t>
            </a:r>
          </a:p>
          <a:p>
            <a:pPr lvl="1" eaLnBrk="1" hangingPunct="1"/>
            <a:r>
              <a:rPr lang="en-US" smtClean="0"/>
              <a:t>Buffer overflow</a:t>
            </a:r>
          </a:p>
          <a:p>
            <a:pPr lvl="1" eaLnBrk="1" hangingPunct="1"/>
            <a:r>
              <a:rPr lang="en-US" smtClean="0"/>
              <a:t>Escalation of privilege</a:t>
            </a:r>
          </a:p>
          <a:p>
            <a:pPr eaLnBrk="1" hangingPunct="1"/>
            <a:r>
              <a:rPr lang="en-US" smtClean="0"/>
              <a:t>Little or no view of network activities</a:t>
            </a:r>
          </a:p>
        </p:txBody>
      </p:sp>
    </p:spTree>
    <p:extLst>
      <p:ext uri="{BB962C8B-B14F-4D97-AF65-F5344CB8AC3E}">
        <p14:creationId xmlns:p14="http://schemas.microsoft.com/office/powerpoint/2010/main" val="1673378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Network-based IDS</a:t>
            </a:r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4724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smtClean="0"/>
              <a:t>Monitor activity on the network for</a:t>
            </a:r>
          </a:p>
          <a:p>
            <a:pPr lvl="1" eaLnBrk="1" hangingPunct="1"/>
            <a:r>
              <a:rPr lang="en-US" sz="2400" smtClean="0"/>
              <a:t>Known attacks</a:t>
            </a:r>
          </a:p>
          <a:p>
            <a:pPr lvl="1" eaLnBrk="1" hangingPunct="1"/>
            <a:r>
              <a:rPr lang="en-US" sz="2400" smtClean="0"/>
              <a:t>Suspicious network activity</a:t>
            </a:r>
          </a:p>
          <a:p>
            <a:pPr eaLnBrk="1" hangingPunct="1"/>
            <a:r>
              <a:rPr lang="en-US" sz="2800" smtClean="0"/>
              <a:t>Designed to detect attacks such as</a:t>
            </a:r>
          </a:p>
          <a:p>
            <a:pPr lvl="1" eaLnBrk="1" hangingPunct="1"/>
            <a:r>
              <a:rPr lang="en-US" sz="2400" smtClean="0"/>
              <a:t>Denial of service</a:t>
            </a:r>
          </a:p>
          <a:p>
            <a:pPr lvl="1" eaLnBrk="1" hangingPunct="1"/>
            <a:r>
              <a:rPr lang="en-US" sz="2400" smtClean="0"/>
              <a:t>Network probes</a:t>
            </a:r>
          </a:p>
          <a:p>
            <a:pPr lvl="1" eaLnBrk="1" hangingPunct="1"/>
            <a:r>
              <a:rPr lang="en-US" sz="2400" smtClean="0"/>
              <a:t>Malformed packets, etc.</a:t>
            </a:r>
          </a:p>
          <a:p>
            <a:pPr eaLnBrk="1" hangingPunct="1"/>
            <a:r>
              <a:rPr lang="en-US" sz="2800" smtClean="0"/>
              <a:t>Can be some overlap with firewall</a:t>
            </a:r>
          </a:p>
          <a:p>
            <a:pPr eaLnBrk="1" hangingPunct="1"/>
            <a:r>
              <a:rPr lang="en-US" sz="2800" smtClean="0"/>
              <a:t>Little or no view of host-base attacks</a:t>
            </a:r>
          </a:p>
          <a:p>
            <a:pPr eaLnBrk="1" hangingPunct="1"/>
            <a:r>
              <a:rPr lang="en-US" sz="2800" smtClean="0"/>
              <a:t>Can have both host and network IDS</a:t>
            </a:r>
          </a:p>
        </p:txBody>
      </p:sp>
    </p:spTree>
    <p:extLst>
      <p:ext uri="{BB962C8B-B14F-4D97-AF65-F5344CB8AC3E}">
        <p14:creationId xmlns:p14="http://schemas.microsoft.com/office/powerpoint/2010/main" val="1952646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001000" cy="1143000"/>
          </a:xfrm>
        </p:spPr>
        <p:txBody>
          <a:bodyPr/>
          <a:lstStyle/>
          <a:p>
            <a:pPr eaLnBrk="1" hangingPunct="1"/>
            <a:r>
              <a:rPr lang="en-US" smtClean="0"/>
              <a:t>Signature Detection Example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pPr eaLnBrk="1" hangingPunct="1"/>
            <a:r>
              <a:rPr lang="en-US" sz="2800" smtClean="0"/>
              <a:t>Failed login attempts may indicate password cracking attack</a:t>
            </a:r>
          </a:p>
          <a:p>
            <a:pPr eaLnBrk="1" hangingPunct="1"/>
            <a:r>
              <a:rPr lang="en-US" sz="2800" smtClean="0"/>
              <a:t>IDS could use the rule “</a:t>
            </a:r>
            <a:r>
              <a:rPr lang="en-US" sz="2800" smtClean="0">
                <a:latin typeface="Times-Roman" charset="0"/>
              </a:rPr>
              <a:t>N</a:t>
            </a:r>
            <a:r>
              <a:rPr lang="en-US" sz="2800" smtClean="0"/>
              <a:t> failed login attempts in </a:t>
            </a:r>
            <a:r>
              <a:rPr lang="en-US" sz="2800" smtClean="0">
                <a:latin typeface="Times-Roman" charset="0"/>
              </a:rPr>
              <a:t>M</a:t>
            </a:r>
            <a:r>
              <a:rPr lang="en-US" sz="2800" smtClean="0"/>
              <a:t> seconds” as </a:t>
            </a:r>
            <a:r>
              <a:rPr lang="en-US" sz="2800" b="1" smtClean="0">
                <a:solidFill>
                  <a:schemeClr val="accent2"/>
                </a:solidFill>
              </a:rPr>
              <a:t>signature</a:t>
            </a:r>
            <a:endParaRPr lang="en-US" sz="2800" smtClean="0"/>
          </a:p>
          <a:p>
            <a:pPr eaLnBrk="1" hangingPunct="1"/>
            <a:r>
              <a:rPr lang="en-US" sz="2800" smtClean="0"/>
              <a:t>If </a:t>
            </a:r>
            <a:r>
              <a:rPr lang="en-US" sz="2800" smtClean="0">
                <a:latin typeface="Times-Roman" charset="0"/>
              </a:rPr>
              <a:t>N</a:t>
            </a:r>
            <a:r>
              <a:rPr lang="en-US" sz="2800" smtClean="0"/>
              <a:t> or more failed login attempts in </a:t>
            </a:r>
            <a:r>
              <a:rPr lang="en-US" sz="2800" smtClean="0">
                <a:latin typeface="Times-Roman" charset="0"/>
              </a:rPr>
              <a:t>M</a:t>
            </a:r>
            <a:r>
              <a:rPr lang="en-US" sz="2800" smtClean="0"/>
              <a:t> seconds, IDS warns of attack</a:t>
            </a:r>
          </a:p>
          <a:p>
            <a:pPr eaLnBrk="1" hangingPunct="1"/>
            <a:r>
              <a:rPr lang="en-US" sz="2800" smtClean="0"/>
              <a:t>Note that the warning is specific</a:t>
            </a:r>
          </a:p>
          <a:p>
            <a:pPr lvl="1" eaLnBrk="1" hangingPunct="1"/>
            <a:r>
              <a:rPr lang="en-US" sz="2400" smtClean="0"/>
              <a:t>Admin knows what attack is suspected</a:t>
            </a:r>
          </a:p>
          <a:p>
            <a:pPr lvl="1" eaLnBrk="1" hangingPunct="1"/>
            <a:r>
              <a:rPr lang="en-US" sz="2400" smtClean="0"/>
              <a:t>Admin can verify attack (or false alarm) </a:t>
            </a:r>
          </a:p>
        </p:txBody>
      </p:sp>
    </p:spTree>
    <p:extLst>
      <p:ext uri="{BB962C8B-B14F-4D97-AF65-F5344CB8AC3E}">
        <p14:creationId xmlns:p14="http://schemas.microsoft.com/office/powerpoint/2010/main" val="877677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Signature Detection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pPr eaLnBrk="1" hangingPunct="1"/>
            <a:r>
              <a:rPr lang="en-US" sz="2800" smtClean="0"/>
              <a:t>Suppose IDS warns whenever </a:t>
            </a:r>
            <a:r>
              <a:rPr lang="en-US" sz="2800" smtClean="0">
                <a:latin typeface="Times-Roman" charset="0"/>
              </a:rPr>
              <a:t>N</a:t>
            </a:r>
            <a:r>
              <a:rPr lang="en-US" sz="2800" smtClean="0"/>
              <a:t> or more failed logins in </a:t>
            </a:r>
            <a:r>
              <a:rPr lang="en-US" sz="2800" smtClean="0">
                <a:latin typeface="Times-Roman" charset="0"/>
              </a:rPr>
              <a:t>M</a:t>
            </a:r>
            <a:r>
              <a:rPr lang="en-US" sz="2800" smtClean="0"/>
              <a:t> seconds</a:t>
            </a:r>
          </a:p>
          <a:p>
            <a:pPr eaLnBrk="1" hangingPunct="1"/>
            <a:r>
              <a:rPr lang="en-US" sz="2800" smtClean="0"/>
              <a:t>Must set </a:t>
            </a:r>
            <a:r>
              <a:rPr lang="en-US" sz="2800" smtClean="0">
                <a:latin typeface="Times-Roman" charset="0"/>
              </a:rPr>
              <a:t>N</a:t>
            </a:r>
            <a:r>
              <a:rPr lang="en-US" sz="2800" smtClean="0"/>
              <a:t> and </a:t>
            </a:r>
            <a:r>
              <a:rPr lang="en-US" sz="2800" smtClean="0">
                <a:latin typeface="Times-Roman" charset="0"/>
              </a:rPr>
              <a:t>M</a:t>
            </a:r>
            <a:r>
              <a:rPr lang="en-US" sz="2800" smtClean="0"/>
              <a:t> so that false alarms not common</a:t>
            </a:r>
          </a:p>
          <a:p>
            <a:pPr eaLnBrk="1" hangingPunct="1"/>
            <a:r>
              <a:rPr lang="en-US" sz="2800" smtClean="0"/>
              <a:t>Can do this based on normal behavior</a:t>
            </a:r>
          </a:p>
          <a:p>
            <a:pPr eaLnBrk="1" hangingPunct="1"/>
            <a:r>
              <a:rPr lang="en-US" sz="2800" smtClean="0"/>
              <a:t>But if attacker knows the signature, he can try </a:t>
            </a:r>
            <a:r>
              <a:rPr lang="en-US" sz="2800" smtClean="0">
                <a:latin typeface="Times-Roman" charset="0"/>
              </a:rPr>
              <a:t>N-1</a:t>
            </a:r>
            <a:r>
              <a:rPr lang="en-US" sz="2800" smtClean="0"/>
              <a:t> logins every </a:t>
            </a:r>
            <a:r>
              <a:rPr lang="en-US" sz="2800" smtClean="0">
                <a:latin typeface="Times-Roman" charset="0"/>
              </a:rPr>
              <a:t>M</a:t>
            </a:r>
            <a:r>
              <a:rPr lang="en-US" sz="2800" smtClean="0"/>
              <a:t> seconds!</a:t>
            </a:r>
          </a:p>
          <a:p>
            <a:pPr eaLnBrk="1" hangingPunct="1"/>
            <a:r>
              <a:rPr lang="en-US" sz="2800" smtClean="0"/>
              <a:t>In this case, signature detection slows the attacker, but might not stop him</a:t>
            </a:r>
          </a:p>
        </p:txBody>
      </p:sp>
    </p:spTree>
    <p:extLst>
      <p:ext uri="{BB962C8B-B14F-4D97-AF65-F5344CB8AC3E}">
        <p14:creationId xmlns:p14="http://schemas.microsoft.com/office/powerpoint/2010/main" val="641869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Signature Detection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495800"/>
          </a:xfrm>
        </p:spPr>
        <p:txBody>
          <a:bodyPr/>
          <a:lstStyle/>
          <a:p>
            <a:pPr eaLnBrk="1" hangingPunct="1"/>
            <a:r>
              <a:rPr lang="en-US" sz="2800" smtClean="0"/>
              <a:t>Many techniques used to make signature detection more robust</a:t>
            </a:r>
          </a:p>
          <a:p>
            <a:pPr eaLnBrk="1" hangingPunct="1"/>
            <a:r>
              <a:rPr lang="en-US" sz="2800" smtClean="0"/>
              <a:t>Goal is usually to detect “almost signatures”</a:t>
            </a:r>
          </a:p>
          <a:p>
            <a:pPr eaLnBrk="1" hangingPunct="1"/>
            <a:r>
              <a:rPr lang="en-US" sz="2800" smtClean="0"/>
              <a:t>For example, if “about” </a:t>
            </a:r>
            <a:r>
              <a:rPr lang="en-US" sz="2800" smtClean="0">
                <a:latin typeface="Times-Roman" charset="0"/>
              </a:rPr>
              <a:t>N</a:t>
            </a:r>
            <a:r>
              <a:rPr lang="en-US" sz="2800" smtClean="0"/>
              <a:t> login attempts in “about” </a:t>
            </a:r>
            <a:r>
              <a:rPr lang="en-US" sz="2800" smtClean="0">
                <a:latin typeface="Times-Roman" charset="0"/>
              </a:rPr>
              <a:t>M</a:t>
            </a:r>
            <a:r>
              <a:rPr lang="en-US" sz="2800" smtClean="0"/>
              <a:t> seconds</a:t>
            </a:r>
          </a:p>
          <a:p>
            <a:pPr lvl="1" eaLnBrk="1" hangingPunct="1"/>
            <a:r>
              <a:rPr lang="en-US" sz="2400" smtClean="0"/>
              <a:t>Warn of possible password cracking attempt</a:t>
            </a:r>
          </a:p>
          <a:p>
            <a:pPr lvl="1" eaLnBrk="1" hangingPunct="1"/>
            <a:r>
              <a:rPr lang="en-US" sz="2400" smtClean="0"/>
              <a:t>What are reasonable values for “about”?</a:t>
            </a:r>
          </a:p>
          <a:p>
            <a:pPr lvl="1" eaLnBrk="1" hangingPunct="1"/>
            <a:r>
              <a:rPr lang="en-US" sz="2400" smtClean="0"/>
              <a:t>Can use statistical analysis, heuristics, other</a:t>
            </a:r>
          </a:p>
          <a:p>
            <a:pPr lvl="1" eaLnBrk="1" hangingPunct="1"/>
            <a:r>
              <a:rPr lang="en-US" sz="2400" smtClean="0"/>
              <a:t>Must take care not to increase false alarm rate</a:t>
            </a:r>
          </a:p>
        </p:txBody>
      </p:sp>
    </p:spTree>
    <p:extLst>
      <p:ext uri="{BB962C8B-B14F-4D97-AF65-F5344CB8AC3E}">
        <p14:creationId xmlns:p14="http://schemas.microsoft.com/office/powerpoint/2010/main" val="3093076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Signature Detection</a:t>
            </a: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495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smtClean="0"/>
              <a:t>Advantages of signature detection</a:t>
            </a:r>
          </a:p>
          <a:p>
            <a:pPr lvl="1" eaLnBrk="1" hangingPunct="1"/>
            <a:r>
              <a:rPr lang="en-US" sz="2400" smtClean="0"/>
              <a:t>Simple</a:t>
            </a:r>
          </a:p>
          <a:p>
            <a:pPr lvl="1" eaLnBrk="1" hangingPunct="1"/>
            <a:r>
              <a:rPr lang="en-US" sz="2400" smtClean="0"/>
              <a:t>Detect known attacks</a:t>
            </a:r>
          </a:p>
          <a:p>
            <a:pPr lvl="1" eaLnBrk="1" hangingPunct="1"/>
            <a:r>
              <a:rPr lang="en-US" sz="2400" smtClean="0"/>
              <a:t>Know which attack at time of detection</a:t>
            </a:r>
          </a:p>
          <a:p>
            <a:pPr lvl="1" eaLnBrk="1" hangingPunct="1"/>
            <a:r>
              <a:rPr lang="en-US" sz="2400" smtClean="0"/>
              <a:t>Efficient (if reasonable number of signatures)</a:t>
            </a:r>
          </a:p>
          <a:p>
            <a:pPr eaLnBrk="1" hangingPunct="1"/>
            <a:r>
              <a:rPr lang="en-US" sz="2800" smtClean="0"/>
              <a:t>Disadvantages of signature detection</a:t>
            </a:r>
          </a:p>
          <a:p>
            <a:pPr lvl="1" eaLnBrk="1" hangingPunct="1"/>
            <a:r>
              <a:rPr lang="en-US" sz="2400" smtClean="0"/>
              <a:t>Signature files must be kept up to date</a:t>
            </a:r>
          </a:p>
          <a:p>
            <a:pPr lvl="1" eaLnBrk="1" hangingPunct="1"/>
            <a:r>
              <a:rPr lang="en-US" sz="2400" smtClean="0"/>
              <a:t>Number of signatures may become large</a:t>
            </a:r>
          </a:p>
          <a:p>
            <a:pPr lvl="1" eaLnBrk="1" hangingPunct="1"/>
            <a:r>
              <a:rPr lang="en-US" sz="2400" smtClean="0"/>
              <a:t>Can only detect known attacks</a:t>
            </a:r>
          </a:p>
          <a:p>
            <a:pPr lvl="1" eaLnBrk="1" hangingPunct="1"/>
            <a:r>
              <a:rPr lang="en-US" sz="2400" smtClean="0"/>
              <a:t>Variation on known attack may not be detected</a:t>
            </a:r>
          </a:p>
        </p:txBody>
      </p:sp>
    </p:spTree>
    <p:extLst>
      <p:ext uri="{BB962C8B-B14F-4D97-AF65-F5344CB8AC3E}">
        <p14:creationId xmlns:p14="http://schemas.microsoft.com/office/powerpoint/2010/main" val="260107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Firewall as Secretary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pPr eaLnBrk="1" hangingPunct="1"/>
            <a:r>
              <a:rPr lang="en-US" sz="2800" smtClean="0"/>
              <a:t>A firewall is like a </a:t>
            </a:r>
            <a:r>
              <a:rPr lang="en-US" sz="2800" b="1" smtClean="0">
                <a:solidFill>
                  <a:schemeClr val="accent2"/>
                </a:solidFill>
              </a:rPr>
              <a:t>secretary</a:t>
            </a:r>
            <a:endParaRPr lang="en-US" sz="2800" smtClean="0"/>
          </a:p>
          <a:p>
            <a:pPr eaLnBrk="1" hangingPunct="1"/>
            <a:r>
              <a:rPr lang="en-US" sz="2800" smtClean="0"/>
              <a:t>To meet with an executive</a:t>
            </a:r>
          </a:p>
          <a:p>
            <a:pPr lvl="1" eaLnBrk="1" hangingPunct="1"/>
            <a:r>
              <a:rPr lang="en-US" sz="2400" smtClean="0"/>
              <a:t>First contact the secretary</a:t>
            </a:r>
          </a:p>
          <a:p>
            <a:pPr lvl="1" eaLnBrk="1" hangingPunct="1"/>
            <a:r>
              <a:rPr lang="en-US" sz="2400" smtClean="0"/>
              <a:t>Secretary decides if meeting is reasonable</a:t>
            </a:r>
          </a:p>
          <a:p>
            <a:pPr lvl="1" eaLnBrk="1" hangingPunct="1"/>
            <a:r>
              <a:rPr lang="en-US" sz="2400" smtClean="0"/>
              <a:t>Secretary filters out many requests</a:t>
            </a:r>
          </a:p>
          <a:p>
            <a:pPr eaLnBrk="1" hangingPunct="1"/>
            <a:r>
              <a:rPr lang="en-US" sz="2800" smtClean="0"/>
              <a:t>You want to meet chair of CS department?</a:t>
            </a:r>
          </a:p>
          <a:p>
            <a:pPr lvl="1" eaLnBrk="1" hangingPunct="1"/>
            <a:r>
              <a:rPr lang="en-US" sz="2400" smtClean="0"/>
              <a:t>Secretary does some filtering</a:t>
            </a:r>
          </a:p>
          <a:p>
            <a:pPr eaLnBrk="1" hangingPunct="1"/>
            <a:r>
              <a:rPr lang="en-US" sz="2800" smtClean="0"/>
              <a:t>You want to meet President of US?</a:t>
            </a:r>
          </a:p>
          <a:p>
            <a:pPr lvl="1" eaLnBrk="1" hangingPunct="1"/>
            <a:r>
              <a:rPr lang="en-US" sz="2400" smtClean="0"/>
              <a:t>Secretary does lots of filtering!</a:t>
            </a:r>
          </a:p>
        </p:txBody>
      </p:sp>
    </p:spTree>
    <p:extLst>
      <p:ext uri="{BB962C8B-B14F-4D97-AF65-F5344CB8AC3E}">
        <p14:creationId xmlns:p14="http://schemas.microsoft.com/office/powerpoint/2010/main" val="1898715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Anomaly Detection</a:t>
            </a: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267200"/>
          </a:xfrm>
        </p:spPr>
        <p:txBody>
          <a:bodyPr/>
          <a:lstStyle/>
          <a:p>
            <a:pPr eaLnBrk="1" hangingPunct="1"/>
            <a:r>
              <a:rPr lang="en-US" sz="2800" smtClean="0"/>
              <a:t>Anomaly detection systems look for unusual or abnormal behavior</a:t>
            </a:r>
          </a:p>
          <a:p>
            <a:pPr eaLnBrk="1" hangingPunct="1"/>
            <a:r>
              <a:rPr lang="en-US" sz="2800" smtClean="0"/>
              <a:t>There are (at least) two challenges</a:t>
            </a:r>
          </a:p>
          <a:p>
            <a:pPr lvl="1" eaLnBrk="1" hangingPunct="1"/>
            <a:r>
              <a:rPr lang="en-US" sz="2400" smtClean="0"/>
              <a:t>What is normal for this system?</a:t>
            </a:r>
          </a:p>
          <a:p>
            <a:pPr lvl="1" eaLnBrk="1" hangingPunct="1"/>
            <a:r>
              <a:rPr lang="en-US" sz="2400" smtClean="0"/>
              <a:t>How “far” from normal is abnormal?</a:t>
            </a:r>
          </a:p>
          <a:p>
            <a:pPr eaLnBrk="1" hangingPunct="1"/>
            <a:r>
              <a:rPr lang="en-US" sz="2800" smtClean="0"/>
              <a:t>Statistics is obviously required here!</a:t>
            </a:r>
          </a:p>
          <a:p>
            <a:pPr lvl="1" eaLnBrk="1" hangingPunct="1"/>
            <a:r>
              <a:rPr lang="en-US" sz="2400" smtClean="0"/>
              <a:t>The </a:t>
            </a:r>
            <a:r>
              <a:rPr lang="en-US" sz="2400" b="1" smtClean="0">
                <a:solidFill>
                  <a:schemeClr val="accent2"/>
                </a:solidFill>
              </a:rPr>
              <a:t>mean</a:t>
            </a:r>
            <a:r>
              <a:rPr lang="en-US" sz="2400" smtClean="0"/>
              <a:t> defines normal</a:t>
            </a:r>
          </a:p>
          <a:p>
            <a:pPr lvl="1" eaLnBrk="1" hangingPunct="1"/>
            <a:r>
              <a:rPr lang="en-US" sz="2400" smtClean="0"/>
              <a:t>The </a:t>
            </a:r>
            <a:r>
              <a:rPr lang="en-US" sz="2400" b="1" smtClean="0">
                <a:solidFill>
                  <a:schemeClr val="accent2"/>
                </a:solidFill>
              </a:rPr>
              <a:t>variance</a:t>
            </a:r>
            <a:r>
              <a:rPr lang="en-US" sz="2400" smtClean="0"/>
              <a:t> indicates how far abnormal lives from normal</a:t>
            </a:r>
          </a:p>
        </p:txBody>
      </p:sp>
    </p:spTree>
    <p:extLst>
      <p:ext uri="{BB962C8B-B14F-4D97-AF65-F5344CB8AC3E}">
        <p14:creationId xmlns:p14="http://schemas.microsoft.com/office/powerpoint/2010/main" val="3116635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What is Normal?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685800"/>
          </a:xfrm>
        </p:spPr>
        <p:txBody>
          <a:bodyPr/>
          <a:lstStyle/>
          <a:p>
            <a:pPr eaLnBrk="1" hangingPunct="1"/>
            <a:r>
              <a:rPr lang="en-US" sz="2800" smtClean="0"/>
              <a:t>Consider the scatterplot below</a:t>
            </a:r>
          </a:p>
        </p:txBody>
      </p:sp>
      <p:pic>
        <p:nvPicPr>
          <p:cNvPr id="1413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2270125"/>
            <a:ext cx="3213100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8" name="Rectangle 5"/>
          <p:cNvSpPr>
            <a:spLocks noChangeArrowheads="1"/>
          </p:cNvSpPr>
          <p:nvPr/>
        </p:nvSpPr>
        <p:spPr bwMode="auto">
          <a:xfrm>
            <a:off x="2355850" y="55467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imes-Roman" charset="0"/>
              </a:rPr>
              <a:t>x</a:t>
            </a:r>
          </a:p>
        </p:txBody>
      </p:sp>
      <p:sp>
        <p:nvSpPr>
          <p:cNvPr id="141319" name="Rectangle 6"/>
          <p:cNvSpPr>
            <a:spLocks noChangeArrowheads="1"/>
          </p:cNvSpPr>
          <p:nvPr/>
        </p:nvSpPr>
        <p:spPr bwMode="auto">
          <a:xfrm>
            <a:off x="374650" y="3657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imes-Roman" charset="0"/>
              </a:rPr>
              <a:t>y</a:t>
            </a:r>
          </a:p>
        </p:txBody>
      </p:sp>
      <p:sp>
        <p:nvSpPr>
          <p:cNvPr id="141320" name="Rectangle 7"/>
          <p:cNvSpPr>
            <a:spLocks noChangeArrowheads="1"/>
          </p:cNvSpPr>
          <p:nvPr/>
        </p:nvSpPr>
        <p:spPr bwMode="auto">
          <a:xfrm>
            <a:off x="4495800" y="2133600"/>
            <a:ext cx="4191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White dot is “normal”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Is red dot normal?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Is green dot normal?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How abnormal is the blue dot?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Stats can be tricky!</a:t>
            </a:r>
          </a:p>
        </p:txBody>
      </p:sp>
      <p:sp>
        <p:nvSpPr>
          <p:cNvPr id="141321" name="AutoShape 8"/>
          <p:cNvSpPr>
            <a:spLocks noChangeArrowheads="1"/>
          </p:cNvSpPr>
          <p:nvPr/>
        </p:nvSpPr>
        <p:spPr bwMode="auto">
          <a:xfrm>
            <a:off x="3048000" y="3641725"/>
            <a:ext cx="76200" cy="76200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2" name="AutoShape 9"/>
          <p:cNvSpPr>
            <a:spLocks noChangeArrowheads="1"/>
          </p:cNvSpPr>
          <p:nvPr/>
        </p:nvSpPr>
        <p:spPr bwMode="auto">
          <a:xfrm>
            <a:off x="3124200" y="3946525"/>
            <a:ext cx="76200" cy="762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3" name="AutoShape 10"/>
          <p:cNvSpPr>
            <a:spLocks noChangeArrowheads="1"/>
          </p:cNvSpPr>
          <p:nvPr/>
        </p:nvSpPr>
        <p:spPr bwMode="auto">
          <a:xfrm>
            <a:off x="2819400" y="4098925"/>
            <a:ext cx="76200" cy="76200"/>
          </a:xfrm>
          <a:prstGeom prst="octagon">
            <a:avLst>
              <a:gd name="adj" fmla="val 29287"/>
            </a:avLst>
          </a:prstGeom>
          <a:solidFill>
            <a:srgbClr val="40FF0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324" name="AutoShape 11"/>
          <p:cNvSpPr>
            <a:spLocks noChangeArrowheads="1"/>
          </p:cNvSpPr>
          <p:nvPr/>
        </p:nvSpPr>
        <p:spPr bwMode="auto">
          <a:xfrm>
            <a:off x="2362200" y="4251325"/>
            <a:ext cx="76200" cy="76200"/>
          </a:xfrm>
          <a:prstGeom prst="octagon">
            <a:avLst>
              <a:gd name="adj" fmla="val 29287"/>
            </a:avLst>
          </a:prstGeom>
          <a:solidFill>
            <a:srgbClr val="1320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72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How to Measure Normal?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419600"/>
          </a:xfrm>
        </p:spPr>
        <p:txBody>
          <a:bodyPr/>
          <a:lstStyle/>
          <a:p>
            <a:pPr eaLnBrk="1" hangingPunct="1"/>
            <a:r>
              <a:rPr lang="en-US" smtClean="0"/>
              <a:t>How to measure normal?</a:t>
            </a:r>
          </a:p>
          <a:p>
            <a:pPr lvl="1" eaLnBrk="1" hangingPunct="1"/>
            <a:r>
              <a:rPr lang="en-US" smtClean="0"/>
              <a:t>Must measure during “representative” behavior</a:t>
            </a:r>
          </a:p>
          <a:p>
            <a:pPr lvl="1" eaLnBrk="1" hangingPunct="1"/>
            <a:r>
              <a:rPr lang="en-US" smtClean="0"/>
              <a:t>Must not measure during an attack…</a:t>
            </a:r>
          </a:p>
          <a:p>
            <a:pPr lvl="1" eaLnBrk="1" hangingPunct="1"/>
            <a:r>
              <a:rPr lang="en-US" smtClean="0"/>
              <a:t>…or else attack will seem normal!</a:t>
            </a:r>
          </a:p>
          <a:p>
            <a:pPr lvl="1" eaLnBrk="1" hangingPunct="1"/>
            <a:r>
              <a:rPr lang="en-US" smtClean="0"/>
              <a:t>Normal is statistical mean</a:t>
            </a:r>
          </a:p>
          <a:p>
            <a:pPr lvl="1" eaLnBrk="1" hangingPunct="1"/>
            <a:r>
              <a:rPr lang="en-US" smtClean="0"/>
              <a:t>Must also compute variance to have any reasonable chance of success</a:t>
            </a:r>
          </a:p>
        </p:txBody>
      </p:sp>
    </p:spTree>
    <p:extLst>
      <p:ext uri="{BB962C8B-B14F-4D97-AF65-F5344CB8AC3E}">
        <p14:creationId xmlns:p14="http://schemas.microsoft.com/office/powerpoint/2010/main" val="127859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762000"/>
          </a:xfrm>
        </p:spPr>
        <p:txBody>
          <a:bodyPr/>
          <a:lstStyle/>
          <a:p>
            <a:pPr eaLnBrk="1" hangingPunct="1"/>
            <a:r>
              <a:rPr lang="en-US" smtClean="0"/>
              <a:t>How to Measure Abnormal?</a:t>
            </a:r>
          </a:p>
        </p:txBody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4953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smtClean="0"/>
              <a:t>Abnormal is relative to some “normal”</a:t>
            </a:r>
          </a:p>
          <a:p>
            <a:pPr lvl="1" eaLnBrk="1" hangingPunct="1"/>
            <a:r>
              <a:rPr lang="en-US" sz="2400" smtClean="0"/>
              <a:t>Abnormal indicates possible attack</a:t>
            </a:r>
          </a:p>
          <a:p>
            <a:pPr eaLnBrk="1" hangingPunct="1"/>
            <a:r>
              <a:rPr lang="en-US" sz="2800" smtClean="0"/>
              <a:t>Statistical discrimination techniques: </a:t>
            </a:r>
          </a:p>
          <a:p>
            <a:pPr lvl="1" eaLnBrk="1" hangingPunct="1"/>
            <a:r>
              <a:rPr lang="en-US" sz="2400" smtClean="0"/>
              <a:t>Bayesian statistics</a:t>
            </a:r>
          </a:p>
          <a:p>
            <a:pPr lvl="1" eaLnBrk="1" hangingPunct="1"/>
            <a:r>
              <a:rPr lang="en-US" sz="2400" smtClean="0"/>
              <a:t>Linear discriminant analysis (LDA)</a:t>
            </a:r>
          </a:p>
          <a:p>
            <a:pPr lvl="1" eaLnBrk="1" hangingPunct="1"/>
            <a:r>
              <a:rPr lang="en-US" sz="2400" smtClean="0"/>
              <a:t>Quadratic discriminant analysis (QDA)</a:t>
            </a:r>
          </a:p>
          <a:p>
            <a:pPr lvl="1" eaLnBrk="1" hangingPunct="1"/>
            <a:r>
              <a:rPr lang="en-US" sz="2400" smtClean="0"/>
              <a:t>Neural nets, hidden Markov models, etc.</a:t>
            </a:r>
          </a:p>
          <a:p>
            <a:pPr eaLnBrk="1" hangingPunct="1"/>
            <a:r>
              <a:rPr lang="en-US" sz="2800" smtClean="0"/>
              <a:t>Fancy modeling techniques also used</a:t>
            </a:r>
          </a:p>
          <a:p>
            <a:pPr lvl="1" eaLnBrk="1" hangingPunct="1"/>
            <a:r>
              <a:rPr lang="en-US" sz="2400" smtClean="0"/>
              <a:t>Artificial intelligence</a:t>
            </a:r>
          </a:p>
          <a:p>
            <a:pPr lvl="1" eaLnBrk="1" hangingPunct="1"/>
            <a:r>
              <a:rPr lang="en-US" sz="2400" smtClean="0"/>
              <a:t>Artificial immune system principles</a:t>
            </a:r>
          </a:p>
          <a:p>
            <a:pPr lvl="1" eaLnBrk="1" hangingPunct="1"/>
            <a:r>
              <a:rPr lang="en-US" sz="2400" smtClean="0"/>
              <a:t>Many others!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43304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924800" cy="1143000"/>
          </a:xfrm>
        </p:spPr>
        <p:txBody>
          <a:bodyPr/>
          <a:lstStyle/>
          <a:p>
            <a:pPr eaLnBrk="1" hangingPunct="1"/>
            <a:r>
              <a:rPr lang="en-US" smtClean="0"/>
              <a:t>Anomaly Detection (1)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343400"/>
          </a:xfrm>
        </p:spPr>
        <p:txBody>
          <a:bodyPr/>
          <a:lstStyle/>
          <a:p>
            <a:pPr eaLnBrk="1" hangingPunct="1"/>
            <a:r>
              <a:rPr lang="en-US" sz="2800" smtClean="0"/>
              <a:t>Spse we monitor use of three commands: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	</a:t>
            </a:r>
            <a:r>
              <a:rPr lang="en-US" sz="2400" smtClean="0">
                <a:latin typeface="Times-Roman" charset="0"/>
              </a:rPr>
              <a:t>open, read, close</a:t>
            </a:r>
          </a:p>
          <a:p>
            <a:pPr eaLnBrk="1" hangingPunct="1"/>
            <a:r>
              <a:rPr lang="en-US" sz="2800" smtClean="0"/>
              <a:t>Under normal use we observe that Alice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	</a:t>
            </a:r>
            <a:r>
              <a:rPr lang="en-US" sz="2400" smtClean="0">
                <a:latin typeface="Times-Roman" charset="0"/>
              </a:rPr>
              <a:t>open,read,close,open,open,read,close,…</a:t>
            </a:r>
            <a:endParaRPr lang="en-US" sz="2800" smtClean="0"/>
          </a:p>
          <a:p>
            <a:pPr eaLnBrk="1" hangingPunct="1"/>
            <a:r>
              <a:rPr lang="en-US" sz="2800" smtClean="0"/>
              <a:t>Of the six possible ordered pairs, four pairs are “normal” for Alice: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	</a:t>
            </a:r>
            <a:r>
              <a:rPr lang="en-US" sz="2400" smtClean="0">
                <a:latin typeface="Times-Roman" charset="0"/>
              </a:rPr>
              <a:t>(open,read), (read,close), (close,open), (open,open)</a:t>
            </a:r>
          </a:p>
          <a:p>
            <a:pPr eaLnBrk="1" hangingPunct="1"/>
            <a:r>
              <a:rPr lang="en-US" sz="2800" smtClean="0"/>
              <a:t>Can we use this to identify unusual activity?</a:t>
            </a:r>
          </a:p>
        </p:txBody>
      </p:sp>
    </p:spTree>
    <p:extLst>
      <p:ext uri="{BB962C8B-B14F-4D97-AF65-F5344CB8AC3E}">
        <p14:creationId xmlns:p14="http://schemas.microsoft.com/office/powerpoint/2010/main" val="527945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924800" cy="990600"/>
          </a:xfrm>
        </p:spPr>
        <p:txBody>
          <a:bodyPr/>
          <a:lstStyle/>
          <a:p>
            <a:pPr eaLnBrk="1" hangingPunct="1"/>
            <a:r>
              <a:rPr lang="en-US" smtClean="0"/>
              <a:t>Anomaly Detection (1)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53400" cy="4419600"/>
          </a:xfrm>
        </p:spPr>
        <p:txBody>
          <a:bodyPr/>
          <a:lstStyle/>
          <a:p>
            <a:pPr eaLnBrk="1" hangingPunct="1"/>
            <a:r>
              <a:rPr lang="en-US" sz="2800" smtClean="0"/>
              <a:t>We monitor use of the three commands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	 </a:t>
            </a:r>
            <a:r>
              <a:rPr lang="en-US" sz="2800" smtClean="0">
                <a:latin typeface="Times-Roman" charset="0"/>
              </a:rPr>
              <a:t>open, read, close</a:t>
            </a:r>
            <a:endParaRPr lang="en-US" sz="2800" smtClean="0"/>
          </a:p>
          <a:p>
            <a:pPr eaLnBrk="1" hangingPunct="1"/>
            <a:r>
              <a:rPr lang="en-US" sz="2800" smtClean="0"/>
              <a:t>If the ratio of abnormal to normal pairs is “too high”, warn of possible attack</a:t>
            </a:r>
          </a:p>
          <a:p>
            <a:pPr eaLnBrk="1" hangingPunct="1"/>
            <a:r>
              <a:rPr lang="en-US" sz="2800" smtClean="0"/>
              <a:t>Could improve this approach by </a:t>
            </a:r>
          </a:p>
          <a:p>
            <a:pPr lvl="1" eaLnBrk="1" hangingPunct="1"/>
            <a:r>
              <a:rPr lang="en-US" sz="2400" smtClean="0"/>
              <a:t>Also using expected frequency of each pair</a:t>
            </a:r>
          </a:p>
          <a:p>
            <a:pPr lvl="1" eaLnBrk="1" hangingPunct="1"/>
            <a:r>
              <a:rPr lang="en-US" sz="2400" smtClean="0"/>
              <a:t>Use more than two consecutive commands</a:t>
            </a:r>
          </a:p>
          <a:p>
            <a:pPr lvl="1" eaLnBrk="1" hangingPunct="1"/>
            <a:r>
              <a:rPr lang="en-US" sz="2400" smtClean="0"/>
              <a:t>Include more commands/behavior in the model</a:t>
            </a:r>
          </a:p>
          <a:p>
            <a:pPr lvl="1" eaLnBrk="1" hangingPunct="1"/>
            <a:r>
              <a:rPr lang="en-US" sz="2400" smtClean="0"/>
              <a:t>More sophisticated statistical discrimination</a:t>
            </a:r>
          </a:p>
        </p:txBody>
      </p:sp>
    </p:spTree>
    <p:extLst>
      <p:ext uri="{BB962C8B-B14F-4D97-AF65-F5344CB8AC3E}">
        <p14:creationId xmlns:p14="http://schemas.microsoft.com/office/powerpoint/2010/main" val="12865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924800" cy="1143000"/>
          </a:xfrm>
        </p:spPr>
        <p:txBody>
          <a:bodyPr/>
          <a:lstStyle/>
          <a:p>
            <a:pPr eaLnBrk="1" hangingPunct="1"/>
            <a:r>
              <a:rPr lang="en-US" smtClean="0"/>
              <a:t>Anomaly Detection (2)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3429000" cy="1219200"/>
          </a:xfrm>
        </p:spPr>
        <p:txBody>
          <a:bodyPr/>
          <a:lstStyle/>
          <a:p>
            <a:pPr eaLnBrk="1" hangingPunct="1"/>
            <a:r>
              <a:rPr lang="en-US" sz="2400" smtClean="0"/>
              <a:t>Over time, Alice has accessed file </a:t>
            </a:r>
            <a:r>
              <a:rPr lang="en-US" sz="2400" smtClean="0">
                <a:latin typeface="Times-Roman" charset="0"/>
              </a:rPr>
              <a:t>F</a:t>
            </a:r>
            <a:r>
              <a:rPr lang="en-US" sz="2400" baseline="-25000" smtClean="0">
                <a:latin typeface="Times-Roman" charset="0"/>
              </a:rPr>
              <a:t>n</a:t>
            </a:r>
            <a:r>
              <a:rPr lang="en-US" sz="2400" smtClean="0"/>
              <a:t> at rate </a:t>
            </a:r>
            <a:r>
              <a:rPr lang="en-US" sz="2400" smtClean="0">
                <a:latin typeface="Times-Roman" charset="0"/>
              </a:rPr>
              <a:t>H</a:t>
            </a:r>
            <a:r>
              <a:rPr lang="en-US" sz="2400" baseline="-25000" smtClean="0">
                <a:latin typeface="Times-Roman" charset="0"/>
              </a:rPr>
              <a:t>n</a:t>
            </a:r>
          </a:p>
        </p:txBody>
      </p:sp>
      <p:graphicFrame>
        <p:nvGraphicFramePr>
          <p:cNvPr id="333847" name="Group 23"/>
          <p:cNvGraphicFramePr>
            <a:graphicFrameLocks noGrp="1"/>
          </p:cNvGraphicFramePr>
          <p:nvPr/>
        </p:nvGraphicFramePr>
        <p:xfrm>
          <a:off x="914400" y="3124200"/>
          <a:ext cx="2514600" cy="914400"/>
        </p:xfrm>
        <a:graphic>
          <a:graphicData uri="http://schemas.openxmlformats.org/drawingml/2006/table">
            <a:tbl>
              <a:tblPr/>
              <a:tblGrid>
                <a:gridCol w="628650"/>
                <a:gridCol w="628650"/>
                <a:gridCol w="628650"/>
                <a:gridCol w="6286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3850" name="Rectangle 26"/>
          <p:cNvSpPr>
            <a:spLocks noChangeArrowheads="1"/>
          </p:cNvSpPr>
          <p:nvPr/>
        </p:nvSpPr>
        <p:spPr bwMode="auto">
          <a:xfrm>
            <a:off x="457200" y="4343400"/>
            <a:ext cx="8458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/>
              <a:t>Is this “normal” use?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/>
              <a:t>We compute </a:t>
            </a:r>
            <a:r>
              <a:rPr lang="en-US">
                <a:latin typeface="Times-Roman" charset="0"/>
              </a:rPr>
              <a:t>S = (H</a:t>
            </a:r>
            <a:r>
              <a:rPr lang="en-US" baseline="-25000">
                <a:latin typeface="Times-Roman" charset="0"/>
              </a:rPr>
              <a:t>0</a:t>
            </a:r>
            <a:r>
              <a:rPr lang="en-US">
                <a:latin typeface="Times-Roman" charset="0"/>
                <a:sym typeface="Symbol" pitchFamily="18" charset="2"/>
              </a:rPr>
              <a:t></a:t>
            </a:r>
            <a:r>
              <a:rPr lang="en-US">
                <a:latin typeface="Times-Roman" charset="0"/>
              </a:rPr>
              <a:t>A</a:t>
            </a:r>
            <a:r>
              <a:rPr lang="en-US" baseline="-25000">
                <a:latin typeface="Times-Roman" charset="0"/>
              </a:rPr>
              <a:t>0</a:t>
            </a:r>
            <a:r>
              <a:rPr lang="en-US">
                <a:latin typeface="Times-Roman" charset="0"/>
              </a:rPr>
              <a:t>)</a:t>
            </a:r>
            <a:r>
              <a:rPr lang="en-US" baseline="30000">
                <a:latin typeface="Times-Roman" charset="0"/>
              </a:rPr>
              <a:t>2</a:t>
            </a:r>
            <a:r>
              <a:rPr lang="en-US">
                <a:latin typeface="Times-Roman" charset="0"/>
              </a:rPr>
              <a:t>+(H</a:t>
            </a:r>
            <a:r>
              <a:rPr lang="en-US" baseline="-25000">
                <a:latin typeface="Times-Roman" charset="0"/>
              </a:rPr>
              <a:t>1</a:t>
            </a:r>
            <a:r>
              <a:rPr lang="en-US">
                <a:latin typeface="Times-Roman" charset="0"/>
                <a:sym typeface="Symbol" pitchFamily="18" charset="2"/>
              </a:rPr>
              <a:t></a:t>
            </a:r>
            <a:r>
              <a:rPr lang="en-US">
                <a:latin typeface="Times-Roman" charset="0"/>
              </a:rPr>
              <a:t>A</a:t>
            </a:r>
            <a:r>
              <a:rPr lang="en-US" baseline="-25000">
                <a:latin typeface="Times-Roman" charset="0"/>
              </a:rPr>
              <a:t>1</a:t>
            </a:r>
            <a:r>
              <a:rPr lang="en-US">
                <a:latin typeface="Times-Roman" charset="0"/>
              </a:rPr>
              <a:t>)</a:t>
            </a:r>
            <a:r>
              <a:rPr lang="en-US" baseline="30000">
                <a:latin typeface="Times-Roman" charset="0"/>
              </a:rPr>
              <a:t>2</a:t>
            </a:r>
            <a:r>
              <a:rPr lang="en-US">
                <a:latin typeface="Times-Roman" charset="0"/>
              </a:rPr>
              <a:t>+…+(H</a:t>
            </a:r>
            <a:r>
              <a:rPr lang="en-US" baseline="-25000">
                <a:latin typeface="Times-Roman" charset="0"/>
              </a:rPr>
              <a:t>3</a:t>
            </a:r>
            <a:r>
              <a:rPr lang="en-US">
                <a:latin typeface="Times-Roman" charset="0"/>
                <a:sym typeface="Symbol" pitchFamily="18" charset="2"/>
              </a:rPr>
              <a:t></a:t>
            </a:r>
            <a:r>
              <a:rPr lang="en-US">
                <a:latin typeface="Times-Roman" charset="0"/>
              </a:rPr>
              <a:t>A</a:t>
            </a:r>
            <a:r>
              <a:rPr lang="en-US" baseline="-25000">
                <a:latin typeface="Times-Roman" charset="0"/>
              </a:rPr>
              <a:t>3</a:t>
            </a:r>
            <a:r>
              <a:rPr lang="en-US">
                <a:latin typeface="Times-Roman" charset="0"/>
              </a:rPr>
              <a:t>)</a:t>
            </a:r>
            <a:r>
              <a:rPr lang="en-US" baseline="30000">
                <a:latin typeface="Times-Roman" charset="0"/>
              </a:rPr>
              <a:t>2</a:t>
            </a:r>
            <a:r>
              <a:rPr lang="en-US">
                <a:latin typeface="Times-Roman" charset="0"/>
              </a:rPr>
              <a:t> = .02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/>
              <a:t>And consider </a:t>
            </a:r>
            <a:r>
              <a:rPr lang="en-US">
                <a:latin typeface="Times-Roman" charset="0"/>
              </a:rPr>
              <a:t>S &lt; 0.1</a:t>
            </a:r>
            <a:r>
              <a:rPr lang="en-US"/>
              <a:t> to be normal, so this is normal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/>
              <a:t>Problem: How to account for use that varies over time?</a:t>
            </a:r>
          </a:p>
        </p:txBody>
      </p:sp>
      <p:sp>
        <p:nvSpPr>
          <p:cNvPr id="333851" name="Rectangle 27"/>
          <p:cNvSpPr>
            <a:spLocks noChangeArrowheads="1"/>
          </p:cNvSpPr>
          <p:nvPr/>
        </p:nvSpPr>
        <p:spPr bwMode="auto">
          <a:xfrm>
            <a:off x="5029200" y="1706563"/>
            <a:ext cx="3429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/>
              <a:t>Recently, Alice has accessed file </a:t>
            </a:r>
            <a:r>
              <a:rPr lang="en-US">
                <a:latin typeface="Times-Roman" charset="0"/>
              </a:rPr>
              <a:t>F</a:t>
            </a:r>
            <a:r>
              <a:rPr lang="en-US" baseline="-25000">
                <a:latin typeface="Times-Roman" charset="0"/>
              </a:rPr>
              <a:t>n</a:t>
            </a:r>
            <a:r>
              <a:rPr lang="en-US"/>
              <a:t> at rate </a:t>
            </a:r>
            <a:r>
              <a:rPr lang="en-US">
                <a:latin typeface="Times-Roman" charset="0"/>
              </a:rPr>
              <a:t>A</a:t>
            </a:r>
            <a:r>
              <a:rPr lang="en-US" baseline="-25000">
                <a:latin typeface="Times-Roman" charset="0"/>
              </a:rPr>
              <a:t>n</a:t>
            </a:r>
            <a:endParaRPr lang="en-US"/>
          </a:p>
        </p:txBody>
      </p:sp>
      <p:graphicFrame>
        <p:nvGraphicFramePr>
          <p:cNvPr id="333852" name="Group 28"/>
          <p:cNvGraphicFramePr>
            <a:graphicFrameLocks noGrp="1"/>
          </p:cNvGraphicFramePr>
          <p:nvPr/>
        </p:nvGraphicFramePr>
        <p:xfrm>
          <a:off x="5486400" y="3124200"/>
          <a:ext cx="2514600" cy="914400"/>
        </p:xfrm>
        <a:graphic>
          <a:graphicData uri="http://schemas.openxmlformats.org/drawingml/2006/table">
            <a:tbl>
              <a:tblPr/>
              <a:tblGrid>
                <a:gridCol w="628650"/>
                <a:gridCol w="628650"/>
                <a:gridCol w="628650"/>
                <a:gridCol w="6286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609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3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3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3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3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50" grpId="0" build="p" autoUpdateAnimBg="0"/>
      <p:bldP spid="333851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Anomaly Detection (2)</a:t>
            </a: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77200" cy="3048000"/>
          </a:xfrm>
        </p:spPr>
        <p:txBody>
          <a:bodyPr/>
          <a:lstStyle/>
          <a:p>
            <a:pPr eaLnBrk="1" hangingPunct="1"/>
            <a:r>
              <a:rPr lang="en-US" sz="2800" smtClean="0"/>
              <a:t>To allow “normal” to adapt to new use, we update long-term averages as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	</a:t>
            </a:r>
            <a:r>
              <a:rPr lang="en-US" sz="2800" smtClean="0">
                <a:latin typeface="Times-Roman" charset="0"/>
              </a:rPr>
              <a:t>H</a:t>
            </a:r>
            <a:r>
              <a:rPr lang="en-US" sz="2800" baseline="-25000" smtClean="0">
                <a:latin typeface="Times-Roman" charset="0"/>
              </a:rPr>
              <a:t>n</a:t>
            </a:r>
            <a:r>
              <a:rPr lang="en-US" sz="2800" smtClean="0">
                <a:latin typeface="Times-Roman" charset="0"/>
              </a:rPr>
              <a:t> = 0.2A</a:t>
            </a:r>
            <a:r>
              <a:rPr lang="en-US" sz="2800" baseline="-25000" smtClean="0">
                <a:latin typeface="Times-Roman" charset="0"/>
              </a:rPr>
              <a:t>n</a:t>
            </a:r>
            <a:r>
              <a:rPr lang="en-US" sz="2800" smtClean="0">
                <a:latin typeface="Times-Roman" charset="0"/>
              </a:rPr>
              <a:t> + 0.8H</a:t>
            </a:r>
            <a:r>
              <a:rPr lang="en-US" sz="2800" baseline="-25000" smtClean="0">
                <a:latin typeface="Times-Roman" charset="0"/>
              </a:rPr>
              <a:t>n</a:t>
            </a:r>
            <a:endParaRPr lang="en-US" sz="2800" smtClean="0">
              <a:latin typeface="Times-Roman" charset="0"/>
            </a:endParaRPr>
          </a:p>
          <a:p>
            <a:pPr eaLnBrk="1" hangingPunct="1"/>
            <a:r>
              <a:rPr lang="en-US" sz="2800" smtClean="0"/>
              <a:t>Then </a:t>
            </a:r>
            <a:r>
              <a:rPr lang="en-US" sz="2800" smtClean="0">
                <a:latin typeface="Times-Roman" charset="0"/>
              </a:rPr>
              <a:t>H</a:t>
            </a:r>
            <a:r>
              <a:rPr lang="en-US" sz="2800" baseline="-25000" smtClean="0">
                <a:latin typeface="Times-Roman" charset="0"/>
              </a:rPr>
              <a:t>0</a:t>
            </a:r>
            <a:r>
              <a:rPr lang="en-US" sz="2800" smtClean="0"/>
              <a:t> and </a:t>
            </a:r>
            <a:r>
              <a:rPr lang="en-US" sz="2800" smtClean="0">
                <a:latin typeface="Times-Roman" charset="0"/>
              </a:rPr>
              <a:t>H</a:t>
            </a:r>
            <a:r>
              <a:rPr lang="en-US" sz="2800" baseline="-25000" smtClean="0">
                <a:latin typeface="Times-Roman" charset="0"/>
              </a:rPr>
              <a:t>1</a:t>
            </a:r>
            <a:r>
              <a:rPr lang="en-US" sz="2800" smtClean="0"/>
              <a:t> are unchanged, </a:t>
            </a:r>
            <a:r>
              <a:rPr lang="en-US" sz="2800" smtClean="0">
                <a:latin typeface="Times-Roman" charset="0"/>
              </a:rPr>
              <a:t>H</a:t>
            </a:r>
            <a:r>
              <a:rPr lang="en-US" sz="2800" baseline="-25000" smtClean="0">
                <a:latin typeface="Times-Roman" charset="0"/>
              </a:rPr>
              <a:t>2</a:t>
            </a:r>
            <a:r>
              <a:rPr lang="en-US" sz="2800" smtClean="0">
                <a:latin typeface="Times-Roman" charset="0"/>
              </a:rPr>
              <a:t>=.2</a:t>
            </a:r>
            <a:r>
              <a:rPr lang="en-US" sz="2800" smtClean="0">
                <a:latin typeface="Times-Roman" charset="0"/>
                <a:sym typeface="Symbol" pitchFamily="18" charset="2"/>
              </a:rPr>
              <a:t>.3+.8.4=.38</a:t>
            </a:r>
            <a:r>
              <a:rPr lang="en-US" sz="2800" smtClean="0">
                <a:sym typeface="Symbol" pitchFamily="18" charset="2"/>
              </a:rPr>
              <a:t> and </a:t>
            </a:r>
            <a:r>
              <a:rPr lang="en-US" sz="2800" smtClean="0">
                <a:latin typeface="Times-Roman" charset="0"/>
              </a:rPr>
              <a:t>H</a:t>
            </a:r>
            <a:r>
              <a:rPr lang="en-US" sz="2800" baseline="-25000" smtClean="0">
                <a:latin typeface="Times-Roman" charset="0"/>
              </a:rPr>
              <a:t>3</a:t>
            </a:r>
            <a:r>
              <a:rPr lang="en-US" sz="2800" smtClean="0">
                <a:latin typeface="Times-Roman" charset="0"/>
              </a:rPr>
              <a:t>=.2</a:t>
            </a:r>
            <a:r>
              <a:rPr lang="en-US" sz="2800" smtClean="0">
                <a:latin typeface="Times-Roman" charset="0"/>
                <a:sym typeface="Symbol" pitchFamily="18" charset="2"/>
              </a:rPr>
              <a:t>.2+.8.1=.12</a:t>
            </a:r>
            <a:r>
              <a:rPr lang="en-US" sz="2800" smtClean="0">
                <a:sym typeface="Symbol" pitchFamily="18" charset="2"/>
              </a:rPr>
              <a:t> </a:t>
            </a:r>
            <a:endParaRPr lang="en-US" sz="2800" smtClean="0"/>
          </a:p>
          <a:p>
            <a:pPr eaLnBrk="1" hangingPunct="1"/>
            <a:r>
              <a:rPr lang="en-US" sz="2800" smtClean="0"/>
              <a:t>And the long term averages are updated as</a:t>
            </a:r>
          </a:p>
        </p:txBody>
      </p:sp>
      <p:graphicFrame>
        <p:nvGraphicFramePr>
          <p:cNvPr id="335877" name="Group 5"/>
          <p:cNvGraphicFramePr>
            <a:graphicFrameLocks noGrp="1"/>
          </p:cNvGraphicFramePr>
          <p:nvPr/>
        </p:nvGraphicFramePr>
        <p:xfrm>
          <a:off x="3276600" y="4724400"/>
          <a:ext cx="2819400" cy="1066800"/>
        </p:xfrm>
        <a:graphic>
          <a:graphicData uri="http://schemas.openxmlformats.org/drawingml/2006/table">
            <a:tbl>
              <a:tblPr/>
              <a:tblGrid>
                <a:gridCol w="704850"/>
                <a:gridCol w="704850"/>
                <a:gridCol w="704850"/>
                <a:gridCol w="70485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0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2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3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993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Anomaly Detection (2)</a:t>
            </a:r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3505200" cy="990600"/>
          </a:xfrm>
          <a:noFill/>
        </p:spPr>
        <p:txBody>
          <a:bodyPr/>
          <a:lstStyle/>
          <a:p>
            <a:pPr eaLnBrk="1" hangingPunct="1"/>
            <a:r>
              <a:rPr lang="en-US" sz="2800" smtClean="0"/>
              <a:t>The updated long term average is</a:t>
            </a:r>
          </a:p>
        </p:txBody>
      </p:sp>
      <p:graphicFrame>
        <p:nvGraphicFramePr>
          <p:cNvPr id="336901" name="Group 5"/>
          <p:cNvGraphicFramePr>
            <a:graphicFrameLocks noGrp="1"/>
          </p:cNvGraphicFramePr>
          <p:nvPr/>
        </p:nvGraphicFramePr>
        <p:xfrm>
          <a:off x="1066800" y="2743200"/>
          <a:ext cx="2514600" cy="914400"/>
        </p:xfrm>
        <a:graphic>
          <a:graphicData uri="http://schemas.openxmlformats.org/drawingml/2006/table">
            <a:tbl>
              <a:tblPr/>
              <a:tblGrid>
                <a:gridCol w="628650"/>
                <a:gridCol w="628650"/>
                <a:gridCol w="628650"/>
                <a:gridCol w="6286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6920" name="Rectangle 24"/>
          <p:cNvSpPr>
            <a:spLocks noChangeArrowheads="1"/>
          </p:cNvSpPr>
          <p:nvPr/>
        </p:nvSpPr>
        <p:spPr bwMode="auto">
          <a:xfrm>
            <a:off x="457200" y="3810000"/>
            <a:ext cx="83058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Is this normal use?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Compute </a:t>
            </a:r>
            <a:r>
              <a:rPr lang="en-US" sz="2800">
                <a:latin typeface="Times-Roman" charset="0"/>
              </a:rPr>
              <a:t>S = (H</a:t>
            </a:r>
            <a:r>
              <a:rPr lang="en-US" sz="2800" baseline="-25000">
                <a:latin typeface="Times-Roman" charset="0"/>
              </a:rPr>
              <a:t>0</a:t>
            </a:r>
            <a:r>
              <a:rPr lang="en-US" sz="2800">
                <a:latin typeface="Times-Roman" charset="0"/>
                <a:sym typeface="Symbol" pitchFamily="18" charset="2"/>
              </a:rPr>
              <a:t></a:t>
            </a:r>
            <a:r>
              <a:rPr lang="en-US" sz="2800">
                <a:latin typeface="Times-Roman" charset="0"/>
              </a:rPr>
              <a:t>A</a:t>
            </a:r>
            <a:r>
              <a:rPr lang="en-US" sz="2800" baseline="-25000">
                <a:latin typeface="Times-Roman" charset="0"/>
              </a:rPr>
              <a:t>0</a:t>
            </a:r>
            <a:r>
              <a:rPr lang="en-US" sz="2800">
                <a:latin typeface="Times-Roman" charset="0"/>
              </a:rPr>
              <a:t>)</a:t>
            </a:r>
            <a:r>
              <a:rPr lang="en-US" sz="2800" baseline="30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+…+(H</a:t>
            </a:r>
            <a:r>
              <a:rPr lang="en-US" sz="2800" baseline="-25000">
                <a:latin typeface="Times-Roman" charset="0"/>
              </a:rPr>
              <a:t>3</a:t>
            </a:r>
            <a:r>
              <a:rPr lang="en-US" sz="2800">
                <a:latin typeface="Times-Roman" charset="0"/>
                <a:sym typeface="Symbol" pitchFamily="18" charset="2"/>
              </a:rPr>
              <a:t></a:t>
            </a:r>
            <a:r>
              <a:rPr lang="en-US" sz="2800">
                <a:latin typeface="Times-Roman" charset="0"/>
              </a:rPr>
              <a:t>A</a:t>
            </a:r>
            <a:r>
              <a:rPr lang="en-US" sz="2800" baseline="-25000">
                <a:latin typeface="Times-Roman" charset="0"/>
              </a:rPr>
              <a:t>3</a:t>
            </a:r>
            <a:r>
              <a:rPr lang="en-US" sz="2800">
                <a:latin typeface="Times-Roman" charset="0"/>
              </a:rPr>
              <a:t>)</a:t>
            </a:r>
            <a:r>
              <a:rPr lang="en-US" sz="2800" baseline="30000">
                <a:latin typeface="Times-Roman" charset="0"/>
              </a:rPr>
              <a:t>2</a:t>
            </a:r>
            <a:r>
              <a:rPr lang="en-US" sz="2800">
                <a:latin typeface="Times-Roman" charset="0"/>
              </a:rPr>
              <a:t> = .0488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Since </a:t>
            </a:r>
            <a:r>
              <a:rPr lang="en-US" sz="2800">
                <a:latin typeface="Times-Roman" charset="0"/>
              </a:rPr>
              <a:t>S = .0488 &lt; 0.1</a:t>
            </a:r>
            <a:r>
              <a:rPr lang="en-US" sz="2800"/>
              <a:t> we consider this normal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And we again update the long term averages by </a:t>
            </a:r>
            <a:r>
              <a:rPr lang="en-US" sz="2800">
                <a:latin typeface="Times-Roman" charset="0"/>
              </a:rPr>
              <a:t>H</a:t>
            </a:r>
            <a:r>
              <a:rPr lang="en-US" sz="2800" baseline="-25000">
                <a:latin typeface="Times-Roman" charset="0"/>
              </a:rPr>
              <a:t>n</a:t>
            </a:r>
            <a:r>
              <a:rPr lang="en-US" sz="2800">
                <a:latin typeface="Times-Roman" charset="0"/>
              </a:rPr>
              <a:t> = 0.2A</a:t>
            </a:r>
            <a:r>
              <a:rPr lang="en-US" sz="2800" baseline="-25000">
                <a:latin typeface="Times-Roman" charset="0"/>
              </a:rPr>
              <a:t>n</a:t>
            </a:r>
            <a:r>
              <a:rPr lang="en-US" sz="2800">
                <a:latin typeface="Times-Roman" charset="0"/>
              </a:rPr>
              <a:t> + 0.8H</a:t>
            </a:r>
            <a:r>
              <a:rPr lang="en-US" sz="2800" baseline="-25000">
                <a:latin typeface="Times-Roman" charset="0"/>
              </a:rPr>
              <a:t>n</a:t>
            </a:r>
          </a:p>
        </p:txBody>
      </p:sp>
      <p:sp>
        <p:nvSpPr>
          <p:cNvPr id="336921" name="Rectangle 25"/>
          <p:cNvSpPr>
            <a:spLocks noChangeArrowheads="1"/>
          </p:cNvSpPr>
          <p:nvPr/>
        </p:nvSpPr>
        <p:spPr bwMode="auto">
          <a:xfrm>
            <a:off x="5029200" y="1706563"/>
            <a:ext cx="3429000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New observed rates are…</a:t>
            </a:r>
          </a:p>
        </p:txBody>
      </p:sp>
      <p:graphicFrame>
        <p:nvGraphicFramePr>
          <p:cNvPr id="336922" name="Group 26"/>
          <p:cNvGraphicFramePr>
            <a:graphicFrameLocks noGrp="1"/>
          </p:cNvGraphicFramePr>
          <p:nvPr/>
        </p:nvGraphicFramePr>
        <p:xfrm>
          <a:off x="5486400" y="2743200"/>
          <a:ext cx="2514600" cy="914400"/>
        </p:xfrm>
        <a:graphic>
          <a:graphicData uri="http://schemas.openxmlformats.org/drawingml/2006/table">
            <a:tbl>
              <a:tblPr/>
              <a:tblGrid>
                <a:gridCol w="628650"/>
                <a:gridCol w="628650"/>
                <a:gridCol w="628650"/>
                <a:gridCol w="6286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A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7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6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69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69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69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20" grpId="0" build="p" autoUpdateAnimBg="0"/>
      <p:bldP spid="33692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Anomaly Detection (2)</a:t>
            </a:r>
          </a:p>
        </p:txBody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3733800" cy="990600"/>
          </a:xfrm>
          <a:noFill/>
        </p:spPr>
        <p:txBody>
          <a:bodyPr/>
          <a:lstStyle/>
          <a:p>
            <a:pPr eaLnBrk="1" hangingPunct="1"/>
            <a:r>
              <a:rPr lang="en-US" sz="2800" smtClean="0"/>
              <a:t>The starting averages were</a:t>
            </a:r>
          </a:p>
        </p:txBody>
      </p:sp>
      <p:graphicFrame>
        <p:nvGraphicFramePr>
          <p:cNvPr id="337924" name="Group 4"/>
          <p:cNvGraphicFramePr>
            <a:graphicFrameLocks noGrp="1"/>
          </p:cNvGraphicFramePr>
          <p:nvPr/>
        </p:nvGraphicFramePr>
        <p:xfrm>
          <a:off x="1066800" y="2590800"/>
          <a:ext cx="2514600" cy="914400"/>
        </p:xfrm>
        <a:graphic>
          <a:graphicData uri="http://schemas.openxmlformats.org/drawingml/2006/table">
            <a:tbl>
              <a:tblPr/>
              <a:tblGrid>
                <a:gridCol w="628650"/>
                <a:gridCol w="628650"/>
                <a:gridCol w="628650"/>
                <a:gridCol w="62865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7943" name="Rectangle 23"/>
          <p:cNvSpPr>
            <a:spLocks noChangeArrowheads="1"/>
          </p:cNvSpPr>
          <p:nvPr/>
        </p:nvSpPr>
        <p:spPr bwMode="auto">
          <a:xfrm>
            <a:off x="457200" y="3733800"/>
            <a:ext cx="8305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The stats slowly evolve to match behavior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This reduces false alarms and work for admin</a:t>
            </a:r>
            <a:endParaRPr lang="en-US" sz="2800">
              <a:latin typeface="Times-Roman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But also opens an avenue for attack…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Suppose Trudy </a:t>
            </a:r>
            <a:r>
              <a:rPr lang="en-US" sz="2800" b="1">
                <a:solidFill>
                  <a:schemeClr val="accent2"/>
                </a:solidFill>
              </a:rPr>
              <a:t>always</a:t>
            </a:r>
            <a:r>
              <a:rPr lang="en-US" sz="2800"/>
              <a:t> wants to access </a:t>
            </a:r>
            <a:r>
              <a:rPr lang="en-US" sz="2800">
                <a:latin typeface="Times-Roman" charset="0"/>
              </a:rPr>
              <a:t>F</a:t>
            </a:r>
            <a:r>
              <a:rPr lang="en-US" sz="2800" baseline="-25000">
                <a:latin typeface="Times-Roman" charset="0"/>
              </a:rPr>
              <a:t>3</a:t>
            </a:r>
            <a:endParaRPr lang="en-US" sz="280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She can convince IDS this is normal for Alice!</a:t>
            </a:r>
            <a:endParaRPr lang="en-US" sz="2800" baseline="-25000">
              <a:latin typeface="Times-Roman" charset="0"/>
            </a:endParaRPr>
          </a:p>
        </p:txBody>
      </p:sp>
      <p:sp>
        <p:nvSpPr>
          <p:cNvPr id="337944" name="Rectangle 24"/>
          <p:cNvSpPr>
            <a:spLocks noChangeArrowheads="1"/>
          </p:cNvSpPr>
          <p:nvPr/>
        </p:nvSpPr>
        <p:spPr bwMode="auto">
          <a:xfrm>
            <a:off x="5029200" y="1477963"/>
            <a:ext cx="3733800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After 2 iterations, the averages are</a:t>
            </a:r>
          </a:p>
        </p:txBody>
      </p:sp>
      <p:graphicFrame>
        <p:nvGraphicFramePr>
          <p:cNvPr id="337966" name="Group 46"/>
          <p:cNvGraphicFramePr>
            <a:graphicFrameLocks noGrp="1"/>
          </p:cNvGraphicFramePr>
          <p:nvPr/>
        </p:nvGraphicFramePr>
        <p:xfrm>
          <a:off x="5562600" y="2590800"/>
          <a:ext cx="2743200" cy="904875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1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H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3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-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.364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-Roman" charset="0"/>
                        </a:rPr>
                        <a:t>.156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22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7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7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7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79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79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3" grpId="0" build="p" autoUpdateAnimBg="0"/>
      <p:bldP spid="33794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Firewall Terminology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114800"/>
          </a:xfrm>
        </p:spPr>
        <p:txBody>
          <a:bodyPr/>
          <a:lstStyle/>
          <a:p>
            <a:pPr eaLnBrk="1" hangingPunct="1"/>
            <a:r>
              <a:rPr lang="en-US" smtClean="0"/>
              <a:t>No standard terminology </a:t>
            </a:r>
          </a:p>
          <a:p>
            <a:pPr eaLnBrk="1" hangingPunct="1"/>
            <a:r>
              <a:rPr lang="en-US" smtClean="0"/>
              <a:t>Types of firewalls</a:t>
            </a:r>
          </a:p>
          <a:p>
            <a:pPr lvl="1" eaLnBrk="1" hangingPunct="1"/>
            <a:r>
              <a:rPr lang="en-US" b="1" smtClean="0">
                <a:solidFill>
                  <a:schemeClr val="accent2"/>
                </a:solidFill>
              </a:rPr>
              <a:t>Packet filter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</a:t>
            </a:r>
            <a:r>
              <a:rPr lang="en-US" smtClean="0"/>
              <a:t> works at network layer</a:t>
            </a:r>
          </a:p>
          <a:p>
            <a:pPr lvl="1" eaLnBrk="1" hangingPunct="1"/>
            <a:r>
              <a:rPr lang="en-US" b="1" smtClean="0">
                <a:solidFill>
                  <a:schemeClr val="accent2"/>
                </a:solidFill>
              </a:rPr>
              <a:t>Stateful packet filter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</a:t>
            </a:r>
            <a:r>
              <a:rPr lang="en-US" smtClean="0"/>
              <a:t> transport layer</a:t>
            </a:r>
          </a:p>
          <a:p>
            <a:pPr lvl="1" eaLnBrk="1" hangingPunct="1"/>
            <a:r>
              <a:rPr lang="en-US" b="1" smtClean="0">
                <a:solidFill>
                  <a:schemeClr val="accent2"/>
                </a:solidFill>
              </a:rPr>
              <a:t>Application proxy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</a:t>
            </a:r>
            <a:r>
              <a:rPr lang="en-US" smtClean="0"/>
              <a:t> application layer</a:t>
            </a:r>
          </a:p>
          <a:p>
            <a:pPr lvl="1" eaLnBrk="1" hangingPunct="1"/>
            <a:r>
              <a:rPr lang="en-US" smtClean="0"/>
              <a:t>Personal firewall </a:t>
            </a:r>
            <a:r>
              <a:rPr lang="en-US" smtClean="0">
                <a:sym typeface="Symbol" pitchFamily="18" charset="2"/>
              </a:rPr>
              <a:t></a:t>
            </a:r>
            <a:r>
              <a:rPr lang="en-US" smtClean="0"/>
              <a:t> for single user, home network, etc.</a:t>
            </a:r>
          </a:p>
        </p:txBody>
      </p:sp>
    </p:spTree>
    <p:extLst>
      <p:ext uri="{BB962C8B-B14F-4D97-AF65-F5344CB8AC3E}">
        <p14:creationId xmlns:p14="http://schemas.microsoft.com/office/powerpoint/2010/main" val="18142620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Anomaly Detection (2)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To make this approach more robust, must also incorporate the variance</a:t>
            </a:r>
          </a:p>
          <a:p>
            <a:pPr eaLnBrk="1" hangingPunct="1"/>
            <a:r>
              <a:rPr lang="en-US" sz="2800" smtClean="0"/>
              <a:t>Can also combine </a:t>
            </a:r>
            <a:r>
              <a:rPr lang="en-US" sz="2800" smtClean="0">
                <a:latin typeface="Times-Roman" charset="0"/>
              </a:rPr>
              <a:t>N</a:t>
            </a:r>
            <a:r>
              <a:rPr lang="en-US" sz="2800" smtClean="0"/>
              <a:t> stats as, for example,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	</a:t>
            </a:r>
            <a:r>
              <a:rPr lang="en-US" sz="2800" smtClean="0">
                <a:latin typeface="Times-Roman" charset="0"/>
              </a:rPr>
              <a:t>T = (S</a:t>
            </a:r>
            <a:r>
              <a:rPr lang="en-US" sz="2800" baseline="-25000" smtClean="0">
                <a:latin typeface="Times-Roman" charset="0"/>
              </a:rPr>
              <a:t>1</a:t>
            </a:r>
            <a:r>
              <a:rPr lang="en-US" sz="2800" smtClean="0">
                <a:latin typeface="Times-Roman" charset="0"/>
              </a:rPr>
              <a:t> + S</a:t>
            </a:r>
            <a:r>
              <a:rPr lang="en-US" sz="2800" baseline="-25000" smtClean="0">
                <a:latin typeface="Times-Roman" charset="0"/>
              </a:rPr>
              <a:t>2</a:t>
            </a:r>
            <a:r>
              <a:rPr lang="en-US" sz="2800" smtClean="0">
                <a:latin typeface="Times-Roman" charset="0"/>
              </a:rPr>
              <a:t> + S</a:t>
            </a:r>
            <a:r>
              <a:rPr lang="en-US" sz="2800" baseline="-25000" smtClean="0">
                <a:latin typeface="Times-Roman" charset="0"/>
              </a:rPr>
              <a:t>3</a:t>
            </a:r>
            <a:r>
              <a:rPr lang="en-US" sz="2800" smtClean="0">
                <a:latin typeface="Times-Roman" charset="0"/>
              </a:rPr>
              <a:t> + … + S</a:t>
            </a:r>
            <a:r>
              <a:rPr lang="en-US" sz="2800" baseline="-25000" smtClean="0">
                <a:latin typeface="Times-Roman" charset="0"/>
              </a:rPr>
              <a:t>N</a:t>
            </a:r>
            <a:r>
              <a:rPr lang="en-US" sz="2800" smtClean="0">
                <a:latin typeface="Times-Roman" charset="0"/>
              </a:rPr>
              <a:t>) / N</a:t>
            </a:r>
            <a:endParaRPr lang="en-US" sz="28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800" smtClean="0"/>
              <a:t>	to obtain a more complete view of “normal”</a:t>
            </a:r>
          </a:p>
          <a:p>
            <a:pPr eaLnBrk="1" hangingPunct="1"/>
            <a:r>
              <a:rPr lang="en-US" sz="2800" smtClean="0"/>
              <a:t>Similar (but more sophisticated) approach is used in IDS known as NIDES</a:t>
            </a:r>
          </a:p>
          <a:p>
            <a:pPr eaLnBrk="1" hangingPunct="1"/>
            <a:r>
              <a:rPr lang="en-US" sz="2800" smtClean="0"/>
              <a:t>NIDES includes anomaly and signature IDS</a:t>
            </a:r>
          </a:p>
        </p:txBody>
      </p:sp>
    </p:spTree>
    <p:extLst>
      <p:ext uri="{BB962C8B-B14F-4D97-AF65-F5344CB8AC3E}">
        <p14:creationId xmlns:p14="http://schemas.microsoft.com/office/powerpoint/2010/main" val="3147764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848600" cy="990600"/>
          </a:xfrm>
        </p:spPr>
        <p:txBody>
          <a:bodyPr/>
          <a:lstStyle/>
          <a:p>
            <a:pPr eaLnBrk="1" hangingPunct="1"/>
            <a:r>
              <a:rPr lang="en-US" smtClean="0"/>
              <a:t>Anomaly Detection Issues</a:t>
            </a:r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4648200"/>
          </a:xfrm>
        </p:spPr>
        <p:txBody>
          <a:bodyPr/>
          <a:lstStyle/>
          <a:p>
            <a:pPr eaLnBrk="1" hangingPunct="1"/>
            <a:r>
              <a:rPr lang="en-US" sz="2800" smtClean="0"/>
              <a:t>System constantly evolves and so must IDS</a:t>
            </a:r>
          </a:p>
          <a:p>
            <a:pPr lvl="1" eaLnBrk="1" hangingPunct="1"/>
            <a:r>
              <a:rPr lang="en-US" sz="2400" smtClean="0"/>
              <a:t>Static system would place huge burden on admin </a:t>
            </a:r>
          </a:p>
          <a:p>
            <a:pPr lvl="1" eaLnBrk="1" hangingPunct="1"/>
            <a:r>
              <a:rPr lang="en-US" sz="2400" smtClean="0"/>
              <a:t>But evolving IDS makes it possible for attacker to (slowly) convince IDS that an attack is normal!</a:t>
            </a:r>
          </a:p>
          <a:p>
            <a:pPr lvl="1" eaLnBrk="1" hangingPunct="1"/>
            <a:r>
              <a:rPr lang="en-US" sz="2400" smtClean="0"/>
              <a:t>Attacker may win simply by “going slow”</a:t>
            </a:r>
          </a:p>
          <a:p>
            <a:pPr eaLnBrk="1" hangingPunct="1"/>
            <a:r>
              <a:rPr lang="en-US" sz="2800" smtClean="0"/>
              <a:t>What does “abnormal” really mean?</a:t>
            </a:r>
          </a:p>
          <a:p>
            <a:pPr lvl="1" eaLnBrk="1" hangingPunct="1"/>
            <a:r>
              <a:rPr lang="en-US" sz="2400" smtClean="0"/>
              <a:t>Only that there is possibly an attack</a:t>
            </a:r>
          </a:p>
          <a:p>
            <a:pPr lvl="1" eaLnBrk="1" hangingPunct="1"/>
            <a:r>
              <a:rPr lang="en-US" sz="2400" smtClean="0"/>
              <a:t>May not say anything specific about attack!</a:t>
            </a:r>
          </a:p>
          <a:p>
            <a:pPr lvl="1" eaLnBrk="1" hangingPunct="1"/>
            <a:r>
              <a:rPr lang="en-US" sz="2400" smtClean="0"/>
              <a:t>How to respond to such vague information?</a:t>
            </a:r>
          </a:p>
          <a:p>
            <a:pPr eaLnBrk="1" hangingPunct="1"/>
            <a:r>
              <a:rPr lang="en-US" sz="2800" smtClean="0"/>
              <a:t>Signature detection tells exactly which attack</a:t>
            </a:r>
          </a:p>
        </p:txBody>
      </p:sp>
    </p:spTree>
    <p:extLst>
      <p:ext uri="{BB962C8B-B14F-4D97-AF65-F5344CB8AC3E}">
        <p14:creationId xmlns:p14="http://schemas.microsoft.com/office/powerpoint/2010/main" val="558500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Anomaly Detection</a:t>
            </a:r>
          </a:p>
        </p:txBody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4572000"/>
          </a:xfrm>
        </p:spPr>
        <p:txBody>
          <a:bodyPr/>
          <a:lstStyle/>
          <a:p>
            <a:pPr eaLnBrk="1" hangingPunct="1"/>
            <a:r>
              <a:rPr lang="en-US" sz="2800" smtClean="0"/>
              <a:t>Advantages</a:t>
            </a:r>
          </a:p>
          <a:p>
            <a:pPr lvl="1" eaLnBrk="1" hangingPunct="1"/>
            <a:r>
              <a:rPr lang="en-US" sz="2400" smtClean="0"/>
              <a:t>Chance of detecting unknown attacks</a:t>
            </a:r>
          </a:p>
          <a:p>
            <a:pPr lvl="1" eaLnBrk="1" hangingPunct="1"/>
            <a:r>
              <a:rPr lang="en-US" sz="2400" smtClean="0"/>
              <a:t>May be more efficient (since no signatures)</a:t>
            </a:r>
          </a:p>
          <a:p>
            <a:pPr eaLnBrk="1" hangingPunct="1"/>
            <a:r>
              <a:rPr lang="en-US" sz="2800" smtClean="0"/>
              <a:t>Disadvantages</a:t>
            </a:r>
          </a:p>
          <a:p>
            <a:pPr lvl="1" eaLnBrk="1" hangingPunct="1"/>
            <a:r>
              <a:rPr lang="en-US" sz="2400" smtClean="0"/>
              <a:t>Today, cannot be used alone</a:t>
            </a:r>
          </a:p>
          <a:p>
            <a:pPr lvl="1" eaLnBrk="1" hangingPunct="1"/>
            <a:r>
              <a:rPr lang="en-US" sz="2400" smtClean="0"/>
              <a:t>Must be used with a signature detection system</a:t>
            </a:r>
          </a:p>
          <a:p>
            <a:pPr lvl="1" eaLnBrk="1" hangingPunct="1"/>
            <a:r>
              <a:rPr lang="en-US" sz="2400" smtClean="0"/>
              <a:t>Reliability is unclear</a:t>
            </a:r>
          </a:p>
          <a:p>
            <a:pPr lvl="1" eaLnBrk="1" hangingPunct="1"/>
            <a:r>
              <a:rPr lang="en-US" sz="2400" smtClean="0"/>
              <a:t>May be subject to attack</a:t>
            </a:r>
          </a:p>
          <a:p>
            <a:pPr lvl="1" eaLnBrk="1" hangingPunct="1"/>
            <a:r>
              <a:rPr lang="en-US" sz="2400" smtClean="0"/>
              <a:t>Anomaly detection indicates something unusual</a:t>
            </a:r>
          </a:p>
          <a:p>
            <a:pPr lvl="1" eaLnBrk="1" hangingPunct="1"/>
            <a:r>
              <a:rPr lang="en-US" sz="2400" smtClean="0"/>
              <a:t>But lack of specific info on possible attack!</a:t>
            </a:r>
          </a:p>
        </p:txBody>
      </p:sp>
    </p:spTree>
    <p:extLst>
      <p:ext uri="{BB962C8B-B14F-4D97-AF65-F5344CB8AC3E}">
        <p14:creationId xmlns:p14="http://schemas.microsoft.com/office/powerpoint/2010/main" val="36347302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1295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Anomaly Detection: The Bottom Line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229600" cy="4419600"/>
          </a:xfrm>
        </p:spPr>
        <p:txBody>
          <a:bodyPr/>
          <a:lstStyle/>
          <a:p>
            <a:pPr eaLnBrk="1" hangingPunct="1"/>
            <a:r>
              <a:rPr lang="en-US" sz="2800" smtClean="0"/>
              <a:t>Anomaly-based IDS is active research topic</a:t>
            </a:r>
          </a:p>
          <a:p>
            <a:pPr eaLnBrk="1" hangingPunct="1"/>
            <a:r>
              <a:rPr lang="en-US" sz="2800" smtClean="0"/>
              <a:t>Many security professionals have very high hopes for its ultimate success</a:t>
            </a:r>
          </a:p>
          <a:p>
            <a:pPr eaLnBrk="1" hangingPunct="1"/>
            <a:r>
              <a:rPr lang="en-US" sz="2800" smtClean="0"/>
              <a:t>Often cited as key future security technology</a:t>
            </a:r>
          </a:p>
          <a:p>
            <a:pPr eaLnBrk="1" hangingPunct="1"/>
            <a:r>
              <a:rPr lang="en-US" sz="2800" smtClean="0"/>
              <a:t>Hackers are not convinced!</a:t>
            </a:r>
          </a:p>
          <a:p>
            <a:pPr lvl="1" eaLnBrk="1" hangingPunct="1"/>
            <a:r>
              <a:rPr lang="en-US" sz="2400" smtClean="0"/>
              <a:t>Title of a talk at Defcon 11: “Why Anomaly-based IDS is an Attacker’s Best Friend”</a:t>
            </a:r>
          </a:p>
          <a:p>
            <a:pPr eaLnBrk="1" hangingPunct="1"/>
            <a:r>
              <a:rPr lang="en-US" sz="2800" smtClean="0"/>
              <a:t>Anomaly detection is difficult and tricky</a:t>
            </a:r>
          </a:p>
          <a:p>
            <a:pPr eaLnBrk="1" hangingPunct="1"/>
            <a:r>
              <a:rPr lang="en-US" sz="2800" smtClean="0"/>
              <a:t>Is anomaly detection as hard as AI?</a:t>
            </a:r>
          </a:p>
        </p:txBody>
      </p:sp>
    </p:spTree>
    <p:extLst>
      <p:ext uri="{BB962C8B-B14F-4D97-AF65-F5344CB8AC3E}">
        <p14:creationId xmlns:p14="http://schemas.microsoft.com/office/powerpoint/2010/main" val="365365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Packet Filter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60960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Operates at network layer</a:t>
            </a:r>
          </a:p>
          <a:p>
            <a:pPr eaLnBrk="1" hangingPunct="1"/>
            <a:r>
              <a:rPr lang="en-US" sz="2800" smtClean="0"/>
              <a:t>Can filters based on</a:t>
            </a:r>
          </a:p>
          <a:p>
            <a:pPr lvl="1" eaLnBrk="1" hangingPunct="1"/>
            <a:r>
              <a:rPr lang="en-US" sz="2400" smtClean="0"/>
              <a:t>Source IP address</a:t>
            </a:r>
          </a:p>
          <a:p>
            <a:pPr lvl="1" eaLnBrk="1" hangingPunct="1"/>
            <a:r>
              <a:rPr lang="en-US" sz="2400" smtClean="0"/>
              <a:t>Destination IP address</a:t>
            </a:r>
          </a:p>
          <a:p>
            <a:pPr lvl="1" eaLnBrk="1" hangingPunct="1"/>
            <a:r>
              <a:rPr lang="en-US" sz="2400" smtClean="0"/>
              <a:t>Source Port</a:t>
            </a:r>
          </a:p>
          <a:p>
            <a:pPr lvl="1" eaLnBrk="1" hangingPunct="1"/>
            <a:r>
              <a:rPr lang="en-US" sz="2400" smtClean="0"/>
              <a:t>Destination Port</a:t>
            </a:r>
          </a:p>
          <a:p>
            <a:pPr lvl="1" eaLnBrk="1" hangingPunct="1"/>
            <a:r>
              <a:rPr lang="en-US" sz="2400" smtClean="0"/>
              <a:t>Flag bits (</a:t>
            </a:r>
            <a:r>
              <a:rPr lang="en-US" sz="2400" smtClean="0">
                <a:latin typeface="Times-Roman" charset="0"/>
              </a:rPr>
              <a:t>SYN</a:t>
            </a:r>
            <a:r>
              <a:rPr lang="en-US" sz="2400" smtClean="0"/>
              <a:t>, </a:t>
            </a:r>
            <a:r>
              <a:rPr lang="en-US" sz="2400" smtClean="0">
                <a:latin typeface="Times-Roman" charset="0"/>
              </a:rPr>
              <a:t>ACK</a:t>
            </a:r>
            <a:r>
              <a:rPr lang="en-US" sz="2400" smtClean="0"/>
              <a:t>, etc.)</a:t>
            </a:r>
          </a:p>
          <a:p>
            <a:pPr lvl="1" eaLnBrk="1" hangingPunct="1"/>
            <a:r>
              <a:rPr lang="en-US" sz="2400" smtClean="0"/>
              <a:t>Egress or ingress</a:t>
            </a:r>
          </a:p>
        </p:txBody>
      </p:sp>
      <p:sp>
        <p:nvSpPr>
          <p:cNvPr id="114693" name="Rectangle 4"/>
          <p:cNvSpPr>
            <a:spLocks noChangeArrowheads="1"/>
          </p:cNvSpPr>
          <p:nvPr/>
        </p:nvSpPr>
        <p:spPr bwMode="auto">
          <a:xfrm>
            <a:off x="6546850" y="19177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694" name="Group 5"/>
          <p:cNvGrpSpPr>
            <a:grpSpLocks/>
          </p:cNvGrpSpPr>
          <p:nvPr/>
        </p:nvGrpSpPr>
        <p:grpSpPr bwMode="auto">
          <a:xfrm>
            <a:off x="6477000" y="2032000"/>
            <a:ext cx="1898650" cy="3530600"/>
            <a:chOff x="3076" y="888"/>
            <a:chExt cx="1196" cy="2224"/>
          </a:xfrm>
        </p:grpSpPr>
        <p:sp>
          <p:nvSpPr>
            <p:cNvPr id="114695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6" name="Text Box 7"/>
            <p:cNvSpPr txBox="1">
              <a:spLocks noChangeArrowheads="1"/>
            </p:cNvSpPr>
            <p:nvPr/>
          </p:nvSpPr>
          <p:spPr bwMode="auto">
            <a:xfrm>
              <a:off x="3169" y="949"/>
              <a:ext cx="1034" cy="2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r>
                <a:rPr lang="en-US">
                  <a:solidFill>
                    <a:schemeClr val="folHlink"/>
                  </a:solidFill>
                  <a:latin typeface="Arial" pitchFamily="34" charset="0"/>
                </a:rPr>
                <a:t>application</a:t>
              </a:r>
              <a:endParaRPr lang="en-US">
                <a:latin typeface="Arial" pitchFamily="34" charset="0"/>
              </a:endParaRPr>
            </a:p>
            <a:p>
              <a:pPr algn="ctr"/>
              <a:endParaRPr lang="en-US">
                <a:latin typeface="Arial" pitchFamily="34" charset="0"/>
              </a:endParaRPr>
            </a:p>
            <a:p>
              <a:pPr algn="ctr"/>
              <a:r>
                <a:rPr lang="en-US">
                  <a:solidFill>
                    <a:schemeClr val="folHlink"/>
                  </a:solidFill>
                  <a:latin typeface="Arial" pitchFamily="34" charset="0"/>
                </a:rPr>
                <a:t>transport</a:t>
              </a:r>
              <a:endParaRPr lang="en-US">
                <a:latin typeface="Arial" pitchFamily="34" charset="0"/>
              </a:endParaRPr>
            </a:p>
            <a:p>
              <a:pPr algn="ctr"/>
              <a:endParaRPr lang="en-US">
                <a:latin typeface="Arial" pitchFamily="34" charset="0"/>
              </a:endParaRPr>
            </a:p>
            <a:p>
              <a:pPr algn="ctr"/>
              <a:r>
                <a:rPr lang="en-US" b="1">
                  <a:solidFill>
                    <a:srgbClr val="FF0000"/>
                  </a:solidFill>
                  <a:latin typeface="Arial" pitchFamily="34" charset="0"/>
                </a:rPr>
                <a:t>network</a:t>
              </a:r>
            </a:p>
            <a:p>
              <a:pPr algn="ctr"/>
              <a:endParaRPr lang="en-US">
                <a:latin typeface="Arial" pitchFamily="34" charset="0"/>
              </a:endParaRPr>
            </a:p>
            <a:p>
              <a:pPr algn="ctr"/>
              <a:r>
                <a:rPr lang="en-US">
                  <a:latin typeface="Arial" pitchFamily="34" charset="0"/>
                </a:rPr>
                <a:t>link</a:t>
              </a:r>
            </a:p>
            <a:p>
              <a:pPr algn="ctr"/>
              <a:endParaRPr lang="en-US">
                <a:latin typeface="Arial" pitchFamily="34" charset="0"/>
              </a:endParaRPr>
            </a:p>
            <a:p>
              <a:pPr algn="ctr"/>
              <a:r>
                <a:rPr lang="en-US">
                  <a:latin typeface="Arial" pitchFamily="34" charset="0"/>
                </a:rPr>
                <a:t>physical</a:t>
              </a:r>
            </a:p>
          </p:txBody>
        </p:sp>
        <p:sp>
          <p:nvSpPr>
            <p:cNvPr id="114697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8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699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0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322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Packet Filter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6096000" cy="4114800"/>
          </a:xfrm>
        </p:spPr>
        <p:txBody>
          <a:bodyPr/>
          <a:lstStyle/>
          <a:p>
            <a:pPr eaLnBrk="1" hangingPunct="1"/>
            <a:r>
              <a:rPr lang="en-US" smtClean="0"/>
              <a:t>Advantage</a:t>
            </a:r>
          </a:p>
          <a:p>
            <a:pPr lvl="1" eaLnBrk="1" hangingPunct="1"/>
            <a:r>
              <a:rPr lang="en-US" smtClean="0"/>
              <a:t>Speed</a:t>
            </a:r>
          </a:p>
          <a:p>
            <a:pPr eaLnBrk="1" hangingPunct="1"/>
            <a:r>
              <a:rPr lang="en-US" smtClean="0"/>
              <a:t>Disadvantages</a:t>
            </a:r>
          </a:p>
          <a:p>
            <a:pPr lvl="1" eaLnBrk="1" hangingPunct="1"/>
            <a:r>
              <a:rPr lang="en-US" smtClean="0"/>
              <a:t>No state</a:t>
            </a:r>
          </a:p>
          <a:p>
            <a:pPr lvl="1" eaLnBrk="1" hangingPunct="1"/>
            <a:r>
              <a:rPr lang="en-US" smtClean="0"/>
              <a:t>Cannot see TCP connections</a:t>
            </a:r>
          </a:p>
          <a:p>
            <a:pPr lvl="1" eaLnBrk="1" hangingPunct="1"/>
            <a:r>
              <a:rPr lang="en-US" smtClean="0"/>
              <a:t>Blind to application data</a:t>
            </a:r>
          </a:p>
        </p:txBody>
      </p:sp>
      <p:sp>
        <p:nvSpPr>
          <p:cNvPr id="115717" name="Rectangle 4"/>
          <p:cNvSpPr>
            <a:spLocks noChangeArrowheads="1"/>
          </p:cNvSpPr>
          <p:nvPr/>
        </p:nvSpPr>
        <p:spPr bwMode="auto">
          <a:xfrm>
            <a:off x="6775450" y="17653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5718" name="Group 5"/>
          <p:cNvGrpSpPr>
            <a:grpSpLocks/>
          </p:cNvGrpSpPr>
          <p:nvPr/>
        </p:nvGrpSpPr>
        <p:grpSpPr bwMode="auto">
          <a:xfrm>
            <a:off x="6705600" y="1879600"/>
            <a:ext cx="1898650" cy="3530600"/>
            <a:chOff x="3076" y="888"/>
            <a:chExt cx="1196" cy="2224"/>
          </a:xfrm>
        </p:grpSpPr>
        <p:sp>
          <p:nvSpPr>
            <p:cNvPr id="115719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0" name="Text Box 7"/>
            <p:cNvSpPr txBox="1">
              <a:spLocks noChangeArrowheads="1"/>
            </p:cNvSpPr>
            <p:nvPr/>
          </p:nvSpPr>
          <p:spPr bwMode="auto">
            <a:xfrm>
              <a:off x="3169" y="949"/>
              <a:ext cx="1034" cy="2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/>
              <a:r>
                <a:rPr lang="en-US">
                  <a:solidFill>
                    <a:schemeClr val="folHlink"/>
                  </a:solidFill>
                  <a:latin typeface="Arial" pitchFamily="34" charset="0"/>
                </a:rPr>
                <a:t>application</a:t>
              </a:r>
              <a:endParaRPr lang="en-US">
                <a:latin typeface="Arial" pitchFamily="34" charset="0"/>
              </a:endParaRPr>
            </a:p>
            <a:p>
              <a:pPr algn="ctr"/>
              <a:endParaRPr lang="en-US">
                <a:latin typeface="Arial" pitchFamily="34" charset="0"/>
              </a:endParaRPr>
            </a:p>
            <a:p>
              <a:pPr algn="ctr"/>
              <a:r>
                <a:rPr lang="en-US">
                  <a:solidFill>
                    <a:schemeClr val="folHlink"/>
                  </a:solidFill>
                  <a:latin typeface="Arial" pitchFamily="34" charset="0"/>
                </a:rPr>
                <a:t>transport</a:t>
              </a:r>
              <a:endParaRPr lang="en-US">
                <a:latin typeface="Arial" pitchFamily="34" charset="0"/>
              </a:endParaRPr>
            </a:p>
            <a:p>
              <a:pPr algn="ctr"/>
              <a:endParaRPr lang="en-US">
                <a:latin typeface="Arial" pitchFamily="34" charset="0"/>
              </a:endParaRPr>
            </a:p>
            <a:p>
              <a:pPr algn="ctr"/>
              <a:r>
                <a:rPr lang="en-US" b="1">
                  <a:solidFill>
                    <a:srgbClr val="FF0000"/>
                  </a:solidFill>
                  <a:latin typeface="Arial" pitchFamily="34" charset="0"/>
                </a:rPr>
                <a:t>network</a:t>
              </a:r>
            </a:p>
            <a:p>
              <a:pPr algn="ctr"/>
              <a:endParaRPr lang="en-US">
                <a:latin typeface="Arial" pitchFamily="34" charset="0"/>
              </a:endParaRPr>
            </a:p>
            <a:p>
              <a:pPr algn="ctr"/>
              <a:r>
                <a:rPr lang="en-US">
                  <a:latin typeface="Arial" pitchFamily="34" charset="0"/>
                </a:rPr>
                <a:t>link</a:t>
              </a:r>
            </a:p>
            <a:p>
              <a:pPr algn="ctr"/>
              <a:endParaRPr lang="en-US">
                <a:latin typeface="Arial" pitchFamily="34" charset="0"/>
              </a:endParaRPr>
            </a:p>
            <a:p>
              <a:pPr algn="ctr"/>
              <a:r>
                <a:rPr lang="en-US">
                  <a:latin typeface="Arial" pitchFamily="34" charset="0"/>
                </a:rPr>
                <a:t>physical</a:t>
              </a:r>
            </a:p>
          </p:txBody>
        </p:sp>
        <p:sp>
          <p:nvSpPr>
            <p:cNvPr id="115721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2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3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4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761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Packet Filter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990600"/>
          </a:xfrm>
        </p:spPr>
        <p:txBody>
          <a:bodyPr/>
          <a:lstStyle/>
          <a:p>
            <a:pPr eaLnBrk="1" hangingPunct="1"/>
            <a:r>
              <a:rPr lang="en-US" sz="2800" smtClean="0"/>
              <a:t>Configured via Access Control Lists (ACLs)</a:t>
            </a:r>
          </a:p>
          <a:p>
            <a:pPr lvl="1" eaLnBrk="1" hangingPunct="1"/>
            <a:r>
              <a:rPr lang="en-US" sz="2400" smtClean="0"/>
              <a:t>Different meaning of ACL than previously</a:t>
            </a:r>
          </a:p>
        </p:txBody>
      </p:sp>
      <p:graphicFrame>
        <p:nvGraphicFramePr>
          <p:cNvPr id="223273" name="Group 41"/>
          <p:cNvGraphicFramePr>
            <a:graphicFrameLocks noGrp="1"/>
          </p:cNvGraphicFramePr>
          <p:nvPr/>
        </p:nvGraphicFramePr>
        <p:xfrm>
          <a:off x="228600" y="3276600"/>
          <a:ext cx="7620000" cy="1676400"/>
        </p:xfrm>
        <a:graphic>
          <a:graphicData uri="http://schemas.openxmlformats.org/drawingml/2006/table">
            <a:tbl>
              <a:tblPr/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Allow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Inside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Outside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Any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HTTP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Allow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Outside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Inside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&gt; 1023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HTTP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Deny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771" name="Rectangle 35"/>
          <p:cNvSpPr>
            <a:spLocks noChangeArrowheads="1"/>
          </p:cNvSpPr>
          <p:nvPr/>
        </p:nvSpPr>
        <p:spPr bwMode="auto">
          <a:xfrm>
            <a:off x="381000" y="2819400"/>
            <a:ext cx="957263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b="1"/>
              <a:t>Action</a:t>
            </a:r>
          </a:p>
        </p:txBody>
      </p:sp>
      <p:sp>
        <p:nvSpPr>
          <p:cNvPr id="116772" name="Rectangle 36"/>
          <p:cNvSpPr>
            <a:spLocks noChangeArrowheads="1"/>
          </p:cNvSpPr>
          <p:nvPr/>
        </p:nvSpPr>
        <p:spPr bwMode="auto">
          <a:xfrm>
            <a:off x="1600200" y="2514600"/>
            <a:ext cx="1109663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1"/>
              <a:t>Source </a:t>
            </a:r>
          </a:p>
          <a:p>
            <a:pPr algn="ctr"/>
            <a:r>
              <a:rPr lang="en-US" sz="2000" b="1"/>
              <a:t>IP</a:t>
            </a:r>
          </a:p>
        </p:txBody>
      </p:sp>
      <p:sp>
        <p:nvSpPr>
          <p:cNvPr id="116773" name="Rectangle 37"/>
          <p:cNvSpPr>
            <a:spLocks noChangeArrowheads="1"/>
          </p:cNvSpPr>
          <p:nvPr/>
        </p:nvSpPr>
        <p:spPr bwMode="auto">
          <a:xfrm>
            <a:off x="2895600" y="2514600"/>
            <a:ext cx="1109663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1"/>
              <a:t>Dest </a:t>
            </a:r>
          </a:p>
          <a:p>
            <a:pPr algn="ctr"/>
            <a:r>
              <a:rPr lang="en-US" sz="2000" b="1"/>
              <a:t>IP</a:t>
            </a:r>
          </a:p>
        </p:txBody>
      </p:sp>
      <p:sp>
        <p:nvSpPr>
          <p:cNvPr id="116774" name="Rectangle 38"/>
          <p:cNvSpPr>
            <a:spLocks noChangeArrowheads="1"/>
          </p:cNvSpPr>
          <p:nvPr/>
        </p:nvSpPr>
        <p:spPr bwMode="auto">
          <a:xfrm>
            <a:off x="4114800" y="2514600"/>
            <a:ext cx="1109663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1"/>
              <a:t>Source </a:t>
            </a:r>
          </a:p>
          <a:p>
            <a:pPr algn="ctr"/>
            <a:r>
              <a:rPr lang="en-US" sz="2000" b="1"/>
              <a:t>Port</a:t>
            </a:r>
          </a:p>
        </p:txBody>
      </p:sp>
      <p:sp>
        <p:nvSpPr>
          <p:cNvPr id="116775" name="Rectangle 39"/>
          <p:cNvSpPr>
            <a:spLocks noChangeArrowheads="1"/>
          </p:cNvSpPr>
          <p:nvPr/>
        </p:nvSpPr>
        <p:spPr bwMode="auto">
          <a:xfrm>
            <a:off x="5486400" y="2514600"/>
            <a:ext cx="1109663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1"/>
              <a:t>Dest </a:t>
            </a:r>
          </a:p>
          <a:p>
            <a:pPr algn="ctr"/>
            <a:r>
              <a:rPr lang="en-US" sz="2000" b="1"/>
              <a:t>Port</a:t>
            </a:r>
          </a:p>
        </p:txBody>
      </p:sp>
      <p:sp>
        <p:nvSpPr>
          <p:cNvPr id="116776" name="Rectangle 40"/>
          <p:cNvSpPr>
            <a:spLocks noChangeArrowheads="1"/>
          </p:cNvSpPr>
          <p:nvPr/>
        </p:nvSpPr>
        <p:spPr bwMode="auto">
          <a:xfrm>
            <a:off x="6553200" y="2819400"/>
            <a:ext cx="12954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1"/>
              <a:t>Protocol</a:t>
            </a:r>
          </a:p>
        </p:txBody>
      </p:sp>
      <p:sp>
        <p:nvSpPr>
          <p:cNvPr id="223274" name="Rectangle 42"/>
          <p:cNvSpPr>
            <a:spLocks noChangeArrowheads="1"/>
          </p:cNvSpPr>
          <p:nvPr/>
        </p:nvSpPr>
        <p:spPr bwMode="auto">
          <a:xfrm>
            <a:off x="685800" y="51816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</a:pPr>
            <a:r>
              <a:rPr lang="en-US" sz="2800"/>
              <a:t>Intention is to restrict incoming packets to Web responses</a:t>
            </a:r>
          </a:p>
        </p:txBody>
      </p:sp>
      <p:graphicFrame>
        <p:nvGraphicFramePr>
          <p:cNvPr id="223290" name="Group 58"/>
          <p:cNvGraphicFramePr>
            <a:graphicFrameLocks noGrp="1"/>
          </p:cNvGraphicFramePr>
          <p:nvPr/>
        </p:nvGraphicFramePr>
        <p:xfrm>
          <a:off x="7848600" y="3276600"/>
          <a:ext cx="1066800" cy="167640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Any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ACK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All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788" name="Rectangle 57"/>
          <p:cNvSpPr>
            <a:spLocks noChangeArrowheads="1"/>
          </p:cNvSpPr>
          <p:nvPr/>
        </p:nvSpPr>
        <p:spPr bwMode="auto">
          <a:xfrm>
            <a:off x="7696200" y="2476500"/>
            <a:ext cx="12954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 b="1"/>
              <a:t>Flag</a:t>
            </a:r>
          </a:p>
          <a:p>
            <a:pPr algn="ctr"/>
            <a:r>
              <a:rPr lang="en-US" sz="2000" b="1"/>
              <a:t>Bits</a:t>
            </a:r>
          </a:p>
        </p:txBody>
      </p:sp>
    </p:spTree>
    <p:extLst>
      <p:ext uri="{BB962C8B-B14F-4D97-AF65-F5344CB8AC3E}">
        <p14:creationId xmlns:p14="http://schemas.microsoft.com/office/powerpoint/2010/main" val="368096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3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7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066800"/>
          </a:xfrm>
        </p:spPr>
        <p:txBody>
          <a:bodyPr/>
          <a:lstStyle/>
          <a:p>
            <a:pPr eaLnBrk="1" hangingPunct="1"/>
            <a:r>
              <a:rPr lang="en-US" smtClean="0"/>
              <a:t>TCP ACK Scan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pPr eaLnBrk="1" hangingPunct="1"/>
            <a:r>
              <a:rPr lang="en-US" sz="2800" smtClean="0"/>
              <a:t>Attacker sends packet with ACK bit set, </a:t>
            </a:r>
            <a:r>
              <a:rPr lang="en-US" sz="2800" b="1" smtClean="0">
                <a:solidFill>
                  <a:schemeClr val="accent2"/>
                </a:solidFill>
              </a:rPr>
              <a:t>without</a:t>
            </a:r>
            <a:r>
              <a:rPr lang="en-US" sz="2800" smtClean="0"/>
              <a:t> prior 3-way handshake</a:t>
            </a:r>
          </a:p>
          <a:p>
            <a:pPr eaLnBrk="1" hangingPunct="1"/>
            <a:r>
              <a:rPr lang="en-US" sz="2800" smtClean="0"/>
              <a:t>Violates TCP/IP protocol</a:t>
            </a:r>
          </a:p>
          <a:p>
            <a:pPr eaLnBrk="1" hangingPunct="1"/>
            <a:r>
              <a:rPr lang="en-US" sz="2800" smtClean="0"/>
              <a:t>ACK packet pass thru packet filter firewall</a:t>
            </a:r>
          </a:p>
          <a:p>
            <a:pPr lvl="1" eaLnBrk="1" hangingPunct="1"/>
            <a:r>
              <a:rPr lang="en-US" sz="2400" smtClean="0"/>
              <a:t>Appears to be part of an ongoing connection</a:t>
            </a:r>
          </a:p>
          <a:p>
            <a:pPr eaLnBrk="1" hangingPunct="1"/>
            <a:r>
              <a:rPr lang="en-US" sz="2800" smtClean="0"/>
              <a:t>RST sent by recipient of such packet</a:t>
            </a:r>
          </a:p>
          <a:p>
            <a:pPr eaLnBrk="1" hangingPunct="1"/>
            <a:r>
              <a:rPr lang="en-US" sz="2800" smtClean="0"/>
              <a:t>Attacker scans for open ports thru firewall</a:t>
            </a:r>
          </a:p>
        </p:txBody>
      </p:sp>
    </p:spTree>
    <p:extLst>
      <p:ext uri="{BB962C8B-B14F-4D97-AF65-F5344CB8AC3E}">
        <p14:creationId xmlns:p14="http://schemas.microsoft.com/office/powerpoint/2010/main" val="1805996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TCP ACK Scan</a:t>
            </a:r>
          </a:p>
        </p:txBody>
      </p:sp>
      <p:sp>
        <p:nvSpPr>
          <p:cNvPr id="118788" name="Rectangle 6"/>
          <p:cNvSpPr>
            <a:spLocks noChangeArrowheads="1"/>
          </p:cNvSpPr>
          <p:nvPr/>
        </p:nvSpPr>
        <p:spPr bwMode="auto">
          <a:xfrm>
            <a:off x="4284663" y="3924300"/>
            <a:ext cx="973137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Packet</a:t>
            </a:r>
          </a:p>
          <a:p>
            <a:pPr algn="ctr"/>
            <a:r>
              <a:rPr lang="en-US" sz="2000"/>
              <a:t>Filter</a:t>
            </a:r>
          </a:p>
        </p:txBody>
      </p:sp>
      <p:sp>
        <p:nvSpPr>
          <p:cNvPr id="118789" name="Rectangle 8"/>
          <p:cNvSpPr>
            <a:spLocks noChangeArrowheads="1"/>
          </p:cNvSpPr>
          <p:nvPr/>
        </p:nvSpPr>
        <p:spPr bwMode="auto">
          <a:xfrm>
            <a:off x="228600" y="3821113"/>
            <a:ext cx="892175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/>
              <a:t>Trudy</a:t>
            </a:r>
          </a:p>
        </p:txBody>
      </p:sp>
      <p:sp>
        <p:nvSpPr>
          <p:cNvPr id="118790" name="Rectangle 9"/>
          <p:cNvSpPr>
            <a:spLocks noChangeArrowheads="1"/>
          </p:cNvSpPr>
          <p:nvPr/>
        </p:nvSpPr>
        <p:spPr bwMode="auto">
          <a:xfrm>
            <a:off x="7696200" y="3841750"/>
            <a:ext cx="121126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/>
              <a:t>Internal</a:t>
            </a:r>
          </a:p>
          <a:p>
            <a:pPr algn="ctr">
              <a:lnSpc>
                <a:spcPct val="90000"/>
              </a:lnSpc>
            </a:pPr>
            <a:r>
              <a:rPr lang="en-US" sz="2000"/>
              <a:t>Network</a:t>
            </a:r>
          </a:p>
        </p:txBody>
      </p:sp>
      <p:sp>
        <p:nvSpPr>
          <p:cNvPr id="233482" name="Line 10"/>
          <p:cNvSpPr>
            <a:spLocks noChangeShapeType="1"/>
          </p:cNvSpPr>
          <p:nvPr/>
        </p:nvSpPr>
        <p:spPr bwMode="auto">
          <a:xfrm>
            <a:off x="1379538" y="2430463"/>
            <a:ext cx="2667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1371600" y="2019300"/>
            <a:ext cx="2293938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ACK dest port 1207</a:t>
            </a:r>
          </a:p>
        </p:txBody>
      </p:sp>
      <p:sp>
        <p:nvSpPr>
          <p:cNvPr id="233484" name="Line 12"/>
          <p:cNvSpPr>
            <a:spLocks noChangeShapeType="1"/>
          </p:cNvSpPr>
          <p:nvPr/>
        </p:nvSpPr>
        <p:spPr bwMode="auto">
          <a:xfrm>
            <a:off x="1379538" y="2887663"/>
            <a:ext cx="2667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485" name="Rectangle 13"/>
          <p:cNvSpPr>
            <a:spLocks noChangeArrowheads="1"/>
          </p:cNvSpPr>
          <p:nvPr/>
        </p:nvSpPr>
        <p:spPr bwMode="auto">
          <a:xfrm>
            <a:off x="1371600" y="2476500"/>
            <a:ext cx="2293938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ACK dest port 1208</a:t>
            </a:r>
          </a:p>
        </p:txBody>
      </p:sp>
      <p:sp>
        <p:nvSpPr>
          <p:cNvPr id="233486" name="Line 14"/>
          <p:cNvSpPr>
            <a:spLocks noChangeShapeType="1"/>
          </p:cNvSpPr>
          <p:nvPr/>
        </p:nvSpPr>
        <p:spPr bwMode="auto">
          <a:xfrm>
            <a:off x="1387475" y="3375025"/>
            <a:ext cx="6232525" cy="158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487" name="Rectangle 15"/>
          <p:cNvSpPr>
            <a:spLocks noChangeArrowheads="1"/>
          </p:cNvSpPr>
          <p:nvPr/>
        </p:nvSpPr>
        <p:spPr bwMode="auto">
          <a:xfrm>
            <a:off x="1379538" y="2963863"/>
            <a:ext cx="2293937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ACK dest port 1209</a:t>
            </a:r>
          </a:p>
        </p:txBody>
      </p:sp>
      <p:sp>
        <p:nvSpPr>
          <p:cNvPr id="233491" name="Line 19"/>
          <p:cNvSpPr>
            <a:spLocks noChangeShapeType="1"/>
          </p:cNvSpPr>
          <p:nvPr/>
        </p:nvSpPr>
        <p:spPr bwMode="auto">
          <a:xfrm flipH="1">
            <a:off x="1371600" y="3771900"/>
            <a:ext cx="624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3492" name="Rectangle 20"/>
          <p:cNvSpPr>
            <a:spLocks noChangeArrowheads="1"/>
          </p:cNvSpPr>
          <p:nvPr/>
        </p:nvSpPr>
        <p:spPr bwMode="auto">
          <a:xfrm>
            <a:off x="6064250" y="3779838"/>
            <a:ext cx="64135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RST</a:t>
            </a:r>
          </a:p>
        </p:txBody>
      </p:sp>
      <p:pic>
        <p:nvPicPr>
          <p:cNvPr id="233495" name="Picture 2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667000"/>
            <a:ext cx="3810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496" name="Picture 2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09800"/>
            <a:ext cx="381000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3497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685800" y="4800600"/>
            <a:ext cx="8001000" cy="1371600"/>
          </a:xfrm>
          <a:noFill/>
        </p:spPr>
        <p:txBody>
          <a:bodyPr/>
          <a:lstStyle/>
          <a:p>
            <a:pPr eaLnBrk="1" hangingPunct="1"/>
            <a:r>
              <a:rPr lang="en-US" sz="2400" smtClean="0"/>
              <a:t>Attacker knows port 1209 open thru firewall</a:t>
            </a:r>
          </a:p>
          <a:p>
            <a:pPr eaLnBrk="1" hangingPunct="1"/>
            <a:r>
              <a:rPr lang="en-US" sz="2400" smtClean="0"/>
              <a:t>A </a:t>
            </a:r>
            <a:r>
              <a:rPr lang="en-US" sz="2400" b="1" smtClean="0">
                <a:solidFill>
                  <a:schemeClr val="accent2"/>
                </a:solidFill>
              </a:rPr>
              <a:t>stateful packet filter</a:t>
            </a:r>
            <a:r>
              <a:rPr lang="en-US" sz="2400" smtClean="0"/>
              <a:t> can prevent this (next)</a:t>
            </a:r>
          </a:p>
          <a:p>
            <a:pPr lvl="1" eaLnBrk="1" hangingPunct="1"/>
            <a:r>
              <a:rPr lang="en-US" sz="2000" smtClean="0"/>
              <a:t>Since ACK scans not part of established connections</a:t>
            </a:r>
          </a:p>
        </p:txBody>
      </p:sp>
      <p:pic>
        <p:nvPicPr>
          <p:cNvPr id="118802" name="Picture 2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3124200"/>
            <a:ext cx="788987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803" name="Picture 2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971800"/>
            <a:ext cx="6572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804" name="Picture 2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67050"/>
            <a:ext cx="11144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081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2334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aking Glas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8" dur="500"/>
                                        <p:tgtEl>
                                          <p:spTgt spid="2334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reaking Glas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9" dur="500"/>
                                        <p:tgtEl>
                                          <p:spTgt spid="2334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entr" presetSubtype="8951620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33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33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334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82" grpId="0" animBg="1"/>
      <p:bldP spid="233483" grpId="0" autoUpdateAnimBg="0"/>
      <p:bldP spid="233484" grpId="0" animBg="1"/>
      <p:bldP spid="233485" grpId="0" autoUpdateAnimBg="0"/>
      <p:bldP spid="233486" grpId="0" animBg="1"/>
      <p:bldP spid="233487" grpId="0" autoUpdateAnimBg="0"/>
      <p:bldP spid="233491" grpId="0" animBg="1"/>
      <p:bldP spid="233492" grpId="0" autoUpdateAnimBg="0"/>
      <p:bldP spid="233497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1926</Words>
  <Application>Microsoft Office PowerPoint</Application>
  <PresentationFormat>On-screen Show (4:3)</PresentationFormat>
  <Paragraphs>479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Firewalls</vt:lpstr>
      <vt:lpstr>Firewalls</vt:lpstr>
      <vt:lpstr>Firewall as Secretary</vt:lpstr>
      <vt:lpstr>Firewall Terminology</vt:lpstr>
      <vt:lpstr>Packet Filter</vt:lpstr>
      <vt:lpstr>Packet Filter</vt:lpstr>
      <vt:lpstr>Packet Filter</vt:lpstr>
      <vt:lpstr>TCP ACK Scan</vt:lpstr>
      <vt:lpstr>TCP ACK Scan</vt:lpstr>
      <vt:lpstr>Stateful Packet Filter</vt:lpstr>
      <vt:lpstr>Stateful Packet Filter</vt:lpstr>
      <vt:lpstr>Application Proxy</vt:lpstr>
      <vt:lpstr>Application Proxy</vt:lpstr>
      <vt:lpstr>Application Proxy</vt:lpstr>
      <vt:lpstr>Firewalk</vt:lpstr>
      <vt:lpstr>Firewalk and Proxy Firewall</vt:lpstr>
      <vt:lpstr>Personal Firewall</vt:lpstr>
      <vt:lpstr>Firewalls and Defense in Depth</vt:lpstr>
      <vt:lpstr>Intrusion Detection Systems</vt:lpstr>
      <vt:lpstr>Intrusion Prevention</vt:lpstr>
      <vt:lpstr>Intrusion Detection</vt:lpstr>
      <vt:lpstr>Intrusion Detection Systems</vt:lpstr>
      <vt:lpstr>IDS</vt:lpstr>
      <vt:lpstr>Host-based IDS</vt:lpstr>
      <vt:lpstr>Network-based IDS</vt:lpstr>
      <vt:lpstr>Signature Detection Example</vt:lpstr>
      <vt:lpstr>Signature Detection</vt:lpstr>
      <vt:lpstr>Signature Detection</vt:lpstr>
      <vt:lpstr>Signature Detection</vt:lpstr>
      <vt:lpstr>Anomaly Detection</vt:lpstr>
      <vt:lpstr>What is Normal?</vt:lpstr>
      <vt:lpstr>How to Measure Normal?</vt:lpstr>
      <vt:lpstr>How to Measure Abnormal?</vt:lpstr>
      <vt:lpstr>Anomaly Detection (1)</vt:lpstr>
      <vt:lpstr>Anomaly Detection (1)</vt:lpstr>
      <vt:lpstr>Anomaly Detection (2)</vt:lpstr>
      <vt:lpstr>Anomaly Detection (2)</vt:lpstr>
      <vt:lpstr>Anomaly Detection (2)</vt:lpstr>
      <vt:lpstr>Anomaly Detection (2)</vt:lpstr>
      <vt:lpstr>Anomaly Detection (2)</vt:lpstr>
      <vt:lpstr>Anomaly Detection Issues</vt:lpstr>
      <vt:lpstr>Anomaly Detection</vt:lpstr>
      <vt:lpstr>Anomaly Detection: The Bottom 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Firewalls</dc:title>
  <dc:creator>illidan</dc:creator>
  <cp:lastModifiedBy>illidan</cp:lastModifiedBy>
  <cp:revision>2</cp:revision>
  <dcterms:created xsi:type="dcterms:W3CDTF">2018-08-15T17:18:44Z</dcterms:created>
  <dcterms:modified xsi:type="dcterms:W3CDTF">2018-08-15T17:29:15Z</dcterms:modified>
</cp:coreProperties>
</file>